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0" r:id="rId1"/>
  </p:sldMasterIdLst>
  <p:notesMasterIdLst>
    <p:notesMasterId r:id="rId16"/>
  </p:notesMasterIdLst>
  <p:sldIdLst>
    <p:sldId id="309" r:id="rId2"/>
    <p:sldId id="411" r:id="rId3"/>
    <p:sldId id="415" r:id="rId4"/>
    <p:sldId id="407" r:id="rId5"/>
    <p:sldId id="425" r:id="rId6"/>
    <p:sldId id="421" r:id="rId7"/>
    <p:sldId id="413" r:id="rId8"/>
    <p:sldId id="426" r:id="rId9"/>
    <p:sldId id="423" r:id="rId10"/>
    <p:sldId id="260" r:id="rId11"/>
    <p:sldId id="262" r:id="rId12"/>
    <p:sldId id="264" r:id="rId13"/>
    <p:sldId id="263" r:id="rId14"/>
    <p:sldId id="265" r:id="rId15"/>
  </p:sldIdLst>
  <p:sldSz cx="12192000" cy="6858000"/>
  <p:notesSz cx="6888163" cy="100203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7A"/>
    <a:srgbClr val="33CC33"/>
    <a:srgbClr val="6D6DFF"/>
    <a:srgbClr val="FF66FF"/>
    <a:srgbClr val="00FFCC"/>
    <a:srgbClr val="5BFFE0"/>
    <a:srgbClr val="B393CD"/>
    <a:srgbClr val="79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3" autoAdjust="0"/>
    <p:restoredTop sz="91533" autoAdjust="0"/>
  </p:normalViewPr>
  <p:slideViewPr>
    <p:cSldViewPr snapToGrid="0" showGuides="1">
      <p:cViewPr>
        <p:scale>
          <a:sx n="90" d="100"/>
          <a:sy n="90" d="100"/>
        </p:scale>
        <p:origin x="-3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32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488" y="0"/>
            <a:ext cx="2986088" cy="503238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847D06-9CDC-4D42-BDB9-1F5114B622B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8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6088" cy="503238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488" y="9517063"/>
            <a:ext cx="2986088" cy="503238"/>
          </a:xfrm>
          <a:prstGeom prst="rect">
            <a:avLst/>
          </a:prstGeom>
        </p:spPr>
        <p:txBody>
          <a:bodyPr vert="horz" wrap="square" lIns="93104" tIns="46552" rIns="93104" bIns="46552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1F6ADB-F932-4F22-934B-706351F3ACA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57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3104" tIns="46552" rIns="93104" bIns="46552" anchor="t" anchorCtr="0"/>
          <a:lstStyle/>
          <a:p>
            <a:pPr lvl="0"/>
            <a:endParaRPr lang="ru-RU" altLang="ru-RU" dirty="0"/>
          </a:p>
        </p:txBody>
      </p:sp>
      <p:sp>
        <p:nvSpPr>
          <p:cNvPr id="9220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900488" y="9517063"/>
            <a:ext cx="2986087" cy="503237"/>
          </a:xfrm>
          <a:prstGeom prst="rect">
            <a:avLst/>
          </a:prstGeom>
          <a:noFill/>
          <a:ln w="9525">
            <a:noFill/>
          </a:ln>
        </p:spPr>
        <p:txBody>
          <a:bodyPr lIns="93104" tIns="46552" rIns="93104" bIns="46552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8" y="1252538"/>
            <a:ext cx="6008687" cy="3381375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3104" tIns="46552" rIns="93104" bIns="46552" anchor="t" anchorCtr="0"/>
          <a:lstStyle/>
          <a:p>
            <a:pPr lvl="0"/>
            <a:endParaRPr lang="ru-RU" altLang="ru-RU" dirty="0"/>
          </a:p>
        </p:txBody>
      </p:sp>
      <p:sp>
        <p:nvSpPr>
          <p:cNvPr id="11268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900488" y="9517063"/>
            <a:ext cx="2986087" cy="503237"/>
          </a:xfrm>
          <a:prstGeom prst="rect">
            <a:avLst/>
          </a:prstGeom>
          <a:noFill/>
          <a:ln w="9525">
            <a:noFill/>
          </a:ln>
        </p:spPr>
        <p:txBody>
          <a:bodyPr lIns="93104" tIns="46552" rIns="93104" bIns="46552" anchor="b" anchorCtr="0"/>
          <a:lstStyle/>
          <a:p>
            <a:pPr lvl="0" algn="r" eaLnBrk="1" hangingPunct="1"/>
            <a:fld id="{9A0DB2DC-4C9A-4742-B13C-FB6460FD3503}" type="slidenum">
              <a:rPr lang="ru-RU" alt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fld>
            <a:endParaRPr lang="ru-RU" alt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A2900B-E891-4BBF-9831-6BF90C5EDC68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267951-3C9D-48C7-AC74-6693C50127A5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2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8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1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3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2E5595-AF02-44EC-B751-0791F794242E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2C426B-2339-4238-ACAA-38914D47CF3E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5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2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98607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9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69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779A4D-6AC0-47D6-AB62-EDBD5A8E3D1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3EB8B7-C0AC-4794-8D42-F2945BA8CCDA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37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7AA8FD-3396-476A-A555-F379E15BAD1B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7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A75F94-4FC1-45B7-B7A3-EA24B60D7623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8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3CACD7-7200-4707-98EC-6C3234637FB6}" type="datetime1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alpha val="7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24.01.2024</a:t>
            </a:fld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7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A4AD35-703E-4240-90A4-A1248F0C6D1C}" type="slidenum">
              <a:rPr kumimoji="0" lang="ru-RU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ru-RU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8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8564" y="3714750"/>
            <a:ext cx="5935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kern="0" dirty="0">
              <a:solidFill>
                <a:srgbClr val="073E87"/>
              </a:solidFill>
              <a:latin typeface="Candar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kern="0" dirty="0">
              <a:solidFill>
                <a:srgbClr val="073E87"/>
              </a:solidFill>
              <a:latin typeface="Candar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7714" y="1840673"/>
            <a:ext cx="10037135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endParaRPr lang="ru-RU" alt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 algn="ctr" eaLnBrk="1" hangingPunct="1"/>
            <a:endParaRPr lang="ru-RU" altLang="ru-RU" sz="2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800" b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ДЕЯТЕЛЬНОСТЬ </a:t>
            </a:r>
            <a:endParaRPr lang="ru-RU" altLang="ru-RU" sz="2000" b="1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НПО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ОФ «</a:t>
            </a:r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МЕЙІРІМДІ   ЖОЛ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»</a:t>
            </a:r>
          </a:p>
          <a:p>
            <a:pPr lvl="0"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В РАМКАХ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 ПРОЕКТА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ГЛОБАЛЬНОГО ФОНДА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alt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ФОНДА 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ПЕРВОГО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ПРЕЗИДЕНТА </a:t>
            </a:r>
            <a:endParaRPr lang="ru-RU" alt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и ГОСУДАРСТВЕННОГО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СОЦИАЛЬНОГО 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ЗАКАЗА </a:t>
            </a:r>
          </a:p>
          <a:p>
            <a:pPr lvl="0" algn="ctr" eaLnBrk="1" hangingPunct="1">
              <a:lnSpc>
                <a:spcPct val="150000"/>
              </a:lnSpc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на 2022-2023годы</a:t>
            </a:r>
            <a:endParaRPr lang="ru-RU" alt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.Madiyar\Downloads\IMG-20231030-WA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09" y="241469"/>
            <a:ext cx="2349795" cy="242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95250"/>
            <a:ext cx="9602788" cy="1049338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Фотогалерея: </a:t>
            </a:r>
            <a:b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проведение групп взаимопомощи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9" y="1259793"/>
            <a:ext cx="3392059" cy="242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80" y="1306286"/>
            <a:ext cx="2950781" cy="242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9" y="3965951"/>
            <a:ext cx="3392059" cy="254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73" y="4045572"/>
            <a:ext cx="3577116" cy="254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80" y="4060359"/>
            <a:ext cx="2954290" cy="253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A.Madiyar\Downloads\IMG-20230817-WA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73" y="1282292"/>
            <a:ext cx="3577116" cy="24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788" y="0"/>
            <a:ext cx="11377613" cy="1049338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Фотогалерея: </a:t>
            </a:r>
            <a:b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проведение программных мероприятий</a:t>
            </a:r>
            <a:endParaRPr kumimoji="0" lang="ru-RU" sz="2800" b="0" i="0" u="none" strike="noStrike" kern="1200" cap="all" spc="20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1109827"/>
            <a:ext cx="6147707" cy="455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72" y="1119527"/>
            <a:ext cx="5328406" cy="454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363" y="0"/>
            <a:ext cx="10758488" cy="1049338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Фотогалерея: </a:t>
            </a:r>
            <a:b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проведение программных мероприятий</a:t>
            </a:r>
            <a:endParaRPr kumimoji="0" lang="ru-RU" sz="2800" b="0" i="0" u="none" strike="noStrike" kern="1200" cap="all" spc="20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59274"/>
            <a:ext cx="4629151" cy="37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22" y="1159274"/>
            <a:ext cx="4065814" cy="37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54" y="1159274"/>
            <a:ext cx="3844826" cy="377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4" y="187778"/>
            <a:ext cx="10842625" cy="775607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2800" b="1" cap="all" spc="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Фотогалерея: </a:t>
            </a:r>
            <a:br>
              <a:rPr lang="ru-RU" sz="2800" b="1" cap="all" spc="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cap="all" spc="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программных мероприятий</a:t>
            </a:r>
            <a:endParaRPr kumimoji="0" lang="ru-RU" sz="2800" b="0" i="0" u="none" strike="noStrike" kern="1200" cap="all" spc="200" normalizeH="0" baseline="0" noProof="0" dirty="0">
              <a:ln>
                <a:noFill/>
              </a:ln>
              <a:solidFill>
                <a:srgbClr val="0029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8" y="913044"/>
            <a:ext cx="2836053" cy="36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81" y="960665"/>
            <a:ext cx="4092181" cy="246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17" y="3268308"/>
            <a:ext cx="283436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97" y="3330660"/>
            <a:ext cx="3397208" cy="275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9" y="3894364"/>
            <a:ext cx="2868588" cy="251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869" y="3894364"/>
            <a:ext cx="2259099" cy="297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49" y="960665"/>
            <a:ext cx="3866640" cy="292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771525" y="534988"/>
            <a:ext cx="10736263" cy="5510212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Благодарю за внимание!</a:t>
            </a:r>
          </a:p>
          <a:p>
            <a:pPr marL="0" indent="0" algn="ctr" eaLnBrk="1" hangingPunct="1">
              <a:buNone/>
            </a:pP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Наши контакты:</a:t>
            </a:r>
          </a:p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г</a:t>
            </a:r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ород Алматы улица 2-я Гончарная 21 а 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8 </a:t>
            </a:r>
            <a:r>
              <a:rPr lang="ru-RU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7717621027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Е-</a:t>
            </a:r>
            <a:r>
              <a:rPr lang="en-US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mail</a:t>
            </a: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: </a:t>
            </a:r>
            <a:r>
              <a:rPr lang="en-US" alt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madiyar.abdilov</a:t>
            </a:r>
            <a:r>
              <a:rPr lang="en-US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  <a:endParaRPr lang="en-US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</a:pPr>
            <a:r>
              <a:rPr lang="ru-RU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Инстаграмм: </a:t>
            </a:r>
            <a:r>
              <a:rPr lang="en-US" alt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Npo</a:t>
            </a:r>
            <a:r>
              <a:rPr lang="en-US" alt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Meyirimdi</a:t>
            </a:r>
            <a:r>
              <a:rPr lang="en-US" alt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jol</a:t>
            </a:r>
            <a:endParaRPr lang="ru-RU" alt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050" name="Picture 2" descr="C:\Users\A.Madiyar\Downloads\IMG-20231030-WA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460884"/>
            <a:ext cx="2200940" cy="19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874" y="372140"/>
            <a:ext cx="11600121" cy="5943599"/>
          </a:xfrm>
        </p:spPr>
        <p:txBody>
          <a:bodyPr>
            <a:normAutofit/>
          </a:bodyPr>
          <a:lstStyle/>
          <a:p>
            <a:r>
              <a:rPr lang="ru-RU" sz="2000" dirty="0"/>
              <a:t>	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С января 2022 года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НПО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ОФ «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Мейірімді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жол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»  осуществлял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работу среди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ключевых групп населения на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волонтерской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основе: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охвачено услугами - 126 лиц;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проведено </a:t>
            </a:r>
            <a:r>
              <a:rPr lang="ru-RU" sz="24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5 тренингов для пациентов «Равный к равному</a:t>
            </a:r>
            <a:r>
              <a:rPr lang="ru-RU" sz="24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ru-RU" sz="24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групп поддержки с охватом 200 пациентов.</a:t>
            </a: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январе 2023 года  ОФ «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Мейірімді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жол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» выиграл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малый грант Глобального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фонда.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       В августа 2023 года ОФ выиграл малый грант фонда первого Президента «Правовая грамотность пациента».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28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Маслихате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одобрена предварительная заявка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 4 </a:t>
            </a:r>
            <a:r>
              <a:rPr lang="ru-RU" sz="28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квартал 2023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года на сумму 1000000 млн. тенге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 2024 год  подали заявку на сумму 46924,54 тыс. тенге </a:t>
            </a:r>
          </a:p>
          <a:p>
            <a:endParaRPr lang="ru-RU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 txBox="1"/>
          <p:nvPr/>
        </p:nvSpPr>
        <p:spPr>
          <a:xfrm>
            <a:off x="1812925" y="477137"/>
            <a:ext cx="8542338" cy="6397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None/>
            </a:pPr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Helvetica Neue"/>
              </a:rPr>
              <a:t>ЦЕЛИ </a:t>
            </a:r>
            <a:r>
              <a:rPr lang="ru-RU" alt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Helvetica Neue"/>
              </a:rPr>
              <a:t>ОФ «МЕЙІРІМДІ   ЖОЛ»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None/>
            </a:pPr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Helvetica Neue"/>
              </a:rPr>
              <a:t> </a:t>
            </a:r>
            <a:r>
              <a:rPr lang="en-US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Helvetica Neue"/>
              </a:rPr>
              <a:t> </a:t>
            </a:r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Helvetica Neue"/>
              </a:rPr>
              <a:t> </a:t>
            </a:r>
            <a:endParaRPr lang="ru-RU" alt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Helvetica Neue"/>
            </a:endParaRPr>
          </a:p>
        </p:txBody>
      </p:sp>
      <p:sp>
        <p:nvSpPr>
          <p:cNvPr id="8196" name="Content Placeholder 2"/>
          <p:cNvSpPr txBox="1"/>
          <p:nvPr/>
        </p:nvSpPr>
        <p:spPr>
          <a:xfrm>
            <a:off x="882650" y="1095375"/>
            <a:ext cx="10909300" cy="1436688"/>
          </a:xfrm>
          <a:prstGeom prst="rect">
            <a:avLst/>
          </a:prstGeom>
          <a:noFill/>
          <a:ln w="12700">
            <a:noFill/>
          </a:ln>
        </p:spPr>
        <p:txBody>
          <a:bodyPr lIns="50800" tIns="50800" rIns="50800" bIns="50800"/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2pPr>
            <a:lvl3pPr marL="6858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3pPr>
            <a:lvl4pPr marL="9144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4pPr>
            <a:lvl5pPr marL="11430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None/>
            </a:pPr>
            <a:r>
              <a:rPr lang="kk-KZ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1</a:t>
            </a:r>
            <a:r>
              <a:rPr lang="ru-RU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</a:t>
            </a:r>
            <a:r>
              <a:rPr lang="kk-KZ" alt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kk-KZ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Оказание </a:t>
            </a:r>
            <a:r>
              <a:rPr lang="kk-KZ" alt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поддержки общественному здравоохранению в противодействии социально-значимым инфекциям</a:t>
            </a:r>
            <a:r>
              <a:rPr lang="kk-KZ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;</a:t>
            </a:r>
            <a:endParaRPr lang="ru-RU" altLang="ru-RU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lvl="0" indent="0" algn="just" defTabSz="457200" eaLnBrk="1" hangingPunct="1">
              <a:spcBef>
                <a:spcPct val="0"/>
              </a:spcBef>
              <a:buClrTx/>
              <a:buNone/>
            </a:pPr>
            <a:r>
              <a:rPr lang="kk-KZ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2. Укрепление сотрудничества с гражданским обществом по усилению борьбы с туберкулезом;</a:t>
            </a:r>
          </a:p>
          <a:p>
            <a:pPr marL="0" lvl="0" indent="0" algn="just" eaLnBrk="1" hangingPunct="1">
              <a:spcBef>
                <a:spcPct val="0"/>
              </a:spcBef>
              <a:buClrTx/>
              <a:buNone/>
            </a:pPr>
            <a:r>
              <a:rPr lang="kk-KZ" altLang="ru-R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3.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ea typeface="Calibri"/>
                <a:cs typeface="Calibri" pitchFamily="34" charset="0"/>
              </a:rPr>
              <a:t>Выявление и ведение потенциально склонных  к нарушению  лечения пациентов, поиск оторвавшихся от лечения, возврат к лечению, социальная поддержка  и мотивация к лечению.</a:t>
            </a:r>
            <a:endParaRPr lang="kk-KZ" altLang="ru-RU" sz="28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0" lvl="0" indent="0" algn="just" defTabSz="457200" eaLnBrk="1" hangingPunct="1">
              <a:spcBef>
                <a:spcPct val="0"/>
              </a:spcBef>
              <a:buClrTx/>
              <a:buNone/>
            </a:pPr>
            <a:endParaRPr lang="ru-RU" alt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sym typeface="Helvetica Neue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29" y="4400549"/>
            <a:ext cx="3240088" cy="189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3" y="4400549"/>
            <a:ext cx="3187928" cy="203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427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91696" y="164192"/>
            <a:ext cx="10425113" cy="720725"/>
          </a:xfr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vert="horz" lIns="182880" tIns="182880" rIns="182880" bIns="182880" rtlCol="0" anchor="ctr">
            <a:normAutofit fontScale="90000"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ru-RU" altLang="ru-RU" sz="3200" b="1" i="0" u="none" strike="noStrike" kern="1200" cap="all" spc="20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alt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 «МЕЙІРІМДІ   ЖОЛ</a:t>
            </a:r>
            <a:r>
              <a:rPr lang="ru-RU" alt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altLang="ru-RU" sz="3200" b="1" i="0" u="none" strike="noStrike" kern="1200" cap="all" spc="20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ru-RU" altLang="ru-RU" sz="3200" b="1" i="0" u="none" strike="noStrike" kern="1200" cap="all" spc="2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46567" y="1085850"/>
            <a:ext cx="8430733" cy="553561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 eaLnBrk="1" hangingPunct="1">
              <a:buNone/>
            </a:pPr>
            <a:r>
              <a:rPr lang="en-US" altLang="ru-RU" sz="2800" b="1" dirty="0" smtClean="0">
                <a:solidFill>
                  <a:srgbClr val="00297A"/>
                </a:solidFill>
                <a:latin typeface="Corbel" panose="020B0503020204020204" pitchFamily="34" charset="0"/>
              </a:rPr>
              <a:t>1</a:t>
            </a:r>
            <a:r>
              <a:rPr lang="ru-RU" altLang="ru-RU" sz="2800" b="1" dirty="0" smtClean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. Развивать </a:t>
            </a:r>
            <a:r>
              <a:rPr lang="ru-RU" altLang="ru-RU" sz="2800" b="1" dirty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механизм взаимодействия с </a:t>
            </a:r>
            <a:r>
              <a:rPr lang="ru-RU" altLang="ru-RU" sz="2800" b="1" dirty="0" smtClean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ЦФ</a:t>
            </a:r>
            <a:r>
              <a:rPr lang="ru-RU" altLang="ru-RU" sz="2800" b="1" dirty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, ПМСП, ДУИС, СИЗО, ДВД, Центр СПИД, НЦМСК и НПО</a:t>
            </a:r>
          </a:p>
          <a:p>
            <a:pPr marL="0" indent="0" algn="just" eaLnBrk="1" hangingPunct="1">
              <a:buNone/>
            </a:pPr>
            <a:r>
              <a:rPr lang="ru-RU" altLang="ru-RU" sz="2800" b="1" dirty="0" smtClean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800" b="1" dirty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2. Активно выявлять людей из КГН с симптомами ТБ, перенаправлять и сопровождать в поликлиники (сеть ПМСП)</a:t>
            </a:r>
          </a:p>
          <a:p>
            <a:pPr marL="0" indent="0" algn="just" eaLnBrk="1" hangingPunct="1">
              <a:buNone/>
            </a:pPr>
            <a:r>
              <a:rPr lang="ru-RU" altLang="ru-RU" sz="2800" b="1" dirty="0" smtClean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altLang="ru-RU" sz="2800" b="1" dirty="0">
                <a:solidFill>
                  <a:srgbClr val="00297A"/>
                </a:solidFill>
                <a:latin typeface="Calibri" pitchFamily="34" charset="0"/>
                <a:cs typeface="Calibri" pitchFamily="34" charset="0"/>
              </a:rPr>
              <a:t>3. Проводить работу по повышению приверженности к диагностике и лечению пациентов  и возвращению нарушителей лечения ТБ, МЛУ ТБ, ТБ/ВИЧ</a:t>
            </a:r>
          </a:p>
          <a:p>
            <a:pPr marL="0" indent="0" algn="just" eaLnBrk="1" hangingPunct="1">
              <a:buNone/>
            </a:pPr>
            <a:endParaRPr lang="ru-RU" altLang="ru-RU" sz="2800" dirty="0">
              <a:latin typeface="Corbel" panose="020B0503020204020204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115" y="1494064"/>
            <a:ext cx="2995385" cy="316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МЕРОПРИЯТИЯ ПО ВЗАИМОДЕЙСТВИЮ С МЕДИЦИНСКИМИ ОРГАНИЗАЦИЯМИ ГОРОДА АЛМАТЫ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6118" y="1408817"/>
            <a:ext cx="8917171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ea typeface="Calibri"/>
              </a:rPr>
              <a:t>Заключены 59 меморандума о сотрудничестве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ea typeface="Calibri"/>
              </a:rPr>
              <a:t>с медицинскими организациями города: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00"/>
                </a:solidFill>
                <a:effectLst/>
                <a:ea typeface="Calibri"/>
              </a:rPr>
              <a:t> 39 государственных учреждений (100%)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00"/>
                </a:solidFill>
                <a:ea typeface="Calibri"/>
              </a:rPr>
              <a:t>20</a:t>
            </a:r>
            <a:r>
              <a:rPr lang="ru-RU" b="1" dirty="0" smtClean="0">
                <a:solidFill>
                  <a:srgbClr val="000000"/>
                </a:solidFill>
                <a:effectLst/>
                <a:ea typeface="Calibri"/>
              </a:rPr>
              <a:t> частных медицинских центров (</a:t>
            </a:r>
            <a:r>
              <a:rPr lang="ru-RU" b="1" dirty="0" smtClean="0">
                <a:solidFill>
                  <a:srgbClr val="000000"/>
                </a:solidFill>
                <a:ea typeface="Calibri"/>
              </a:rPr>
              <a:t>70</a:t>
            </a:r>
            <a:r>
              <a:rPr lang="ru-RU" b="1" dirty="0" smtClean="0">
                <a:solidFill>
                  <a:srgbClr val="000000"/>
                </a:solidFill>
                <a:effectLst/>
                <a:ea typeface="Calibri"/>
              </a:rPr>
              <a:t>%)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A.Madiyar\Downloads\IMG-20230817-WA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59" y="3936963"/>
            <a:ext cx="2844961" cy="286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.Madiyar\Downloads\IMG-20230817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22" y="3936963"/>
            <a:ext cx="2434856" cy="286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" y="1613321"/>
            <a:ext cx="3102053" cy="464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49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584" y="160338"/>
            <a:ext cx="11454145" cy="57652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altLang="ru-RU" sz="1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НПО</a:t>
            </a:r>
            <a:r>
              <a:rPr lang="ru-RU" sz="1800" b="1" dirty="0" smtClean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ОРГАНИЗАЦИИ </a:t>
            </a:r>
            <a:r>
              <a:rPr lang="ru-RU" sz="1800" b="1" dirty="0" smtClean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ПАЦИЕНТОРИЕНТИРОВАННОГО </a:t>
            </a:r>
            <a:r>
              <a:rPr lang="ru-RU" sz="1800" b="1" dirty="0">
                <a:solidFill>
                  <a:srgbClr val="0029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ПОДХОДА</a:t>
            </a:r>
          </a:p>
        </p:txBody>
      </p:sp>
      <p:pic>
        <p:nvPicPr>
          <p:cNvPr id="1026" name="Picture 2" descr="Аватары и картинки с рентгено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4" y="1855712"/>
            <a:ext cx="1428751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13" y="2913604"/>
            <a:ext cx="2017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Больной с предполагаемым ТБ</a:t>
            </a: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2247738" y="2018633"/>
            <a:ext cx="564489" cy="692666"/>
          </a:xfrm>
          <a:prstGeom prst="rightArrowCallout">
            <a:avLst>
              <a:gd name="adj1" fmla="val 25000"/>
              <a:gd name="adj2" fmla="val 15625"/>
              <a:gd name="adj3" fmla="val 25000"/>
              <a:gd name="adj4" fmla="val 64977"/>
            </a:avLst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28" name="Picture 4" descr="Doctor Checking Up Patient - Medical Cartoon Vector Character ⬇ Vector  Image by © baavli | Vector Stock 312949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89" y="1943239"/>
            <a:ext cx="1208691" cy="8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5800" y="2892603"/>
            <a:ext cx="26365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Обследование с предполагаемым ТБ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2822621" y="2566525"/>
            <a:ext cx="0" cy="289553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2591394" y="2684765"/>
            <a:ext cx="420415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 rot="10800000" flipV="1">
            <a:off x="4329922" y="2034603"/>
            <a:ext cx="961325" cy="66072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Выноска со стрелкой вправо 27"/>
          <p:cNvSpPr/>
          <p:nvPr/>
        </p:nvSpPr>
        <p:spPr>
          <a:xfrm>
            <a:off x="5845254" y="2002661"/>
            <a:ext cx="564489" cy="692666"/>
          </a:xfrm>
          <a:prstGeom prst="rightArrowCallout">
            <a:avLst>
              <a:gd name="adj1" fmla="val 25000"/>
              <a:gd name="adj2" fmla="val 15625"/>
              <a:gd name="adj3" fmla="val 25000"/>
              <a:gd name="adj4" fmla="val 64977"/>
            </a:avLst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787474" y="2439565"/>
            <a:ext cx="16305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Клинический диагноз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05700" y="2033703"/>
            <a:ext cx="1762021" cy="738664"/>
          </a:xfrm>
          <a:prstGeom prst="rect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лечения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ННЛ (ВНЛ)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Обследование контактов</a:t>
            </a:r>
          </a:p>
        </p:txBody>
      </p:sp>
      <p:sp>
        <p:nvSpPr>
          <p:cNvPr id="31" name="Выноска со стрелкой вправо 30"/>
          <p:cNvSpPr/>
          <p:nvPr/>
        </p:nvSpPr>
        <p:spPr>
          <a:xfrm>
            <a:off x="9289637" y="2045160"/>
            <a:ext cx="564489" cy="692666"/>
          </a:xfrm>
          <a:prstGeom prst="rightArrowCallout">
            <a:avLst>
              <a:gd name="adj1" fmla="val 25000"/>
              <a:gd name="adj2" fmla="val 15625"/>
              <a:gd name="adj3" fmla="val 25000"/>
              <a:gd name="adj4" fmla="val 64977"/>
            </a:avLst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TextBox 28"/>
          <p:cNvSpPr txBox="1"/>
          <p:nvPr/>
        </p:nvSpPr>
        <p:spPr>
          <a:xfrm>
            <a:off x="9967107" y="2913603"/>
            <a:ext cx="15584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Универсальное ННЛ</a:t>
            </a:r>
          </a:p>
        </p:txBody>
      </p:sp>
      <p:pic>
        <p:nvPicPr>
          <p:cNvPr id="1024" name="Рисунок 10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535" y="2018633"/>
            <a:ext cx="1761195" cy="689459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9730512" y="1527741"/>
            <a:ext cx="23068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Лечение с учетом обстоятельств пациента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6409743" y="3526179"/>
            <a:ext cx="5675555" cy="830997"/>
          </a:xfrm>
          <a:prstGeom prst="rect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содействия соблюдению требований лечения и успеху терапии крайне важно, чтобы пациенты, по возможности, были полностью интегрированы в общество и возвращались к повседневной жизни, что позволит им нормально взаимодействовать с привычным для себя окружением</a:t>
            </a:r>
          </a:p>
        </p:txBody>
      </p:sp>
      <p:sp>
        <p:nvSpPr>
          <p:cNvPr id="1029" name="TextBox 1028"/>
          <p:cNvSpPr txBox="1"/>
          <p:nvPr/>
        </p:nvSpPr>
        <p:spPr>
          <a:xfrm rot="16200000">
            <a:off x="1987191" y="3952976"/>
            <a:ext cx="16107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Лабораторное подтверждение</a:t>
            </a:r>
          </a:p>
        </p:txBody>
      </p:sp>
      <p:sp>
        <p:nvSpPr>
          <p:cNvPr id="38" name="Выноска со стрелкой вправо 37"/>
          <p:cNvSpPr/>
          <p:nvPr/>
        </p:nvSpPr>
        <p:spPr>
          <a:xfrm>
            <a:off x="3190701" y="3717171"/>
            <a:ext cx="643881" cy="1005522"/>
          </a:xfrm>
          <a:prstGeom prst="rightArrowCallout">
            <a:avLst>
              <a:gd name="adj1" fmla="val 25000"/>
              <a:gd name="adj2" fmla="val 15625"/>
              <a:gd name="adj3" fmla="val 25000"/>
              <a:gd name="adj4" fmla="val 64977"/>
            </a:avLst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30" name="Скругленный прямоугольник 1029"/>
          <p:cNvSpPr/>
          <p:nvPr/>
        </p:nvSpPr>
        <p:spPr>
          <a:xfrm>
            <a:off x="3985674" y="3681422"/>
            <a:ext cx="602441" cy="39775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98598" y="4293097"/>
            <a:ext cx="602441" cy="40431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</a:p>
        </p:txBody>
      </p:sp>
      <p:sp>
        <p:nvSpPr>
          <p:cNvPr id="1031" name="TextBox 1030"/>
          <p:cNvSpPr txBox="1"/>
          <p:nvPr/>
        </p:nvSpPr>
        <p:spPr>
          <a:xfrm>
            <a:off x="4858455" y="3719279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ЛЧ/ЛУ</a:t>
            </a:r>
          </a:p>
        </p:txBody>
      </p:sp>
      <p:pic>
        <p:nvPicPr>
          <p:cNvPr id="1032" name="Picture 4" descr="больница значок дизайн иллюстрация, в больнице, больница, дизайн больницы  PNG и вектор пнг для бесплатной загруз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16" y="5244101"/>
            <a:ext cx="2617895" cy="12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Box 1032"/>
          <p:cNvSpPr txBox="1"/>
          <p:nvPr/>
        </p:nvSpPr>
        <p:spPr>
          <a:xfrm>
            <a:off x="115613" y="5745491"/>
            <a:ext cx="17411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лечение</a:t>
            </a:r>
          </a:p>
        </p:txBody>
      </p:sp>
      <p:sp>
        <p:nvSpPr>
          <p:cNvPr id="44" name="Выноска со стрелкой вправо 43"/>
          <p:cNvSpPr/>
          <p:nvPr/>
        </p:nvSpPr>
        <p:spPr>
          <a:xfrm>
            <a:off x="5440365" y="5526116"/>
            <a:ext cx="564489" cy="692666"/>
          </a:xfrm>
          <a:prstGeom prst="rightArrowCallout">
            <a:avLst>
              <a:gd name="adj1" fmla="val 25000"/>
              <a:gd name="adj2" fmla="val 15625"/>
              <a:gd name="adj3" fmla="val 25000"/>
              <a:gd name="adj4" fmla="val 64977"/>
            </a:avLst>
          </a:prstGeom>
          <a:solidFill>
            <a:srgbClr val="0029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5" name="TextBox 44"/>
          <p:cNvSpPr txBox="1"/>
          <p:nvPr/>
        </p:nvSpPr>
        <p:spPr>
          <a:xfrm>
            <a:off x="6726559" y="5745491"/>
            <a:ext cx="2787943" cy="253916"/>
          </a:xfrm>
          <a:prstGeom prst="rect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Следовать критериям госпитализации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5005" y="833473"/>
            <a:ext cx="3676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НПО: 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и повышение приверженности к лечению</a:t>
            </a:r>
          </a:p>
          <a:p>
            <a:pPr algn="just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выявление и обследование контактных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1177" y="900865"/>
            <a:ext cx="51152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НПО: 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информированности о ТБ</a:t>
            </a:r>
          </a:p>
          <a:p>
            <a:pPr algn="just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-повышения доступа целевых групп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62579" y="2813392"/>
            <a:ext cx="36765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НПО: </a:t>
            </a:r>
          </a:p>
          <a:p>
            <a:pPr algn="just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Психосоциальное сопровождение пациентов и членов семей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3218" y="4992331"/>
            <a:ext cx="5909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НПО: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противодействие стигматизации и усиление вовлеченности общества в процесс лечения и ухода. </a:t>
            </a:r>
          </a:p>
        </p:txBody>
      </p:sp>
      <p:sp>
        <p:nvSpPr>
          <p:cNvPr id="3" name="AutoShape 2" descr="Презентация PowerPoin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Презентация PowerPoin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Презентация PowerPoin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992" y="962123"/>
            <a:ext cx="345185" cy="4813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313" y="2984675"/>
            <a:ext cx="345185" cy="48136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54" y="1069460"/>
            <a:ext cx="345185" cy="48136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672" y="4846374"/>
            <a:ext cx="345185" cy="4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2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793" y="293914"/>
            <a:ext cx="9446078" cy="439733"/>
          </a:xfrm>
          <a:noFill/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ЕЗУЛЬТАТЫ РАБОТЫ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944896"/>
              </p:ext>
            </p:extLst>
          </p:nvPr>
        </p:nvGraphicFramePr>
        <p:xfrm>
          <a:off x="116958" y="871869"/>
          <a:ext cx="11791506" cy="588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3971"/>
                <a:gridCol w="6917535"/>
              </a:tblGrid>
              <a:tr h="34130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Задачи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Достигнутые результаты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40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Обследование  клиентов из </a:t>
                      </a: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КГН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У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39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пациентов при обследовании  выявлен  активный ТБ</a:t>
                      </a:r>
                    </a:p>
                    <a:p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4873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Поиск оторвавшихся пациентов больных ТБ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Возвращено на лечение 23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пациентов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Прикрепление в </a:t>
                      </a: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поликлиники 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города </a:t>
                      </a: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больных ТБ без РПН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Содействовали в прикреплении в ПМСП 34 пациентов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675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Определение  в кризисный центр 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28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пациентов  без определенного места жительства определены в кризисный центр </a:t>
                      </a:r>
                    </a:p>
                    <a:p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Помощь в регистрации по месту жительства для получения социальных пособий 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Оказана помощь в регистрации по месту жительства 52 пациентам, в получении ЭЦП - 64 пациентам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710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Организация профессиональной ориентации безработных  в целях выбора сферы деятельности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Направлены на краткосрочные курсы профессионального обучения 13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пациентов 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555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Работа с банками второго уровня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37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пациентам оказано содействие в уменьшении  ежемесячной оплаты, снятия пени  и арестов по выданным ранее кредитам 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  <a:tr h="48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Материальная помощь клиентам 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25 пациентам ежемесячно выдается по 5000 тенге на оплату проезда (общая сумма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за 11 месяцев -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тенге)</a:t>
                      </a:r>
                    </a:p>
                    <a:p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4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793" y="293914"/>
            <a:ext cx="9446078" cy="604157"/>
          </a:xfrm>
          <a:noFill/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ЕЗУЛЬТАТЫ РАБОТЫ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90471"/>
              </p:ext>
            </p:extLst>
          </p:nvPr>
        </p:nvGraphicFramePr>
        <p:xfrm>
          <a:off x="127591" y="1063257"/>
          <a:ext cx="11940362" cy="5564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383"/>
                <a:gridCol w="7358979"/>
              </a:tblGrid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Привлечение</a:t>
                      </a:r>
                      <a:r>
                        <a:rPr lang="kk-KZ" sz="1600" b="1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спонсоров в оказании благотворительной  помощи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72</a:t>
                      </a:r>
                      <a:r>
                        <a:rPr lang="ru-RU" sz="1600" b="1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пациентам</a:t>
                      </a:r>
                      <a:r>
                        <a:rPr lang="ru-RU" sz="1600" b="1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выданы продуктовые корзины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Культурные мероприятия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 группой взаимопомощи посетили Парк Первого </a:t>
                      </a:r>
                      <a:r>
                        <a:rPr lang="kk-KZ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президента, Медеу, Шымбулак, Кок-тобе 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и Парк культуры и отдыха 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425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Обучение социальных работников ПМСП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Совместно с ЦФ обучили 47 социальных работников</a:t>
                      </a:r>
                    </a:p>
                  </a:txBody>
                  <a:tcPr marL="68580" marR="68580" marT="0" marB="0"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Проведение семинаров –тренингов 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студентам,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учащимся школ.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 Высшем медицинском колледже провели 2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семинара</a:t>
                      </a:r>
                      <a:r>
                        <a:rPr lang="ru-RU" sz="1600" b="1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с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охватом 60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студентов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 общеобразовательной школе № 7 проведен конкурс среди старшеклассников  «Что такое туберкулез?»</a:t>
                      </a:r>
                    </a:p>
                  </a:txBody>
                  <a:tcPr marL="68580" marR="68580" marT="0" marB="0"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Проведение онлайн-конференций, консультаций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Проведена онлайн-конференция  с профессором </a:t>
                      </a:r>
                      <a:r>
                        <a:rPr lang="ru-RU" sz="1600" b="1" dirty="0" err="1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Ракишевой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А.С. и врачами  ПСМП </a:t>
                      </a:r>
                      <a:r>
                        <a:rPr lang="ru-RU" sz="1600" b="1" dirty="0" err="1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г.Алматы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для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пациент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ов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группы взаимопомощи </a:t>
                      </a:r>
                    </a:p>
                  </a:txBody>
                  <a:tcPr marL="68580" marR="68580" marT="0" marB="0"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Организация групп взаимопомощи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Проведено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58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встреч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 группе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взаимопомощи с участием 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330 пациентов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и врач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ей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фтизиатр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ов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ПМСП </a:t>
                      </a:r>
                    </a:p>
                  </a:txBody>
                  <a:tcPr marL="68580" marR="68580" marT="0" marB="0"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Участие в мероприятиях по профилактике туберкулеза среди населения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Ежемесячно совместно </a:t>
                      </a:r>
                      <a:r>
                        <a:rPr lang="ru-RU" sz="1600" b="1" kern="1200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с сотрудниками Департамента полиции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проводятся рейды среди уязвимых слоев </a:t>
                      </a:r>
                      <a:r>
                        <a:rPr lang="ru-RU" sz="1600" b="1" kern="1200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населения в местах массового скопления 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людей с целью отбора лиц с подозрением</a:t>
                      </a:r>
                      <a:r>
                        <a:rPr lang="ru-RU" sz="1600" b="1" kern="1200" baseline="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на ТБ. В</a:t>
                      </a:r>
                      <a:r>
                        <a:rPr lang="ru-RU" sz="1600" b="1" kern="1200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ыявлено 9 случаев активного ТБ </a:t>
                      </a:r>
                      <a:endParaRPr lang="ru-RU" sz="1600" b="1" kern="1200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653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Работа со СМИ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Интервью в журнале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</a:t>
                      </a:r>
                      <a:r>
                        <a:rPr lang="en-US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INFO TIME</a:t>
                      </a:r>
                      <a:r>
                        <a:rPr lang="ru-RU" sz="1600" b="1" dirty="0" smtClean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», выступление в передаче 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«</a:t>
                      </a:r>
                      <a:r>
                        <a:rPr lang="en-US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MAIDAN</a:t>
                      </a: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» на канале </a:t>
                      </a:r>
                      <a:r>
                        <a:rPr lang="en-US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You Tube </a:t>
                      </a:r>
                      <a:r>
                        <a:rPr lang="kk-KZ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по проблемам  стигмы и дискриминации </a:t>
                      </a:r>
                      <a:endParaRPr lang="ru-RU" sz="1600" b="1" dirty="0">
                        <a:solidFill>
                          <a:srgbClr val="00297A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97A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866" y="116958"/>
            <a:ext cx="10972800" cy="27825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РАБОЧИЕ ВСТРЕЧИ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701749"/>
            <a:ext cx="10972800" cy="513410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04 июля 2023 года приняли участие в 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Адвокационной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встрече «Развитие национального партнерства Стоп ТБ , потенциала НПО по ТБ /ВИЧ в ликвидации ТБ как проблемы общественного здравоохранения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г.Алматы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ru-RU" sz="2400" b="1" dirty="0" smtClean="0">
                <a:solidFill>
                  <a:schemeClr val="accent1"/>
                </a:solidFill>
              </a:rPr>
              <a:t>18 </a:t>
            </a:r>
            <a:r>
              <a:rPr lang="ru-RU" sz="2400" b="1" dirty="0">
                <a:solidFill>
                  <a:schemeClr val="accent1"/>
                </a:solidFill>
              </a:rPr>
              <a:t>июля 2023 года </a:t>
            </a:r>
            <a:r>
              <a:rPr lang="ru-RU" sz="2400" b="1" dirty="0" smtClean="0">
                <a:solidFill>
                  <a:schemeClr val="accent1"/>
                </a:solidFill>
              </a:rPr>
              <a:t>ОФ </a:t>
            </a:r>
            <a:r>
              <a:rPr lang="ru-RU" sz="2400" b="1" dirty="0">
                <a:solidFill>
                  <a:schemeClr val="accent1"/>
                </a:solidFill>
              </a:rPr>
              <a:t>«Мей</a:t>
            </a:r>
            <a:r>
              <a:rPr lang="kk-KZ" sz="2400" b="1" dirty="0">
                <a:solidFill>
                  <a:schemeClr val="accent1"/>
                </a:solidFill>
              </a:rPr>
              <a:t>ірімді жол</a:t>
            </a:r>
            <a:r>
              <a:rPr lang="kk-KZ" sz="2400" b="1" dirty="0" smtClean="0">
                <a:solidFill>
                  <a:schemeClr val="accent1"/>
                </a:solidFill>
              </a:rPr>
              <a:t>»</a:t>
            </a:r>
            <a:r>
              <a:rPr lang="ru-RU" sz="2400" b="1" dirty="0">
                <a:solidFill>
                  <a:schemeClr val="accent1"/>
                </a:solidFill>
              </a:rPr>
              <a:t> с дружеским   визитом </a:t>
            </a:r>
            <a:r>
              <a:rPr lang="kk-KZ" sz="2400" b="1" dirty="0" smtClean="0">
                <a:solidFill>
                  <a:schemeClr val="accent1"/>
                </a:solidFill>
              </a:rPr>
              <a:t> </a:t>
            </a:r>
            <a:r>
              <a:rPr lang="kk-KZ" sz="2400" b="1" dirty="0">
                <a:solidFill>
                  <a:schemeClr val="accent1"/>
                </a:solidFill>
              </a:rPr>
              <a:t>посетили  </a:t>
            </a:r>
            <a:r>
              <a:rPr lang="ru-RU" sz="2400" b="1" dirty="0">
                <a:solidFill>
                  <a:schemeClr val="accent1"/>
                </a:solidFill>
              </a:rPr>
              <a:t>  представители  </a:t>
            </a:r>
            <a:r>
              <a:rPr lang="en-US" sz="2400" b="1" dirty="0">
                <a:solidFill>
                  <a:schemeClr val="accent1"/>
                </a:solidFill>
              </a:rPr>
              <a:t>USAID</a:t>
            </a:r>
            <a:r>
              <a:rPr lang="ru-RU" sz="2400" b="1" dirty="0">
                <a:solidFill>
                  <a:schemeClr val="accent1"/>
                </a:solidFill>
              </a:rPr>
              <a:t>/Вашингтон  </a:t>
            </a:r>
            <a:r>
              <a:rPr lang="ru-RU" sz="2400" b="1" dirty="0" smtClean="0">
                <a:solidFill>
                  <a:schemeClr val="accent1"/>
                </a:solidFill>
              </a:rPr>
              <a:t>и </a:t>
            </a:r>
            <a:r>
              <a:rPr lang="ru-RU" sz="2400" b="1" dirty="0">
                <a:solidFill>
                  <a:schemeClr val="accent1"/>
                </a:solidFill>
              </a:rPr>
              <a:t>региональный советник по туберкулезу</a:t>
            </a:r>
            <a:r>
              <a:rPr lang="en-US" sz="2400" b="1" dirty="0">
                <a:solidFill>
                  <a:schemeClr val="accent1"/>
                </a:solidFill>
              </a:rPr>
              <a:t> USAID</a:t>
            </a:r>
            <a:r>
              <a:rPr lang="ru-RU" sz="2400" b="1" dirty="0">
                <a:solidFill>
                  <a:schemeClr val="accent1"/>
                </a:solidFill>
              </a:rPr>
              <a:t>/Центральная </a:t>
            </a:r>
            <a:r>
              <a:rPr lang="ru-RU" sz="2400" b="1" dirty="0" smtClean="0">
                <a:solidFill>
                  <a:schemeClr val="accent1"/>
                </a:solidFill>
              </a:rPr>
              <a:t>Азия </a:t>
            </a:r>
            <a:r>
              <a:rPr lang="ru-RU" sz="2400" b="1" dirty="0">
                <a:solidFill>
                  <a:schemeClr val="accent1"/>
                </a:solidFill>
              </a:rPr>
              <a:t>(Люси </a:t>
            </a:r>
            <a:r>
              <a:rPr lang="ru-RU" sz="2400" b="1" dirty="0" err="1" smtClean="0">
                <a:solidFill>
                  <a:schemeClr val="accent1"/>
                </a:solidFill>
              </a:rPr>
              <a:t>Майз</a:t>
            </a:r>
            <a:r>
              <a:rPr lang="ru-RU" sz="2400" b="1" dirty="0" smtClean="0">
                <a:solidFill>
                  <a:schemeClr val="accent1"/>
                </a:solidFill>
              </a:rPr>
              <a:t> и </a:t>
            </a:r>
            <a:r>
              <a:rPr lang="ru-RU" sz="2400" b="1" dirty="0" err="1" smtClean="0">
                <a:solidFill>
                  <a:schemeClr val="accent1"/>
                </a:solidFill>
              </a:rPr>
              <a:t>Арман</a:t>
            </a:r>
            <a:r>
              <a:rPr lang="ru-RU" sz="2400" b="1" dirty="0" smtClean="0">
                <a:solidFill>
                  <a:schemeClr val="accent1"/>
                </a:solidFill>
              </a:rPr>
              <a:t> </a:t>
            </a:r>
            <a:r>
              <a:rPr lang="ru-RU" sz="2400" b="1" dirty="0" err="1" smtClean="0">
                <a:solidFill>
                  <a:schemeClr val="accent1"/>
                </a:solidFill>
              </a:rPr>
              <a:t>Токтабаянов</a:t>
            </a:r>
            <a:r>
              <a:rPr lang="ru-RU" sz="2400" b="1" dirty="0" smtClean="0">
                <a:solidFill>
                  <a:schemeClr val="accent1"/>
                </a:solidFill>
              </a:rPr>
              <a:t>).</a:t>
            </a:r>
            <a:endParaRPr lang="ru-RU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26" name="Picture 2" descr="C:\Users\A.Madiyar\Downloads\IMG-20230817-WA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3" y="4152864"/>
            <a:ext cx="3153216" cy="23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.Madiyar\Downloads\IMG-20230817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8" y="4138222"/>
            <a:ext cx="3353054" cy="24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.Madiyar\Downloads\IMG-20230817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77" y="4145731"/>
            <a:ext cx="3565450" cy="24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587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737</TotalTime>
  <Words>742</Words>
  <Application>Microsoft Office PowerPoint</Application>
  <PresentationFormat>Произвольный</PresentationFormat>
  <Paragraphs>114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Задачи ОФ «МЕЙІРІМДІ   ЖОЛ» : </vt:lpstr>
      <vt:lpstr>МЕРОПРИЯТИЯ ПО ВЗАИМОДЕЙСТВИЮ С МЕДИЦИНСКИМИ ОРГАНИЗАЦИЯМИ ГОРОДА АЛМАТЫ </vt:lpstr>
      <vt:lpstr>РОЛЬ НПО  В ОРГАНИЗАЦИИ ПАЦИЕНТОРИЕНТИРОВАННОГО ПОДХОДА</vt:lpstr>
      <vt:lpstr>РЕЗУЛЬТАТЫ РАБОТЫ </vt:lpstr>
      <vt:lpstr>РЕЗУЛЬТАТЫ РАБОТЫ </vt:lpstr>
      <vt:lpstr>РАБОЧИЕ ВСТРЕЧИ </vt:lpstr>
      <vt:lpstr>Фотогалерея:  проведение групп взаимопомощи</vt:lpstr>
      <vt:lpstr>Фотогалерея:  проведение программных мероприятий</vt:lpstr>
      <vt:lpstr>Фотогалерея:  проведение программных мероприятий</vt:lpstr>
      <vt:lpstr>Фотогалерея:  проведение программных мероприятий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Сауле Торыбаева</cp:lastModifiedBy>
  <cp:revision>456</cp:revision>
  <dcterms:created xsi:type="dcterms:W3CDTF">2014-02-03T08:19:08Z</dcterms:created>
  <dcterms:modified xsi:type="dcterms:W3CDTF">2024-01-24T03:38:29Z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C2210A1D458341729822FC816C41314C</vt:lpwstr>
  </property>
  <property fmtid="{D5CDD505-2E9C-101B-9397-08002B2CF9AE}" pid="3" name="KSOProductBuildVer">
    <vt:lpwstr>1049-11.2.0.11536</vt:lpwstr>
  </property>
</Properties>
</file>