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59" r:id="rId14"/>
    <p:sldId id="257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3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2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8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2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7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6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7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07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9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9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2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7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A3A647-66E9-4136-BC64-571EA8A98FE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4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036" y="2036763"/>
            <a:ext cx="9144000" cy="2387600"/>
          </a:xfrm>
        </p:spPr>
        <p:txBody>
          <a:bodyPr/>
          <a:lstStyle/>
          <a:p>
            <a:r>
              <a:rPr lang="ru-RU" dirty="0" smtClean="0"/>
              <a:t>«Равные права – </a:t>
            </a:r>
            <a:br>
              <a:rPr lang="ru-RU" dirty="0" smtClean="0"/>
            </a:br>
            <a:r>
              <a:rPr lang="ru-RU" dirty="0" smtClean="0"/>
              <a:t>Равные возможности 2,0»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741" y="6096000"/>
            <a:ext cx="9144000" cy="676835"/>
          </a:xfrm>
        </p:spPr>
        <p:txBody>
          <a:bodyPr/>
          <a:lstStyle/>
          <a:p>
            <a:pPr algn="l"/>
            <a:r>
              <a:rPr lang="ru-RU" dirty="0" err="1" smtClean="0"/>
              <a:t>Растокина</a:t>
            </a:r>
            <a:r>
              <a:rPr lang="ru-RU" dirty="0" smtClean="0"/>
              <a:t> Елена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211" y="196917"/>
            <a:ext cx="2150855" cy="1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по приказу №</a:t>
            </a:r>
            <a:r>
              <a:rPr lang="ru-RU" dirty="0" smtClean="0"/>
              <a:t>379 (230)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14.01.2020 Вице-министр МЗ РК Л. </a:t>
            </a:r>
            <a:r>
              <a:rPr lang="ru-RU" dirty="0" err="1" smtClean="0"/>
              <a:t>Актаева</a:t>
            </a:r>
            <a:r>
              <a:rPr lang="ru-RU" dirty="0" smtClean="0"/>
              <a:t> направляла письмо в Министерство труда и социальной защиты населения РК о необходимости внесения изменений в приказ №379 </a:t>
            </a:r>
          </a:p>
          <a:p>
            <a:r>
              <a:rPr lang="ru-RU" dirty="0" smtClean="0"/>
              <a:t>27.11.2020 ЦАА ЛЖВ по приказу №379. </a:t>
            </a:r>
          </a:p>
          <a:p>
            <a:r>
              <a:rPr lang="ru-RU" dirty="0" smtClean="0"/>
              <a:t>07.12.2020 </a:t>
            </a:r>
            <a:r>
              <a:rPr lang="ru-RU" dirty="0"/>
              <a:t>ответ </a:t>
            </a:r>
            <a:r>
              <a:rPr lang="ru-RU" dirty="0" err="1" smtClean="0"/>
              <a:t>МТиСЗН</a:t>
            </a:r>
            <a:r>
              <a:rPr lang="ru-RU" dirty="0" smtClean="0"/>
              <a:t> РК содержал</a:t>
            </a:r>
            <a:r>
              <a:rPr lang="ru-RU" dirty="0"/>
              <a:t>: решение вопроса </a:t>
            </a:r>
            <a:r>
              <a:rPr lang="ru-RU" dirty="0" smtClean="0"/>
              <a:t>после детального</a:t>
            </a:r>
            <a:r>
              <a:rPr lang="ru-RU" dirty="0"/>
              <a:t>, </a:t>
            </a:r>
            <a:r>
              <a:rPr lang="ru-RU" dirty="0" smtClean="0"/>
              <a:t>всестороннего </a:t>
            </a:r>
            <a:r>
              <a:rPr lang="ru-RU" dirty="0"/>
              <a:t>анализа и согласования с заинтересованными государственными органами. Отмечен вопрос обеспечения безопасности получателей </a:t>
            </a:r>
            <a:r>
              <a:rPr lang="ru-RU" dirty="0" smtClean="0"/>
              <a:t>услуг.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21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0132"/>
            <a:ext cx="9601196" cy="1303867"/>
          </a:xfrm>
        </p:spPr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011" y="1402416"/>
            <a:ext cx="9992388" cy="50342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июле 2022 года проведена рабочая встреча с Министерством Труда и Социальной защиты, под председательством </a:t>
            </a:r>
            <a:r>
              <a:rPr lang="ru-RU" dirty="0" err="1" smtClean="0"/>
              <a:t>Зауреш</a:t>
            </a:r>
            <a:r>
              <a:rPr lang="ru-RU" dirty="0" smtClean="0"/>
              <a:t> </a:t>
            </a:r>
            <a:r>
              <a:rPr lang="ru-RU" dirty="0" err="1" smtClean="0"/>
              <a:t>Бат</a:t>
            </a:r>
            <a:r>
              <a:rPr lang="ru-RU" dirty="0" err="1"/>
              <a:t>т</a:t>
            </a:r>
            <a:r>
              <a:rPr lang="ru-RU" dirty="0" err="1" smtClean="0"/>
              <a:t>аловой</a:t>
            </a:r>
            <a:r>
              <a:rPr lang="ru-RU" dirty="0" smtClean="0"/>
              <a:t> «Фонд Развития парламентаризма»: по результатам принято решение создать рабочую группу по внедрению изменений в приказ №</a:t>
            </a:r>
            <a:r>
              <a:rPr lang="ru-RU" dirty="0" smtClean="0"/>
              <a:t>379 (230), </a:t>
            </a:r>
            <a:r>
              <a:rPr lang="ru-RU" dirty="0" smtClean="0"/>
              <a:t>а также структурных изменений для повышения информированности среди сотрудников центров временного пребывания. </a:t>
            </a:r>
          </a:p>
          <a:p>
            <a:r>
              <a:rPr lang="ru-RU" dirty="0" smtClean="0"/>
              <a:t>В Министерство </a:t>
            </a:r>
            <a:r>
              <a:rPr lang="ru-RU" dirty="0"/>
              <a:t>Труда и Социальной защиты </a:t>
            </a:r>
            <a:r>
              <a:rPr lang="ru-RU" dirty="0" smtClean="0"/>
              <a:t>направлен пакет документов с обоснованием по необходимым изменениям в приказ №</a:t>
            </a:r>
            <a:r>
              <a:rPr lang="ru-RU" dirty="0" smtClean="0"/>
              <a:t>379 (230) </a:t>
            </a:r>
            <a:r>
              <a:rPr lang="ru-RU" dirty="0" smtClean="0"/>
              <a:t>в августе 2022 года.</a:t>
            </a:r>
          </a:p>
          <a:p>
            <a:r>
              <a:rPr lang="ru-RU" dirty="0"/>
              <a:t>14 октября </a:t>
            </a:r>
            <a:r>
              <a:rPr lang="ru-RU" dirty="0" smtClean="0"/>
              <a:t>2022 года встреча </a:t>
            </a:r>
            <a:r>
              <a:rPr lang="ru-RU" dirty="0"/>
              <a:t>с представителями </a:t>
            </a:r>
            <a:r>
              <a:rPr lang="ru-RU" dirty="0" smtClean="0"/>
              <a:t>МТСЗ, МЗ </a:t>
            </a:r>
            <a:endParaRPr lang="ru-RU" dirty="0"/>
          </a:p>
          <a:p>
            <a:r>
              <a:rPr lang="ru-RU" dirty="0"/>
              <a:t>Депутатский запрос по приказы №</a:t>
            </a:r>
            <a:r>
              <a:rPr lang="ru-RU" dirty="0" smtClean="0"/>
              <a:t>379 (230) </a:t>
            </a:r>
            <a:r>
              <a:rPr lang="ru-RU" dirty="0"/>
              <a:t>( </a:t>
            </a:r>
            <a:r>
              <a:rPr lang="ru-RU" dirty="0" err="1"/>
              <a:t>Камасова</a:t>
            </a:r>
            <a:r>
              <a:rPr lang="ru-RU" dirty="0"/>
              <a:t> Зарина </a:t>
            </a:r>
            <a:r>
              <a:rPr lang="ru-RU" dirty="0" err="1"/>
              <a:t>Айдархановна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Включение в рабочую группу</a:t>
            </a:r>
          </a:p>
          <a:p>
            <a:r>
              <a:rPr lang="ru-RU" dirty="0" smtClean="0"/>
              <a:t>Проект приказа подготовлен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1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отказа в изменении приказа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«мы не знаем, как работать с ЛЖВ, нам нужно обучение»,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кто будет ответственным в случае передачи ВИЧ?»,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какая будет доплата за работу с ЛЖВ?»</a:t>
            </a:r>
          </a:p>
        </p:txBody>
      </p:sp>
    </p:spTree>
    <p:extLst>
      <p:ext uri="{BB962C8B-B14F-4D97-AF65-F5344CB8AC3E}">
        <p14:creationId xmlns:p14="http://schemas.microsoft.com/office/powerpoint/2010/main" val="11225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553" y="90300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«Равные права-равные возможности»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Цель: обеспечить </a:t>
            </a:r>
            <a:r>
              <a:rPr lang="ru-RU" dirty="0"/>
              <a:t>доступ ЛЖВ к специальным-социальным </a:t>
            </a:r>
            <a:r>
              <a:rPr lang="ru-RU" dirty="0" smtClean="0"/>
              <a:t>услугам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Задачи: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</a:t>
            </a:r>
            <a:r>
              <a:rPr lang="ru-RU" dirty="0"/>
              <a:t>для специалистов медико-социальных </a:t>
            </a:r>
            <a:r>
              <a:rPr lang="ru-RU" dirty="0" smtClean="0"/>
              <a:t>учреждений ( каскадные тренинги).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доработка существующих предложений по изменению законодательства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подачи иска по административной процедуре для </a:t>
            </a:r>
            <a:r>
              <a:rPr lang="ru-RU" dirty="0" smtClean="0"/>
              <a:t>опротестования дискриминирующих 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 регионов</a:t>
            </a:r>
          </a:p>
          <a:p>
            <a:r>
              <a:rPr lang="ru-RU" dirty="0" smtClean="0"/>
              <a:t>9 месяцев </a:t>
            </a:r>
          </a:p>
          <a:p>
            <a:r>
              <a:rPr lang="ru-RU" dirty="0" smtClean="0"/>
              <a:t>31942 долларов ( 29986+1956 собственный вклад)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1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261" y="2981261"/>
            <a:ext cx="9601196" cy="13038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35" y="743764"/>
            <a:ext cx="2150855" cy="1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0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2559429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Проблема: отказ в получении специальных социальных </a:t>
            </a:r>
            <a:r>
              <a:rPr lang="ru-RU" dirty="0" smtClean="0"/>
              <a:t>услуг для ЛЖВ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5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социальные услуги (ССУ)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Приказ </a:t>
            </a:r>
            <a:r>
              <a:rPr lang="ru-RU" dirty="0"/>
              <a:t>Министра труда и социальной защиты населения Республики </a:t>
            </a:r>
            <a:r>
              <a:rPr lang="ru-RU" dirty="0" smtClean="0"/>
              <a:t>Казахстан от </a:t>
            </a:r>
            <a:r>
              <a:rPr lang="ru-RU" dirty="0"/>
              <a:t> 22 июня 2023 года № 230 </a:t>
            </a:r>
            <a:r>
              <a:rPr lang="ru-RU" dirty="0" smtClean="0"/>
              <a:t>«</a:t>
            </a:r>
            <a:r>
              <a:rPr lang="ru-RU" dirty="0"/>
              <a:t>Об утверждении Правил деятельности организаций, оказывающих специальные социальные </a:t>
            </a:r>
            <a:r>
              <a:rPr lang="ru-RU" dirty="0" smtClean="0"/>
              <a:t>услуги</a:t>
            </a:r>
            <a:r>
              <a:rPr lang="ru-RU" dirty="0"/>
              <a:t>» </a:t>
            </a:r>
            <a:r>
              <a:rPr lang="ru-RU" dirty="0" smtClean="0"/>
              <a:t>(включает временное и постоянное проживание в кризисных центрах, домах престарелых и других учреждениях здравоохранения, образования)</a:t>
            </a:r>
          </a:p>
          <a:p>
            <a:r>
              <a:rPr lang="ru-RU" dirty="0" smtClean="0"/>
              <a:t>Медицинским противопоказанием для получения услуг является «СПИД»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36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 РК «О специальных социальных услугах» </a:t>
            </a:r>
            <a:r>
              <a:rPr lang="ru-RU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29 декабря 2008 года № 114-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IV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специальные социальные услуги - комплекс услуг, обеспечивающих лицу (семье), находящемуся в трудной жизненной ситуации, условия для преодоления возникших социальных проблем и направленных на создание им равных с другими гражданами возможностей участия в жизни общества; </a:t>
            </a:r>
            <a:r>
              <a:rPr lang="ru-RU" dirty="0" smtClean="0"/>
              <a:t>(пункт 1 статьи 1.)</a:t>
            </a:r>
          </a:p>
          <a:p>
            <a:r>
              <a:rPr lang="ru-RU" dirty="0"/>
              <a:t>Лицо (семья) может быть признано находящимся в трудной жизненной ситуации по </a:t>
            </a:r>
            <a:r>
              <a:rPr lang="ru-RU" dirty="0" smtClean="0"/>
              <a:t>ограничению </a:t>
            </a:r>
            <a:r>
              <a:rPr lang="ru-RU" dirty="0"/>
              <a:t>жизнедеятельности вследствие социально значимых заболеваний и заболеваний, представляющих опасность для </a:t>
            </a:r>
            <a:r>
              <a:rPr lang="ru-RU" dirty="0" smtClean="0"/>
              <a:t>окружающих. (пункт 7 статьи 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88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982132"/>
            <a:ext cx="10629899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Кодекс </a:t>
            </a:r>
            <a:r>
              <a:rPr lang="ru-RU" dirty="0" smtClean="0"/>
              <a:t>РК «</a:t>
            </a:r>
            <a:r>
              <a:rPr lang="ru-RU" dirty="0"/>
              <a:t>О здоровье народа и системе здравоохранения»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5" y="2476500"/>
            <a:ext cx="10125072" cy="3790950"/>
          </a:xfrm>
        </p:spPr>
        <p:txBody>
          <a:bodyPr>
            <a:normAutofit/>
          </a:bodyPr>
          <a:lstStyle/>
          <a:p>
            <a:r>
              <a:rPr lang="ru-RU" dirty="0"/>
              <a:t>Дети, зараженные ВИЧ-инфекцией, имеют право на пребывание в домах ребенка и иных организациях здравоохранения и </a:t>
            </a:r>
            <a:r>
              <a:rPr lang="ru-RU" dirty="0" smtClean="0"/>
              <a:t>образования ( пункт 6 статьи 78)</a:t>
            </a:r>
            <a:endParaRPr lang="ru-RU" dirty="0"/>
          </a:p>
          <a:p>
            <a:r>
              <a:rPr lang="ru-RU" dirty="0"/>
              <a:t>Лицам, зараженным ВИЧ-инфекцией, государством гарантируются</a:t>
            </a:r>
            <a:r>
              <a:rPr lang="ru-RU" dirty="0" smtClean="0"/>
              <a:t>: </a:t>
            </a:r>
            <a:r>
              <a:rPr lang="ru-RU" dirty="0"/>
              <a:t>социальная правовая </a:t>
            </a:r>
            <a:r>
              <a:rPr lang="ru-RU" dirty="0" smtClean="0"/>
              <a:t>защита ( пункт 4 статьи 160)</a:t>
            </a:r>
            <a:endParaRPr lang="ru-RU" dirty="0"/>
          </a:p>
          <a:p>
            <a:r>
              <a:rPr lang="ru-RU" dirty="0" smtClean="0"/>
              <a:t>Лицам</a:t>
            </a:r>
            <a:r>
              <a:rPr lang="ru-RU" dirty="0"/>
              <a:t>, зараженным ВИЧ-инфекцией, не ограничиваются обучение в организациях образования, пребывание в санаторно-курортных организациях и оздоровительных организациях </a:t>
            </a:r>
            <a:r>
              <a:rPr lang="ru-RU" dirty="0" smtClean="0"/>
              <a:t>образования (</a:t>
            </a:r>
            <a:r>
              <a:rPr lang="ru-RU" dirty="0"/>
              <a:t>пункт 1 статьи </a:t>
            </a:r>
            <a:r>
              <a:rPr lang="ru-RU" dirty="0" smtClean="0"/>
              <a:t>161)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801157"/>
            <a:ext cx="1026794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руководящие принципы по ВИЧ/СПИДу и правам человека, 2006, ООН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/>
              <a:t>Государствам следует принять меры к тому, чтобы лицам, инфицированным ВИЧ, не отказывали из дискриминационных соображений в праве на социальное обслуживание и поддержку по причине состояния их здоровья».</a:t>
            </a:r>
          </a:p>
        </p:txBody>
      </p:sp>
    </p:spTree>
    <p:extLst>
      <p:ext uri="{BB962C8B-B14F-4D97-AF65-F5344CB8AC3E}">
        <p14:creationId xmlns:p14="http://schemas.microsoft.com/office/powerpoint/2010/main" val="332169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Круглосуточное постоянное или временное (сроком до трех месяцев) </a:t>
            </a:r>
            <a:r>
              <a:rPr lang="ru-RU" sz="40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проживание</a:t>
            </a:r>
          </a:p>
          <a:p>
            <a:r>
              <a:rPr lang="ru-RU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Услуги в условиях </a:t>
            </a:r>
            <a:r>
              <a:rPr lang="ru-RU" sz="40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полустационара/ на дому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0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Специальные </a:t>
            </a:r>
            <a:r>
              <a:rPr lang="ru-RU" dirty="0"/>
              <a:t>социальные </a:t>
            </a:r>
            <a:r>
              <a:rPr lang="ru-RU" dirty="0" smtClean="0"/>
              <a:t>услуги предоставляются: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116 </a:t>
            </a:r>
            <a:r>
              <a:rPr lang="ru-RU" sz="3200" dirty="0"/>
              <a:t>медико-социальных учреждений </a:t>
            </a:r>
            <a:r>
              <a:rPr lang="ru-RU" sz="3200" dirty="0" smtClean="0"/>
              <a:t>в </a:t>
            </a:r>
            <a:r>
              <a:rPr lang="ru-RU" sz="3200" dirty="0"/>
              <a:t>условиях </a:t>
            </a:r>
            <a:r>
              <a:rPr lang="ru-RU" sz="3200" dirty="0" smtClean="0"/>
              <a:t>стационара</a:t>
            </a:r>
          </a:p>
          <a:p>
            <a:r>
              <a:rPr lang="ru-RU" sz="3200" dirty="0" smtClean="0"/>
              <a:t>87 </a:t>
            </a:r>
            <a:r>
              <a:rPr lang="ru-RU" sz="3200" dirty="0"/>
              <a:t>в условиях </a:t>
            </a:r>
            <a:r>
              <a:rPr lang="ru-RU" sz="3200" dirty="0" smtClean="0"/>
              <a:t>полустационара: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- </a:t>
            </a:r>
            <a:r>
              <a:rPr lang="ru-RU" sz="3200" dirty="0"/>
              <a:t>28 отделений при МСУ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- 59</a:t>
            </a:r>
            <a:r>
              <a:rPr lang="ru-RU" sz="3200" dirty="0"/>
              <a:t> отделений дневного </a:t>
            </a:r>
            <a:r>
              <a:rPr lang="ru-RU" sz="3200" dirty="0" smtClean="0"/>
              <a:t>пребывания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12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20157"/>
            <a:ext cx="9601196" cy="1303867"/>
          </a:xfrm>
        </p:spPr>
        <p:txBody>
          <a:bodyPr/>
          <a:lstStyle/>
          <a:p>
            <a:r>
              <a:rPr lang="ru-RU" dirty="0" smtClean="0"/>
              <a:t>Категории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0" y="1981200"/>
            <a:ext cx="9848847" cy="42862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ru-RU" dirty="0" smtClean="0"/>
              <a:t>дети </a:t>
            </a:r>
            <a:r>
              <a:rPr lang="ru-RU" dirty="0"/>
              <a:t>с инвалидностью с психоневрологическими патологиями </a:t>
            </a:r>
            <a:r>
              <a:rPr lang="ru-RU" dirty="0" smtClean="0"/>
              <a:t> 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ru-RU" dirty="0" smtClean="0"/>
              <a:t>дети </a:t>
            </a:r>
            <a:r>
              <a:rPr lang="ru-RU" dirty="0"/>
              <a:t>с инвалидностью с нарушениями опорно-двигательного аппарата </a:t>
            </a:r>
            <a:r>
              <a:rPr lang="ru-RU" dirty="0" smtClean="0"/>
              <a:t>(ОДА</a:t>
            </a:r>
            <a:r>
              <a:rPr lang="ru-RU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ru-RU" dirty="0" smtClean="0"/>
              <a:t>лица </a:t>
            </a:r>
            <a:r>
              <a:rPr lang="ru-RU" dirty="0"/>
              <a:t>с инвалидностью </a:t>
            </a:r>
            <a:r>
              <a:rPr lang="ru-RU" dirty="0" smtClean="0"/>
              <a:t>(старше восемна18 лет) </a:t>
            </a:r>
            <a:r>
              <a:rPr lang="ru-RU" dirty="0"/>
              <a:t>с психоневрологическими </a:t>
            </a:r>
            <a:r>
              <a:rPr lang="ru-RU" dirty="0" smtClean="0"/>
              <a:t>заболеваниями;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ru-RU" dirty="0" smtClean="0"/>
              <a:t>лица </a:t>
            </a:r>
            <a:r>
              <a:rPr lang="ru-RU" dirty="0"/>
              <a:t>с инвалидностью первой и второй </a:t>
            </a:r>
            <a:r>
              <a:rPr lang="ru-RU" dirty="0" smtClean="0"/>
              <a:t>групп (</a:t>
            </a:r>
            <a:r>
              <a:rPr lang="ru-RU" dirty="0"/>
              <a:t>выраженными нарушениями слуха, зрения, речи, судорожными припадками, расстройствами </a:t>
            </a:r>
            <a:r>
              <a:rPr lang="ru-RU" dirty="0" smtClean="0"/>
              <a:t>поведения);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ru-RU" dirty="0" smtClean="0"/>
              <a:t>лица</a:t>
            </a:r>
            <a:r>
              <a:rPr lang="ru-RU" dirty="0"/>
              <a:t>, неспособные к самообслуживанию в связи с преклонным возрастом </a:t>
            </a:r>
            <a:r>
              <a:rPr lang="ru-RU" dirty="0" smtClean="0"/>
              <a:t>( </a:t>
            </a:r>
            <a:r>
              <a:rPr lang="ru-RU" dirty="0"/>
              <a:t>престарелые);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лица </a:t>
            </a:r>
            <a:r>
              <a:rPr lang="ru-RU" dirty="0"/>
              <a:t>без определенного места жительства </a:t>
            </a:r>
            <a:r>
              <a:rPr lang="ru-RU" dirty="0" smtClean="0"/>
              <a:t>(бездомные </a:t>
            </a:r>
            <a:r>
              <a:rPr lang="ru-RU" dirty="0"/>
              <a:t>лица);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лица </a:t>
            </a:r>
            <a:r>
              <a:rPr lang="ru-RU" dirty="0"/>
              <a:t>(семьи), находящиеся в трудной жизненной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779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565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«Равные права –  Равные возможности 2,0»</vt:lpstr>
      <vt:lpstr>Проблема: отказ в получении специальных социальных услуг для ЛЖВ</vt:lpstr>
      <vt:lpstr>Специальные социальные услуги (ССУ)</vt:lpstr>
      <vt:lpstr>Закон РК «О специальных социальных услугах» 29 декабря 2008 года № 114-IV</vt:lpstr>
      <vt:lpstr>Кодекс РК «О здоровье народа и системе здравоохранения»  </vt:lpstr>
      <vt:lpstr>Международные руководящие принципы по ВИЧ/СПИДу и правам человека, 2006, ООН</vt:lpstr>
      <vt:lpstr>Виды услуг</vt:lpstr>
      <vt:lpstr>Специальные социальные услуги предоставляются:</vt:lpstr>
      <vt:lpstr>Категории населения</vt:lpstr>
      <vt:lpstr>Письма по приказу №379 (230)</vt:lpstr>
      <vt:lpstr>2022 год</vt:lpstr>
      <vt:lpstr>Причины отказа в изменении приказа</vt:lpstr>
      <vt:lpstr>«Равные права-равные возможности»</vt:lpstr>
      <vt:lpstr>Проект</vt:lpstr>
      <vt:lpstr>Спасибо за внимание!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«Равные права – Равные возможности»</dc:title>
  <dc:creator>Admin</dc:creator>
  <cp:lastModifiedBy>Admin</cp:lastModifiedBy>
  <cp:revision>8</cp:revision>
  <dcterms:created xsi:type="dcterms:W3CDTF">2023-09-21T05:02:50Z</dcterms:created>
  <dcterms:modified xsi:type="dcterms:W3CDTF">2023-09-21T06:30:00Z</dcterms:modified>
</cp:coreProperties>
</file>