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0" r:id="rId2"/>
    <p:sldMasterId id="2147483689" r:id="rId3"/>
    <p:sldMasterId id="2147483701" r:id="rId4"/>
  </p:sldMasterIdLst>
  <p:notesMasterIdLst>
    <p:notesMasterId r:id="rId28"/>
  </p:notesMasterIdLst>
  <p:handoutMasterIdLst>
    <p:handoutMasterId r:id="rId29"/>
  </p:handoutMasterIdLst>
  <p:sldIdLst>
    <p:sldId id="256" r:id="rId5"/>
    <p:sldId id="332" r:id="rId6"/>
    <p:sldId id="426" r:id="rId7"/>
    <p:sldId id="436" r:id="rId8"/>
    <p:sldId id="438" r:id="rId9"/>
    <p:sldId id="418" r:id="rId10"/>
    <p:sldId id="400" r:id="rId11"/>
    <p:sldId id="408" r:id="rId12"/>
    <p:sldId id="435" r:id="rId13"/>
    <p:sldId id="447" r:id="rId14"/>
    <p:sldId id="416" r:id="rId15"/>
    <p:sldId id="415" r:id="rId16"/>
    <p:sldId id="271" r:id="rId17"/>
    <p:sldId id="367" r:id="rId18"/>
    <p:sldId id="455" r:id="rId19"/>
    <p:sldId id="383" r:id="rId20"/>
    <p:sldId id="384" r:id="rId21"/>
    <p:sldId id="385" r:id="rId22"/>
    <p:sldId id="386" r:id="rId23"/>
    <p:sldId id="409" r:id="rId24"/>
    <p:sldId id="452" r:id="rId25"/>
    <p:sldId id="369" r:id="rId26"/>
    <p:sldId id="444" r:id="rId27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70999" autoAdjust="0"/>
  </p:normalViewPr>
  <p:slideViewPr>
    <p:cSldViewPr>
      <p:cViewPr varScale="1">
        <p:scale>
          <a:sx n="62" d="100"/>
          <a:sy n="62" d="100"/>
        </p:scale>
        <p:origin x="-228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2DC3-A80D-4BE5-9993-FB2D588CE4A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F72E-9057-4654-9AEC-0640660DD7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6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38756-6C2C-427D-9E8C-71FD16711FB7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B0F40-3CE3-495D-97C9-E417037AD3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0F40-3CE3-495D-97C9-E417037AD30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0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F9B6-91FD-4EB7-B9FF-C0E8E1F4DA7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21C8EF-9D43-4DDA-BC81-CEA84E20E893}" type="slidenum">
              <a:rPr lang="en-US" u="none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u="none" smtClean="0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388938"/>
            <a:ext cx="4478338" cy="3359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2" y="3962400"/>
            <a:ext cx="5857875" cy="5643563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0F40-3CE3-495D-97C9-E417037AD3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8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78AC5-3BF3-46D8-A869-2F1BA84ACC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9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Participation of countries in the transition was based on:</a:t>
            </a:r>
          </a:p>
          <a:p>
            <a:pPr marL="452438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Countries that are s</a:t>
            </a: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ignificantly “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underfunded</a:t>
            </a: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” over the 2013-2014 period. The Secretariat is currently developing a definition of “underfunded” and how this will be measured.</a:t>
            </a:r>
          </a:p>
          <a:p>
            <a:pPr marL="452438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Countries that are positioned to achieve 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rapid impact</a:t>
            </a:r>
            <a:r>
              <a:rPr lang="en-US" b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b="0" baseline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and finally</a:t>
            </a:r>
            <a:endParaRPr lang="en-US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452438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Countries whose programs are 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at risk of service interruptions</a:t>
            </a: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It’s important to note that the Board has also stipulated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selected participants will be diverse in areas including size, geography, capacity and proposal modalities (including non-CCM and regional applicants)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so that lessons learned can be derived from all aspects of the funding model, including funding for underserved populations and MARPs*.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US" b="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Qualitative Factors Adjustments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Minimum Required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External Financing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Performance and Absorptive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Willingness to Pay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Increasing rates of infection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2CE6D-A08D-4345-BA4C-25D8F72059D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8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being eligible in 2013 does not guarantee that a country will be eligible in 2014 (in particular UMIs) as we will redo eligibility prior to the full roll-out and will, if the policy does not change, need to request again latest available disease burden information from WHO and UNAIDS</a:t>
            </a:r>
          </a:p>
          <a:p>
            <a:endParaRPr lang="en-US" b="0" dirty="0" smtClean="0"/>
          </a:p>
          <a:p>
            <a:r>
              <a:rPr lang="en-GB" b="0" dirty="0" smtClean="0"/>
              <a:t>Focus of proposals - must focus 100% of the proposal‘s budget on Special Groups and/or Interventions. Special Groups and/or Interventions in this context are defined as ‘underserved and most-at-risk populations‘ and/or ‘highest impact interventions within a defined epidemiological context’.  Annex B of the ECFP policy defines what is meant by  ‘Underserved and Most-At-Risk Populations’ and ‘Highest-Impact Interventions within a Defined Epidemiological Context’.  </a:t>
            </a:r>
          </a:p>
          <a:p>
            <a:endParaRPr lang="en-US" b="0" dirty="0" smtClean="0"/>
          </a:p>
          <a:p>
            <a:r>
              <a:rPr lang="en-US" b="0" dirty="0" smtClean="0"/>
              <a:t>Underserved</a:t>
            </a:r>
            <a:r>
              <a:rPr lang="en-US" b="0" baseline="0" dirty="0" smtClean="0"/>
              <a:t> &amp; most at risk defined as: </a:t>
            </a:r>
            <a:endParaRPr lang="en-US" b="0" dirty="0" smtClean="0"/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u="none" dirty="0" smtClean="0"/>
              <a:t>Defined within a defined and recognized epidemiological context</a:t>
            </a:r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none" dirty="0" smtClean="0"/>
              <a:t>Have significantly higher levels of risk, mortality and/or morbidity; </a:t>
            </a:r>
            <a:r>
              <a:rPr lang="en-US" sz="1600" dirty="0" smtClean="0">
                <a:solidFill>
                  <a:srgbClr val="FF0000"/>
                </a:solidFill>
              </a:rPr>
              <a:t>AND</a:t>
            </a:r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none" dirty="0" smtClean="0"/>
              <a:t>Have significantly lower access to, or uptake of, relevant services is than the rest of the population</a:t>
            </a:r>
            <a:endParaRPr lang="en-GB" sz="1600" u="none" dirty="0" smtClean="0"/>
          </a:p>
          <a:p>
            <a:r>
              <a:rPr lang="en-US" b="0" dirty="0" smtClean="0"/>
              <a:t>Highest</a:t>
            </a:r>
            <a:r>
              <a:rPr lang="en-US" b="0" baseline="0" dirty="0" smtClean="0"/>
              <a:t> impact interventions:</a:t>
            </a:r>
            <a:endParaRPr lang="en-US" b="0" dirty="0" smtClean="0"/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u="none" dirty="0" smtClean="0"/>
              <a:t>Defined within a defined and recognized epidemiological context</a:t>
            </a:r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none" dirty="0" smtClean="0"/>
              <a:t>Address emerging threats to disease control, lift barriers to the broader disease response and/or create conditions for improve service delivery</a:t>
            </a:r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none" dirty="0" smtClean="0"/>
              <a:t>And/or enable the roll-out of new technologies that represent best practice; </a:t>
            </a:r>
            <a:r>
              <a:rPr lang="en-US" sz="1600" dirty="0" smtClean="0">
                <a:solidFill>
                  <a:srgbClr val="FF0000"/>
                </a:solidFill>
              </a:rPr>
              <a:t>AND</a:t>
            </a:r>
          </a:p>
          <a:p>
            <a:pPr marL="285750" lvl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none" dirty="0" smtClean="0"/>
              <a:t>Are not adequately funded</a:t>
            </a:r>
            <a:endParaRPr lang="en-GB" sz="1600" u="none" dirty="0" smtClean="0"/>
          </a:p>
          <a:p>
            <a:endParaRPr lang="en-US" b="0" dirty="0" smtClean="0"/>
          </a:p>
          <a:p>
            <a:pPr>
              <a:defRPr/>
            </a:pPr>
            <a:r>
              <a:rPr lang="en-US" sz="12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Focus </a:t>
            </a: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HCSS - must maintain focus on key populations &amp; also: </a:t>
            </a:r>
          </a:p>
          <a:p>
            <a:pPr>
              <a:defRPr/>
            </a:pPr>
            <a:endParaRPr lang="en-US" sz="12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Improve equitable coverage and uptake addressing any/all</a:t>
            </a:r>
          </a:p>
          <a:p>
            <a:pPr marL="625475" indent="-269875"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•	Availability of services </a:t>
            </a:r>
          </a:p>
          <a:p>
            <a:pPr marL="625475" indent="-269875"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•	Access to services </a:t>
            </a:r>
          </a:p>
          <a:p>
            <a:pPr marL="625475" indent="-269875"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•	Utilization of services </a:t>
            </a:r>
          </a:p>
          <a:p>
            <a:pPr marL="625475" indent="-269875"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•	Quality of services </a:t>
            </a:r>
          </a:p>
          <a:p>
            <a:pPr>
              <a:defRPr/>
            </a:pPr>
            <a:r>
              <a:rPr lang="en-US" sz="12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AND 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not funded adequately</a:t>
            </a:r>
          </a:p>
          <a:p>
            <a:pPr marL="342900" indent="-342900">
              <a:buFont typeface="+mj-lt"/>
              <a:buAutoNum type="arabicPeriod" startAt="2"/>
              <a:defRPr/>
            </a:pPr>
            <a:endParaRPr lang="en-US" sz="12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GB" sz="1200" b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0F40-3CE3-495D-97C9-E417037AD30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8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8FF6-E31A-4D47-9E2E-2D77C5E33BD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9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 and health sector landscape - forge a common understanding of a country's disease and health sector landscape including latest epidemiological studies and identifying data gaps; areas for coordination and partnership; and any weaknesses in health or community systems that could affect disease programs;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Documented evidence of impact -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 program evaluations and other research to determine outcomes and impact of programs including capacity assessments of health and community systems to deliver services;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Rights and inclusion: Assess any human rights issues, barriers to services and impediments to quality of services that impede performance and outcomes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Partner and global fund investments</a:t>
            </a:r>
            <a:r>
              <a:rPr lang="en-US" baseline="0" dirty="0" smtClean="0"/>
              <a:t>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the funding landscape and ensuring alignment and complementarity between donor and national funding in the overall budget for the disease response.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0F40-3CE3-495D-97C9-E417037AD30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4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0F40-3CE3-495D-97C9-E417037AD30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4" y="277813"/>
            <a:ext cx="4019953" cy="14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>
            <p:custDataLst>
              <p:tags r:id="rId1"/>
            </p:custDataLst>
          </p:nvPr>
        </p:nvGrpSpPr>
        <p:grpSpPr>
          <a:xfrm>
            <a:off x="422031" y="6416040"/>
            <a:ext cx="8299938" cy="420370"/>
            <a:chOff x="457200" y="6416040"/>
            <a:chExt cx="8991600" cy="420370"/>
          </a:xfrm>
        </p:grpSpPr>
        <p:pic>
          <p:nvPicPr>
            <p:cNvPr id="12" name="Picture 26" descr="multilanguage_ban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144" y="6463348"/>
              <a:ext cx="6335712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2"/>
            <p:cNvSpPr>
              <a:spLocks noChangeShapeType="1"/>
            </p:cNvSpPr>
            <p:nvPr userDrawn="1"/>
          </p:nvSpPr>
          <p:spPr bwMode="auto">
            <a:xfrm flipV="1">
              <a:off x="457200" y="6416040"/>
              <a:ext cx="89916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23076" y="1989149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31868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8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86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6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99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Day Month Year</a:t>
            </a: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41" y="6426174"/>
            <a:ext cx="441325" cy="2431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(manua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2678198"/>
            <a:ext cx="9144000" cy="2250404"/>
          </a:xfrm>
        </p:spPr>
        <p:txBody>
          <a:bodyPr wrap="square" lIns="576000" tIns="230400" bIns="230400" anchor="ctr" anchorCtr="0">
            <a:spAutoFit/>
          </a:bodyPr>
          <a:lstStyle>
            <a:lvl1pPr>
              <a:buClrTx/>
              <a:defRPr sz="20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2000">
                <a:solidFill>
                  <a:schemeClr val="tx2"/>
                </a:solidFill>
              </a:defRPr>
            </a:lvl4pPr>
            <a:lvl5pPr>
              <a:buClrTx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52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6" y="260351"/>
            <a:ext cx="84963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3" y="1341438"/>
            <a:ext cx="4171951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41438"/>
            <a:ext cx="4171951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664"/>
            <a:ext cx="64309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36" y="6426174"/>
            <a:ext cx="441325" cy="2431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000-44E1-488C-A6DF-D61A9012B63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4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5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A5B-5855-499C-88AD-1398B35814A2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2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04664"/>
            <a:ext cx="8301046" cy="5889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5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0999-5B1B-4D33-BA01-4F62C6805E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0280-43CE-4F41-9875-960111CCB4F3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25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0E44-1435-44F6-BC8B-46992792A34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5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915-D1A9-4A53-99FC-7B2A1D3E1590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2F4-533F-4875-A6AF-9956414019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3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E0A6-DBD7-4DDF-AFEA-52773B2593BB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3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4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7127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664"/>
            <a:ext cx="64309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35" y="6426174"/>
            <a:ext cx="441325" cy="2431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000-44E1-488C-A6DF-D61A9012B63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5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91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A5B-5855-499C-88AD-1398B35814A2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0999-5B1B-4D33-BA01-4F62C6805E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66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0280-43CE-4F41-9875-960111CCB4F3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91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0E44-1435-44F6-BC8B-46992792A34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7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915-D1A9-4A53-99FC-7B2A1D3E1590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8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2F4-533F-4875-A6AF-9956414019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0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E0A6-DBD7-4DDF-AFEA-52773B2593BB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86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62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6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Day Month Year</a:t>
            </a: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41" y="6426174"/>
            <a:ext cx="441325" cy="2431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2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(manua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2678198"/>
            <a:ext cx="9144000" cy="2250404"/>
          </a:xfrm>
        </p:spPr>
        <p:txBody>
          <a:bodyPr wrap="square" lIns="576000" tIns="230400" bIns="230400" anchor="ctr" anchorCtr="0">
            <a:spAutoFit/>
          </a:bodyPr>
          <a:lstStyle>
            <a:lvl1pPr>
              <a:buClrTx/>
              <a:defRPr sz="20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2000">
                <a:solidFill>
                  <a:schemeClr val="tx2"/>
                </a:solidFill>
              </a:defRPr>
            </a:lvl4pPr>
            <a:lvl5pPr>
              <a:buClrTx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87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6" y="260351"/>
            <a:ext cx="84963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3" y="1341438"/>
            <a:ext cx="4171951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41438"/>
            <a:ext cx="4171951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4" y="277813"/>
            <a:ext cx="4019953" cy="14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>
            <p:custDataLst>
              <p:tags r:id="rId1"/>
            </p:custDataLst>
          </p:nvPr>
        </p:nvGrpSpPr>
        <p:grpSpPr>
          <a:xfrm>
            <a:off x="422031" y="6416040"/>
            <a:ext cx="8299938" cy="420370"/>
            <a:chOff x="457200" y="6416040"/>
            <a:chExt cx="8991600" cy="420370"/>
          </a:xfrm>
        </p:grpSpPr>
        <p:pic>
          <p:nvPicPr>
            <p:cNvPr id="12" name="Picture 26" descr="multilanguage_ban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144" y="6463348"/>
              <a:ext cx="6335712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2"/>
            <p:cNvSpPr>
              <a:spLocks noChangeShapeType="1"/>
            </p:cNvSpPr>
            <p:nvPr userDrawn="1"/>
          </p:nvSpPr>
          <p:spPr bwMode="auto">
            <a:xfrm flipV="1">
              <a:off x="457200" y="6416040"/>
              <a:ext cx="89916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23076" y="1989149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31868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12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6" descr="multilanguage_banner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47830" y="6394768"/>
            <a:ext cx="58483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FooterSimple"/>
          <p:cNvSpPr/>
          <p:nvPr>
            <p:custDataLst>
              <p:tags r:id="rId15"/>
            </p:custDataLst>
          </p:nvPr>
        </p:nvSpPr>
        <p:spPr>
          <a:xfrm>
            <a:off x="422032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GB" sz="700" smtClean="0">
                <a:solidFill>
                  <a:srgbClr val="808080"/>
                </a:solidFill>
              </a:rPr>
              <a:t>Early applicant training 130228.pptx</a:t>
            </a:r>
            <a:endParaRPr lang="en-GB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1000">
              <a:solidFill>
                <a:srgbClr val="000000"/>
              </a:solidFill>
            </a:endParaRPr>
          </a:p>
          <a:p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60940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1200" b="1">
                <a:solidFill>
                  <a:srgbClr val="CC2222"/>
                </a:solidFill>
                <a:cs typeface="Arial" pitchFamily="34" charset="0"/>
              </a:rPr>
              <a:t>Draft—for discussion only</a:t>
            </a:r>
            <a:endParaRPr lang="en-GB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6" descr="multilanguage_ba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7830" y="6394768"/>
            <a:ext cx="58483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2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 smtClean="0">
                <a:solidFill>
                  <a:srgbClr val="808080"/>
                </a:solidFill>
              </a:rPr>
              <a:t>Early applicant training 130314 v2.pptx</a:t>
            </a:r>
            <a:endParaRPr lang="en-GB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1000">
              <a:solidFill>
                <a:srgbClr val="000000"/>
              </a:solidFill>
            </a:endParaRPr>
          </a:p>
          <a:p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360940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1200" b="1" dirty="0">
                <a:solidFill>
                  <a:srgbClr val="CC2222"/>
                </a:solidFill>
                <a:cs typeface="Arial" pitchFamily="34" charset="0"/>
              </a:rPr>
              <a:t>Draft—for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265718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1388" y="6458073"/>
            <a:ext cx="6515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1" y="116632"/>
            <a:ext cx="828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4" y="1412776"/>
            <a:ext cx="8291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36" y="6426174"/>
            <a:ext cx="441325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71658A-A99B-45EB-ABD7-64F107C33EEB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03874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288" y="630137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16523" y="642617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1E1E1E"/>
                </a:solidFill>
              </a:rPr>
              <a:t>Geneva, 20 April 2013</a:t>
            </a:r>
            <a:endParaRPr lang="en-US" sz="10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9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1388" y="6458073"/>
            <a:ext cx="6515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116632"/>
            <a:ext cx="828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3" y="1412776"/>
            <a:ext cx="8291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35" y="6426174"/>
            <a:ext cx="441325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71658A-A99B-45EB-ABD7-64F107C33EEB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03874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288" y="630137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23528" y="6424656"/>
            <a:ext cx="1656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1E1E1E"/>
                </a:solidFill>
              </a:rPr>
              <a:t>Geneva, 18 April 2013</a:t>
            </a:r>
            <a:endParaRPr lang="en-US" sz="10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.vml"/><Relationship Id="rId6" Type="http://schemas.openxmlformats.org/officeDocument/2006/relationships/tags" Target="../tags/tag65.xml"/><Relationship Id="rId11" Type="http://schemas.openxmlformats.org/officeDocument/2006/relationships/image" Target="../media/image9.png"/><Relationship Id="rId5" Type="http://schemas.openxmlformats.org/officeDocument/2006/relationships/tags" Target="../tags/tag64.xml"/><Relationship Id="rId10" Type="http://schemas.openxmlformats.org/officeDocument/2006/relationships/image" Target="../media/image8.emf"/><Relationship Id="rId4" Type="http://schemas.openxmlformats.org/officeDocument/2006/relationships/tags" Target="../tags/tag63.xml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slideLayout" Target="../slideLayouts/slideLayout1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32857"/>
            <a:ext cx="6740769" cy="1728192"/>
          </a:xfrm>
        </p:spPr>
        <p:txBody>
          <a:bodyPr/>
          <a:lstStyle/>
          <a:p>
            <a:r>
              <a:rPr lang="en-US" dirty="0" smtClean="0"/>
              <a:t>Overview of New Funding Model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400800" cy="8389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 17, 2013</a:t>
            </a:r>
          </a:p>
          <a:p>
            <a:r>
              <a:rPr lang="en-US" sz="2400" dirty="0" smtClean="0"/>
              <a:t>Astana, Kazakhstan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3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Dialogue: two elements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78816" y="3632200"/>
            <a:ext cx="3730266" cy="677108"/>
          </a:xfrm>
          <a:prstGeom prst="rect">
            <a:avLst/>
          </a:prstGeom>
          <a:solidFill>
            <a:srgbClr val="503D69"/>
          </a:solidFill>
          <a:ln w="9525" algn="ctr">
            <a:solidFill>
              <a:srgbClr val="503D69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accent4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GB" sz="1600" b="1" kern="0" dirty="0" smtClean="0">
                <a:solidFill>
                  <a:srgbClr val="FFFFFF"/>
                </a:solidFill>
              </a:rPr>
              <a:t>Key elements of Country Dialogue process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78817" y="4305300"/>
            <a:ext cx="3730266" cy="1628711"/>
          </a:xfrm>
          <a:prstGeom prst="rect">
            <a:avLst/>
          </a:prstGeom>
          <a:solidFill>
            <a:srgbClr val="CDC2DC"/>
          </a:solidFill>
          <a:ln w="9525" algn="ctr">
            <a:solidFill>
              <a:srgbClr val="CDC2DC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t" anchorCtr="0"/>
          <a:lstStyle/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Disease and health sector landscape</a:t>
            </a: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Documented evidence of impact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Human rights and inclusion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Partner &amp; Global Fund investments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960041" y="3632200"/>
            <a:ext cx="3733031" cy="67710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accent4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GB" sz="1600" b="1" kern="0" dirty="0" smtClean="0"/>
              <a:t>Key Global Fund-specific </a:t>
            </a:r>
          </a:p>
          <a:p>
            <a:pPr algn="ctr">
              <a:defRPr/>
            </a:pPr>
            <a:r>
              <a:rPr lang="en-GB" sz="1600" b="1" kern="0" dirty="0" smtClean="0"/>
              <a:t>elements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4960043" y="4305300"/>
            <a:ext cx="3733030" cy="207602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t" anchorCtr="0"/>
          <a:lstStyle/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Country team (CT) communicates indicative funding</a:t>
            </a: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CT does pre-assessment</a:t>
            </a:r>
            <a:endParaRPr lang="en-GB" sz="1600" dirty="0">
              <a:solidFill>
                <a:srgbClr val="000000"/>
              </a:solidFill>
            </a:endParaRP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CCM holds discusses program split</a:t>
            </a:r>
            <a:endParaRPr lang="en-GB" sz="1600" dirty="0">
              <a:solidFill>
                <a:srgbClr val="000000"/>
              </a:solidFill>
            </a:endParaRP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Secretariat assesses CCM eligibility</a:t>
            </a: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CCM agrees on timelines (aligned with country planning cycles ) </a:t>
            </a: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CCM develops concept note</a:t>
            </a: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266700" lvl="1" indent="-174625">
              <a:buClr>
                <a:srgbClr val="000000"/>
              </a:buClr>
              <a:buSzPct val="100000"/>
              <a:buFontTx/>
              <a:buChar char="•"/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>
            <p:custDataLst>
              <p:tags r:id="rId1"/>
            </p:custDataLst>
          </p:nvPr>
        </p:nvSpPr>
        <p:spPr>
          <a:xfrm>
            <a:off x="450927" y="1783593"/>
            <a:ext cx="2568999" cy="914783"/>
          </a:xfrm>
          <a:prstGeom prst="homePlate">
            <a:avLst>
              <a:gd name="adj" fmla="val 0"/>
            </a:avLst>
          </a:prstGeom>
          <a:solidFill>
            <a:srgbClr val="FFD26F"/>
          </a:solidFill>
          <a:ln w="25400" cap="flat" cmpd="sng" algn="ctr">
            <a:solidFill>
              <a:srgbClr val="FFD26F"/>
            </a:solidFill>
            <a:prstDash val="solid"/>
          </a:ln>
          <a:effectLst/>
        </p:spPr>
        <p:txBody>
          <a:bodyPr wrap="square" lIns="91439" tIns="89999" rIns="91439" bIns="89999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National strategic plan: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800" b="0" dirty="0">
                <a:solidFill>
                  <a:srgbClr val="000000"/>
                </a:solidFill>
              </a:rPr>
              <a:t>a full expression of prioritized demand </a:t>
            </a:r>
            <a:endParaRPr lang="en-US" sz="18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>
            <p:custDataLst>
              <p:tags r:id="rId2"/>
            </p:custDataLst>
          </p:nvPr>
        </p:nvSpPr>
        <p:spPr>
          <a:xfrm>
            <a:off x="6244389" y="1783593"/>
            <a:ext cx="2448684" cy="914783"/>
          </a:xfrm>
          <a:prstGeom prst="rect">
            <a:avLst/>
          </a:prstGeom>
          <a:solidFill>
            <a:srgbClr val="FFD26F"/>
          </a:solidFill>
          <a:ln w="25400" cap="flat" cmpd="sng" algn="ctr">
            <a:solidFill>
              <a:srgbClr val="FFD26F"/>
            </a:solidFill>
            <a:prstDash val="solid"/>
          </a:ln>
          <a:effectLst/>
        </p:spPr>
        <p:txBody>
          <a:bodyPr wrap="square" lIns="53999" tIns="94350" rIns="53999" bIns="9435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Concept Note</a:t>
            </a:r>
          </a:p>
        </p:txBody>
      </p:sp>
      <p:sp>
        <p:nvSpPr>
          <p:cNvPr id="38" name="TextBox 37"/>
          <p:cNvSpPr txBox="1"/>
          <p:nvPr>
            <p:custDataLst>
              <p:tags r:id="rId3"/>
            </p:custDataLst>
          </p:nvPr>
        </p:nvSpPr>
        <p:spPr>
          <a:xfrm>
            <a:off x="3347864" y="1783591"/>
            <a:ext cx="2448272" cy="914784"/>
          </a:xfrm>
          <a:prstGeom prst="rect">
            <a:avLst/>
          </a:prstGeom>
          <a:solidFill>
            <a:srgbClr val="FFD26F"/>
          </a:solidFill>
          <a:ln w="25400" cap="flat" cmpd="sng" algn="ctr">
            <a:solidFill>
              <a:srgbClr val="FFD26F"/>
            </a:solidFill>
            <a:prstDash val="solid"/>
          </a:ln>
          <a:effectLst/>
        </p:spPr>
        <p:txBody>
          <a:bodyPr wrap="square" lIns="53999" tIns="94350" rIns="53999" bIns="9435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</a:rPr>
              <a:t>Country dialogue</a:t>
            </a: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urved Down Arrow 24"/>
          <p:cNvSpPr/>
          <p:nvPr>
            <p:custDataLst>
              <p:tags r:id="rId4"/>
            </p:custDataLst>
          </p:nvPr>
        </p:nvSpPr>
        <p:spPr>
          <a:xfrm>
            <a:off x="2334704" y="1384703"/>
            <a:ext cx="1882673" cy="302632"/>
          </a:xfrm>
          <a:prstGeom prst="curvedDownArrow">
            <a:avLst>
              <a:gd name="adj1" fmla="val 198276"/>
              <a:gd name="adj2" fmla="val 198276"/>
              <a:gd name="adj3" fmla="val 25000"/>
            </a:avLst>
          </a:prstGeom>
          <a:solidFill>
            <a:srgbClr val="B2B2B2">
              <a:alpha val="45000"/>
            </a:srgbClr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26" name="Curved Down Arrow 25"/>
          <p:cNvSpPr/>
          <p:nvPr>
            <p:custDataLst>
              <p:tags r:id="rId5"/>
            </p:custDataLst>
          </p:nvPr>
        </p:nvSpPr>
        <p:spPr>
          <a:xfrm rot="10800000">
            <a:off x="2238440" y="2779300"/>
            <a:ext cx="1882673" cy="302632"/>
          </a:xfrm>
          <a:prstGeom prst="curvedDownArrow">
            <a:avLst>
              <a:gd name="adj1" fmla="val 198276"/>
              <a:gd name="adj2" fmla="val 198276"/>
              <a:gd name="adj3" fmla="val 25000"/>
            </a:avLst>
          </a:prstGeom>
          <a:solidFill>
            <a:srgbClr val="B2B2B2">
              <a:alpha val="45000"/>
            </a:srgbClr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28" name="Curved Down Arrow 27"/>
          <p:cNvSpPr/>
          <p:nvPr>
            <p:custDataLst>
              <p:tags r:id="rId6"/>
            </p:custDataLst>
          </p:nvPr>
        </p:nvSpPr>
        <p:spPr>
          <a:xfrm>
            <a:off x="5056306" y="1384703"/>
            <a:ext cx="1882673" cy="302632"/>
          </a:xfrm>
          <a:prstGeom prst="curvedDownArrow">
            <a:avLst>
              <a:gd name="adj1" fmla="val 198276"/>
              <a:gd name="adj2" fmla="val 198276"/>
              <a:gd name="adj3" fmla="val 25000"/>
            </a:avLst>
          </a:prstGeom>
          <a:solidFill>
            <a:srgbClr val="B2B2B2">
              <a:alpha val="45000"/>
            </a:srgbClr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29" name="Curved Down Arrow 28"/>
          <p:cNvSpPr/>
          <p:nvPr>
            <p:custDataLst>
              <p:tags r:id="rId7"/>
            </p:custDataLst>
          </p:nvPr>
        </p:nvSpPr>
        <p:spPr>
          <a:xfrm rot="10800000">
            <a:off x="4960042" y="2779300"/>
            <a:ext cx="1882673" cy="302632"/>
          </a:xfrm>
          <a:prstGeom prst="curvedDownArrow">
            <a:avLst>
              <a:gd name="adj1" fmla="val 198276"/>
              <a:gd name="adj2" fmla="val 198276"/>
              <a:gd name="adj3" fmla="val 25000"/>
            </a:avLst>
          </a:prstGeom>
          <a:solidFill>
            <a:srgbClr val="B2B2B2">
              <a:alpha val="45000"/>
            </a:srgbClr>
          </a:solidFill>
          <a:ln w="2540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4826021" y="3091702"/>
            <a:ext cx="3763394" cy="551604"/>
          </a:xfrm>
          <a:prstGeom prst="triangle">
            <a:avLst>
              <a:gd name="adj" fmla="val 2698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rgbClr val="FFFFFF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56742" y="3081933"/>
            <a:ext cx="3763394" cy="551604"/>
          </a:xfrm>
          <a:prstGeom prst="triangle">
            <a:avLst>
              <a:gd name="adj" fmla="val 77175"/>
            </a:avLst>
          </a:prstGeom>
          <a:solidFill>
            <a:srgbClr val="503D69"/>
          </a:solidFill>
          <a:ln w="9525">
            <a:solidFill>
              <a:srgbClr val="503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Your Questions?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66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 II – Concept Note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56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8779" r="62500" b="5803"/>
          <a:stretch/>
        </p:blipFill>
        <p:spPr bwMode="auto">
          <a:xfrm>
            <a:off x="1763691" y="1325847"/>
            <a:ext cx="2705803" cy="362661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Overview of the Concept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788026" y="1794018"/>
            <a:ext cx="4176464" cy="365120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Principal document for review and grant-making purposes;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/>
              <a:t>Output from country dialogue, reflective of an inclusive multi-stakeholder process;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/>
              <a:t>Encourages robust and ambitious funding request;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/>
              <a:t>Uses national </a:t>
            </a:r>
            <a:r>
              <a:rPr lang="en-US" sz="1800" b="0" dirty="0"/>
              <a:t>strategy as the </a:t>
            </a:r>
            <a:r>
              <a:rPr lang="en-US" sz="1800" b="0" dirty="0" smtClean="0"/>
              <a:t>basis; and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800" b="0" dirty="0" smtClean="0"/>
              <a:t>Captures ‘</a:t>
            </a:r>
            <a:r>
              <a:rPr lang="en-GB" sz="1800" b="0" dirty="0"/>
              <a:t>’full expression of demand</a:t>
            </a:r>
            <a:r>
              <a:rPr lang="en-GB" sz="1800" b="0" dirty="0" smtClean="0"/>
              <a:t>’’ </a:t>
            </a:r>
            <a:endParaRPr lang="en-US" sz="1800" b="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8779" r="63036" b="7590"/>
          <a:stretch/>
        </p:blipFill>
        <p:spPr bwMode="auto">
          <a:xfrm>
            <a:off x="662524" y="2025929"/>
            <a:ext cx="2730302" cy="363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6" y="974705"/>
            <a:ext cx="8424936" cy="51439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7072" y="3741776"/>
            <a:ext cx="3691392" cy="1983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Main Topics in the </a:t>
            </a:r>
            <a:r>
              <a:rPr lang="en-US" dirty="0"/>
              <a:t>Concept Note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76060" y="1628808"/>
            <a:ext cx="3657708" cy="181579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attachments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Financial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Gap Analysis &amp; Counterpart Financing 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CCM endorsement of the Concept Note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 supporting documentation (e.g.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NSP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3888" y="1140992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794013" y="1353020"/>
            <a:ext cx="3821420" cy="619572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200" b="0" dirty="0" smtClean="0"/>
              <a:t>How </a:t>
            </a:r>
            <a:r>
              <a:rPr lang="en-GB" sz="1200" b="0" dirty="0"/>
              <a:t>the application development process complies with </a:t>
            </a:r>
            <a:r>
              <a:rPr lang="en-GB" sz="1200" dirty="0"/>
              <a:t>CCM Eligibility Requirements</a:t>
            </a:r>
            <a:r>
              <a:rPr lang="en-GB" sz="1200" b="0" dirty="0"/>
              <a:t>.  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95275" y="2192313"/>
            <a:ext cx="3821420" cy="891121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An explanation of the country’s epidemiological situation and the current legal and policy environment, and how the National Strategic Plan responds to the country disease context.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799257" y="3248043"/>
            <a:ext cx="3808751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How existing and anticipated programmatic gaps of the National Disease Strategic Plan have been </a:t>
            </a:r>
            <a:r>
              <a:rPr lang="en-GB" b="0" dirty="0" smtClean="0"/>
              <a:t>identified</a:t>
            </a:r>
            <a:endParaRPr lang="en-US" b="0" dirty="0"/>
          </a:p>
        </p:txBody>
      </p:sp>
      <p:sp>
        <p:nvSpPr>
          <p:cNvPr id="11" name="Rectangle 10"/>
          <p:cNvSpPr/>
          <p:nvPr/>
        </p:nvSpPr>
        <p:spPr>
          <a:xfrm>
            <a:off x="630122" y="2637874"/>
            <a:ext cx="406199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gray">
          <a:xfrm>
            <a:off x="667741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gray">
          <a:xfrm>
            <a:off x="667741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gray">
          <a:xfrm>
            <a:off x="667741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1373" y="3165767"/>
            <a:ext cx="394081" cy="61264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fr-CH" sz="2800" b="1" dirty="0" smtClean="0">
                <a:solidFill>
                  <a:schemeClr val="accent5"/>
                </a:solidFill>
              </a:rPr>
              <a:t>+</a:t>
            </a:r>
            <a:endParaRPr lang="en-US" sz="2800" b="1" dirty="0" err="1" smtClean="0">
              <a:solidFill>
                <a:schemeClr val="accent5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117528" y="797518"/>
            <a:ext cx="2304256" cy="686963"/>
          </a:xfrm>
          <a:prstGeom prst="wedgeRoundRectCallout">
            <a:avLst>
              <a:gd name="adj1" fmla="val -70005"/>
              <a:gd name="adj2" fmla="val 30905"/>
              <a:gd name="adj3" fmla="val 1666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The CCM will submit the Concept </a:t>
            </a:r>
            <a:r>
              <a:rPr lang="en-US" sz="1200" b="1" dirty="0" smtClean="0"/>
              <a:t>Note</a:t>
            </a:r>
            <a:endParaRPr lang="en-US" sz="1200" b="1" dirty="0"/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786618" y="4079022"/>
            <a:ext cx="3844755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 smtClean="0"/>
              <a:t>How </a:t>
            </a:r>
            <a:r>
              <a:rPr lang="en-GB" b="0" dirty="0"/>
              <a:t>the funds requested will be strategically invested to maximize the impact of the response. </a:t>
            </a:r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gray">
          <a:xfrm>
            <a:off x="669620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799257" y="4941168"/>
            <a:ext cx="3844755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How the program will be implemented</a:t>
            </a:r>
          </a:p>
        </p:txBody>
      </p:sp>
      <p:sp>
        <p:nvSpPr>
          <p:cNvPr id="24" name="Oval 59"/>
          <p:cNvSpPr>
            <a:spLocks noChangeArrowheads="1"/>
          </p:cNvSpPr>
          <p:nvPr/>
        </p:nvSpPr>
        <p:spPr bwMode="gray">
          <a:xfrm>
            <a:off x="682258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789552" y="3852707"/>
            <a:ext cx="1944217" cy="1761247"/>
          </a:xfrm>
          <a:prstGeom prst="flowChartAlternateProcess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Instructions &amp; Information Notes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Provide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guidance to applicant on how to integrate key issues such as human rights, gender, SOGI, operational risk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8779" r="62500" b="5803"/>
          <a:stretch/>
        </p:blipFill>
        <p:spPr bwMode="auto">
          <a:xfrm>
            <a:off x="5220072" y="3852699"/>
            <a:ext cx="1212260" cy="176020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Section 1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987824" y="1357401"/>
            <a:ext cx="5166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Purpose of this section</a:t>
            </a:r>
          </a:p>
          <a:p>
            <a:r>
              <a:rPr lang="en-GB" sz="1400" dirty="0" smtClean="0"/>
              <a:t>Show how the application development process complies with </a:t>
            </a:r>
            <a:r>
              <a:rPr lang="en-GB" sz="1400" dirty="0" err="1" smtClean="0"/>
              <a:t>CCM</a:t>
            </a:r>
            <a:r>
              <a:rPr lang="en-GB" sz="1400" dirty="0" smtClean="0"/>
              <a:t> eligibility requirements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i="1" dirty="0"/>
              <a:t>What is asked of the applicant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describe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Application development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 nomination and selection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Dual track financing</a:t>
            </a:r>
            <a:endParaRPr lang="en-US" sz="1400" dirty="0"/>
          </a:p>
        </p:txBody>
      </p:sp>
      <p:sp>
        <p:nvSpPr>
          <p:cNvPr id="43" name="TextBox 42"/>
          <p:cNvSpPr txBox="1"/>
          <p:nvPr>
            <p:custDataLst>
              <p:tags r:id="rId1"/>
            </p:custDataLst>
          </p:nvPr>
        </p:nvSpPr>
        <p:spPr>
          <a:xfrm>
            <a:off x="630917" y="1353020"/>
            <a:ext cx="2265819" cy="619572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err="1" smtClean="0"/>
              <a:t>CCM</a:t>
            </a:r>
            <a:r>
              <a:rPr lang="en-GB" sz="1400" dirty="0" smtClean="0"/>
              <a:t> </a:t>
            </a:r>
            <a:r>
              <a:rPr lang="en-GB" sz="1400" dirty="0"/>
              <a:t>Eligibility Requirements</a:t>
            </a:r>
            <a:r>
              <a:rPr lang="en-GB" sz="1400" b="0" dirty="0"/>
              <a:t>.  </a:t>
            </a:r>
          </a:p>
        </p:txBody>
      </p:sp>
      <p:sp>
        <p:nvSpPr>
          <p:cNvPr id="44" name="TextBox 43"/>
          <p:cNvSpPr txBox="1"/>
          <p:nvPr>
            <p:custDataLst>
              <p:tags r:id="rId2"/>
            </p:custDataLst>
          </p:nvPr>
        </p:nvSpPr>
        <p:spPr>
          <a:xfrm>
            <a:off x="632179" y="2192313"/>
            <a:ext cx="2265819" cy="891121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Country Context</a:t>
            </a:r>
            <a:endParaRPr lang="en-GB" sz="1400" dirty="0"/>
          </a:p>
        </p:txBody>
      </p:sp>
      <p:sp>
        <p:nvSpPr>
          <p:cNvPr id="45" name="TextBox 44"/>
          <p:cNvSpPr txBox="1"/>
          <p:nvPr>
            <p:custDataLst>
              <p:tags r:id="rId3"/>
            </p:custDataLst>
          </p:nvPr>
        </p:nvSpPr>
        <p:spPr>
          <a:xfrm>
            <a:off x="636161" y="3248043"/>
            <a:ext cx="2258307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400" dirty="0" smtClean="0"/>
              <a:t>Programmatic Gap Table</a:t>
            </a:r>
            <a:endParaRPr lang="en-US" sz="1400" dirty="0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gray">
          <a:xfrm>
            <a:off x="504645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47" name="Oval 59"/>
          <p:cNvSpPr>
            <a:spLocks noChangeArrowheads="1"/>
          </p:cNvSpPr>
          <p:nvPr/>
        </p:nvSpPr>
        <p:spPr bwMode="gray">
          <a:xfrm>
            <a:off x="504645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gray">
          <a:xfrm>
            <a:off x="504645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44" y="980728"/>
            <a:ext cx="2376260" cy="36642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bg2"/>
                </a:solidFill>
              </a:rPr>
              <a:t>Concept note section</a:t>
            </a:r>
            <a:endParaRPr lang="en-US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>
            <p:custDataLst>
              <p:tags r:id="rId4"/>
            </p:custDataLst>
          </p:nvPr>
        </p:nvSpPr>
        <p:spPr>
          <a:xfrm>
            <a:off x="623522" y="4079022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Funding Request to the Global Fund</a:t>
            </a:r>
            <a:endParaRPr lang="en-GB" sz="1400" dirty="0"/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gray">
          <a:xfrm>
            <a:off x="506524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52" name="TextBox 51"/>
          <p:cNvSpPr txBox="1"/>
          <p:nvPr>
            <p:custDataLst>
              <p:tags r:id="rId5"/>
            </p:custDataLst>
          </p:nvPr>
        </p:nvSpPr>
        <p:spPr>
          <a:xfrm>
            <a:off x="636161" y="4941168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Implementation Arrangements</a:t>
            </a:r>
            <a:endParaRPr lang="en-GB" sz="1400" dirty="0"/>
          </a:p>
        </p:txBody>
      </p:sp>
      <p:sp>
        <p:nvSpPr>
          <p:cNvPr id="53" name="Oval 59"/>
          <p:cNvSpPr>
            <a:spLocks noChangeArrowheads="1"/>
          </p:cNvSpPr>
          <p:nvPr/>
        </p:nvSpPr>
        <p:spPr bwMode="gray">
          <a:xfrm>
            <a:off x="519162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Section 2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987824" y="1357401"/>
            <a:ext cx="51663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Purpose of this section</a:t>
            </a:r>
          </a:p>
          <a:p>
            <a:r>
              <a:rPr lang="en-GB" sz="1400" dirty="0" smtClean="0"/>
              <a:t>An explanation of the country’s epidemiological situation and the current legal and policy environment, and how the National Strategic Plan responds to the country context.</a:t>
            </a:r>
          </a:p>
          <a:p>
            <a:endParaRPr lang="en-US" sz="1400" dirty="0"/>
          </a:p>
          <a:p>
            <a:r>
              <a:rPr lang="en-US" sz="1400" b="1" i="1" dirty="0"/>
              <a:t>What is asked of the applicant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describe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Key affected populations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Factors that may cause inequity in access to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System-related constraints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NSP</a:t>
            </a:r>
            <a:r>
              <a:rPr lang="en-US" sz="1400" dirty="0" smtClean="0"/>
              <a:t> goals, objectives, and priority interventions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Current stage of </a:t>
            </a:r>
            <a:r>
              <a:rPr lang="en-US" sz="1400" dirty="0" err="1" smtClean="0"/>
              <a:t>NSP</a:t>
            </a:r>
            <a:r>
              <a:rPr lang="en-US" sz="1400" dirty="0" smtClean="0"/>
              <a:t>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Main findings of and response to any recent assessments or reviews of </a:t>
            </a:r>
            <a:r>
              <a:rPr lang="en-US" sz="1400" dirty="0" err="1" smtClean="0"/>
              <a:t>NSP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NSP</a:t>
            </a:r>
            <a:r>
              <a:rPr lang="en-US" sz="1400" dirty="0" smtClean="0"/>
              <a:t> outcome and impact, key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Any limitations of the </a:t>
            </a:r>
            <a:r>
              <a:rPr lang="en-US" sz="1400" dirty="0" err="1" smtClean="0"/>
              <a:t>NSP</a:t>
            </a:r>
            <a:r>
              <a:rPr lang="en-US" sz="1400" dirty="0" smtClean="0"/>
              <a:t> response to date and lessons learned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Any limitations in national data systems to measure and demonstrate impact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Enhancing TB-HIV collaborative activities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630917" y="1353020"/>
            <a:ext cx="2265819" cy="619572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err="1" smtClean="0"/>
              <a:t>CCM</a:t>
            </a:r>
            <a:r>
              <a:rPr lang="en-GB" sz="1400" dirty="0" smtClean="0"/>
              <a:t> </a:t>
            </a:r>
            <a:r>
              <a:rPr lang="en-GB" sz="1400" dirty="0"/>
              <a:t>Eligibility Requirements.  </a:t>
            </a: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632179" y="2192313"/>
            <a:ext cx="2265819" cy="891121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Country Context</a:t>
            </a:r>
            <a:endParaRPr lang="en-GB" sz="1400" dirty="0"/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636161" y="3248043"/>
            <a:ext cx="2258307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400" dirty="0" smtClean="0"/>
              <a:t>Programmatic Gap Table</a:t>
            </a:r>
            <a:endParaRPr lang="en-US" sz="1400" dirty="0"/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gray">
          <a:xfrm>
            <a:off x="504645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gray">
          <a:xfrm>
            <a:off x="504645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7" name="Oval 59"/>
          <p:cNvSpPr>
            <a:spLocks noChangeArrowheads="1"/>
          </p:cNvSpPr>
          <p:nvPr/>
        </p:nvSpPr>
        <p:spPr bwMode="gray">
          <a:xfrm>
            <a:off x="504645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44" y="980728"/>
            <a:ext cx="2376260" cy="36642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bg2"/>
                </a:solidFill>
              </a:rPr>
              <a:t>Concept note section</a:t>
            </a:r>
            <a:endParaRPr lang="en-US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623522" y="4079022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Funding Request to the Global Fund</a:t>
            </a:r>
            <a:endParaRPr lang="en-GB" sz="1400" dirty="0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gray">
          <a:xfrm>
            <a:off x="506524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636161" y="4941168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Implementation Arrangements</a:t>
            </a:r>
            <a:endParaRPr lang="en-GB" sz="1400" dirty="0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gray">
          <a:xfrm>
            <a:off x="519162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Section 3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987824" y="1357401"/>
            <a:ext cx="51663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Purpose of this section</a:t>
            </a:r>
          </a:p>
          <a:p>
            <a:r>
              <a:rPr lang="en-GB" sz="1400" dirty="0" smtClean="0"/>
              <a:t>Describe existing and anticipated programmatic gaps of the National Disease Strategic Plan have been identified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i="1" dirty="0"/>
              <a:t>What is asked of the applicant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complete the Programmatic Gap Table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describe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Assumptions, methodology, and sources used in estimating the programmatic gaps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630917" y="1353020"/>
            <a:ext cx="2265819" cy="619572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err="1" smtClean="0"/>
              <a:t>CCM</a:t>
            </a:r>
            <a:r>
              <a:rPr lang="en-GB" sz="1400" dirty="0" smtClean="0"/>
              <a:t> </a:t>
            </a:r>
            <a:r>
              <a:rPr lang="en-GB" sz="1400" dirty="0"/>
              <a:t>Eligibility </a:t>
            </a:r>
            <a:r>
              <a:rPr lang="en-GB" sz="1400" dirty="0" smtClean="0"/>
              <a:t>Requirements</a:t>
            </a:r>
            <a:r>
              <a:rPr lang="en-GB" sz="1400" dirty="0"/>
              <a:t>.  </a:t>
            </a: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632179" y="2192313"/>
            <a:ext cx="2265819" cy="891121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Country Context</a:t>
            </a:r>
            <a:endParaRPr lang="en-GB" sz="1400" dirty="0"/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636161" y="3248043"/>
            <a:ext cx="2258307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400" dirty="0" smtClean="0"/>
              <a:t>Programmatic Gap Table</a:t>
            </a:r>
            <a:endParaRPr lang="en-US" sz="1400" dirty="0"/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gray">
          <a:xfrm>
            <a:off x="504645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gray">
          <a:xfrm>
            <a:off x="504645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7" name="Oval 59"/>
          <p:cNvSpPr>
            <a:spLocks noChangeArrowheads="1"/>
          </p:cNvSpPr>
          <p:nvPr/>
        </p:nvSpPr>
        <p:spPr bwMode="gray">
          <a:xfrm>
            <a:off x="504645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44" y="980728"/>
            <a:ext cx="2376260" cy="36642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bg2"/>
                </a:solidFill>
              </a:rPr>
              <a:t>Concept note section</a:t>
            </a:r>
            <a:endParaRPr lang="en-US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623522" y="4079022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Funding Request to the Global Fund</a:t>
            </a:r>
            <a:endParaRPr lang="en-GB" sz="1400" dirty="0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gray">
          <a:xfrm>
            <a:off x="506524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636161" y="4941168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Implementation Arrangements</a:t>
            </a:r>
            <a:endParaRPr lang="en-GB" sz="1400" dirty="0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gray">
          <a:xfrm>
            <a:off x="519162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Section 4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987824" y="1357401"/>
            <a:ext cx="51663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Purpose of this section</a:t>
            </a:r>
          </a:p>
          <a:p>
            <a:r>
              <a:rPr lang="en-GB" sz="1400" dirty="0" smtClean="0"/>
              <a:t>Describe how the funds requested will be strategically invested to maximize the impact of the response. </a:t>
            </a:r>
          </a:p>
          <a:p>
            <a:endParaRPr lang="en-US" sz="1400" dirty="0"/>
          </a:p>
          <a:p>
            <a:r>
              <a:rPr lang="en-US" sz="1400" b="1" i="1" dirty="0"/>
              <a:t>What is asked of the applicant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complete: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Modular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Funding Gap Analysis and Counterpart Financing Table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describe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How funding requested and any existing Global Fund financing will be invested or reprogrammed during the funding request period to maximize impact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For funding requested above the indicative funding amount: additional gains, objectives, and outcomes that could be realized and the additional proposed modules and interventions in order of priority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How the funding request will be complemented by funding from the Government and other donors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630917" y="1353020"/>
            <a:ext cx="2265819" cy="619572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err="1" smtClean="0"/>
              <a:t>CCM</a:t>
            </a:r>
            <a:r>
              <a:rPr lang="en-GB" sz="1400" dirty="0" smtClean="0"/>
              <a:t> </a:t>
            </a:r>
            <a:r>
              <a:rPr lang="en-GB" sz="1400" dirty="0"/>
              <a:t>Eligibility Requirements.  </a:t>
            </a: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632179" y="2192313"/>
            <a:ext cx="2265819" cy="891121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Country Context</a:t>
            </a:r>
            <a:endParaRPr lang="en-GB" sz="1400" dirty="0"/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636161" y="3248043"/>
            <a:ext cx="2258307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400" dirty="0" smtClean="0"/>
              <a:t>Programmatic Gap Table</a:t>
            </a:r>
            <a:endParaRPr lang="en-US" sz="1400" dirty="0"/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gray">
          <a:xfrm>
            <a:off x="504645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gray">
          <a:xfrm>
            <a:off x="504645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7" name="Oval 59"/>
          <p:cNvSpPr>
            <a:spLocks noChangeArrowheads="1"/>
          </p:cNvSpPr>
          <p:nvPr/>
        </p:nvSpPr>
        <p:spPr bwMode="gray">
          <a:xfrm>
            <a:off x="504645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44" y="980728"/>
            <a:ext cx="2376260" cy="36642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bg2"/>
                </a:solidFill>
              </a:rPr>
              <a:t>Concept note section</a:t>
            </a:r>
            <a:endParaRPr lang="en-US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623522" y="4079022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Funding Request to the Global Fund</a:t>
            </a:r>
            <a:endParaRPr lang="en-GB" sz="1400" dirty="0"/>
          </a:p>
        </p:txBody>
      </p:sp>
      <p:sp>
        <p:nvSpPr>
          <p:cNvPr id="31" name="Oval 59"/>
          <p:cNvSpPr>
            <a:spLocks noChangeArrowheads="1"/>
          </p:cNvSpPr>
          <p:nvPr/>
        </p:nvSpPr>
        <p:spPr bwMode="gray">
          <a:xfrm>
            <a:off x="506524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636161" y="4941168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Implementation Arrangements</a:t>
            </a:r>
            <a:endParaRPr lang="en-GB" sz="1400" dirty="0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gray">
          <a:xfrm>
            <a:off x="519162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476672"/>
            <a:ext cx="8301046" cy="516928"/>
          </a:xfrm>
        </p:spPr>
        <p:txBody>
          <a:bodyPr/>
          <a:lstStyle/>
          <a:p>
            <a:r>
              <a:rPr lang="en-US" dirty="0" smtClean="0"/>
              <a:t>Section 5</a:t>
            </a:r>
            <a:endParaRPr lang="en-GB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630917" y="1353020"/>
            <a:ext cx="2265819" cy="619572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err="1" smtClean="0"/>
              <a:t>CCM</a:t>
            </a:r>
            <a:r>
              <a:rPr lang="en-GB" sz="1400" dirty="0" smtClean="0"/>
              <a:t> </a:t>
            </a:r>
            <a:r>
              <a:rPr lang="en-GB" sz="1400" dirty="0"/>
              <a:t>Eligibility Requirements.  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632179" y="2192313"/>
            <a:ext cx="2265819" cy="891121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Country Context</a:t>
            </a:r>
            <a:endParaRPr lang="en-GB" sz="1400" dirty="0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36161" y="3248043"/>
            <a:ext cx="2258307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400" dirty="0" smtClean="0"/>
              <a:t>Programmatic Gap Table</a:t>
            </a:r>
            <a:endParaRPr lang="en-US" sz="1400" dirty="0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gray">
          <a:xfrm>
            <a:off x="504645" y="126876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1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gray">
          <a:xfrm>
            <a:off x="504645" y="2060856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2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gray">
          <a:xfrm>
            <a:off x="504645" y="3174093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u="none" kern="0" dirty="0" smtClean="0">
                <a:solidFill>
                  <a:sysClr val="window" lastClr="FFFFFF"/>
                </a:solidFill>
                <a:latin typeface="Arial"/>
                <a:ea typeface="SimHei"/>
                <a:cs typeface="+mn-cs"/>
              </a:rPr>
              <a:t>3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44" y="980728"/>
            <a:ext cx="2376260" cy="36642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bg2"/>
                </a:solidFill>
              </a:rPr>
              <a:t>Concept note section</a:t>
            </a:r>
            <a:endParaRPr lang="en-US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623522" y="4079022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>
              <a:alpha val="50000"/>
            </a:srgbClr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Funding Request to the Global Fund</a:t>
            </a:r>
            <a:endParaRPr lang="en-GB" sz="1400" dirty="0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gray">
          <a:xfrm>
            <a:off x="506524" y="4005064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>
                <a:solidFill>
                  <a:sysClr val="window" lastClr="FFFFFF"/>
                </a:solidFill>
                <a:latin typeface="Arial"/>
                <a:ea typeface="SimHei"/>
              </a:rPr>
              <a:t>4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636161" y="4941168"/>
            <a:ext cx="2279655" cy="720080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GB" sz="1400" dirty="0" smtClean="0"/>
              <a:t>Implementation Arrangements</a:t>
            </a:r>
            <a:endParaRPr lang="en-GB" sz="1400" dirty="0"/>
          </a:p>
        </p:txBody>
      </p:sp>
      <p:sp>
        <p:nvSpPr>
          <p:cNvPr id="24" name="Oval 59"/>
          <p:cNvSpPr>
            <a:spLocks noChangeArrowheads="1"/>
          </p:cNvSpPr>
          <p:nvPr/>
        </p:nvSpPr>
        <p:spPr bwMode="gray">
          <a:xfrm>
            <a:off x="519162" y="4867218"/>
            <a:ext cx="252544" cy="254915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200" b="1" kern="0" dirty="0" smtClean="0">
                <a:solidFill>
                  <a:sysClr val="window" lastClr="FFFFFF"/>
                </a:solidFill>
                <a:latin typeface="Arial"/>
                <a:ea typeface="SimHei"/>
              </a:rPr>
              <a:t>5</a:t>
            </a:r>
            <a:endParaRPr lang="en-US" sz="1200" b="1" u="none" kern="0" dirty="0">
              <a:solidFill>
                <a:sysClr val="window" lastClr="FFFFFF"/>
              </a:solidFill>
              <a:latin typeface="Arial"/>
              <a:ea typeface="SimHei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7824" y="1357401"/>
            <a:ext cx="5166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Purpose of this section</a:t>
            </a:r>
          </a:p>
          <a:p>
            <a:r>
              <a:rPr lang="en-GB" sz="1400" dirty="0" smtClean="0"/>
              <a:t>Describe how the program will be implemented</a:t>
            </a:r>
          </a:p>
          <a:p>
            <a:endParaRPr lang="en-US" sz="1400" dirty="0"/>
          </a:p>
          <a:p>
            <a:r>
              <a:rPr lang="en-US" sz="1400" b="1" i="1" dirty="0"/>
              <a:t>What is asked of the applicant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complete the PR information and Minimum Standards check</a:t>
            </a:r>
          </a:p>
          <a:p>
            <a:endParaRPr lang="en-US" sz="1400" dirty="0" smtClean="0"/>
          </a:p>
          <a:p>
            <a:r>
              <a:rPr lang="en-US" sz="1400" dirty="0" smtClean="0"/>
              <a:t>The applicant will be asked to describe the following: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Links to other Concept Notes and/or existing grants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Overview of implementation arrangements between multiple </a:t>
            </a:r>
            <a:r>
              <a:rPr lang="en-US" sz="1400" dirty="0" err="1" smtClean="0"/>
              <a:t>PRs</a:t>
            </a:r>
            <a:r>
              <a:rPr lang="en-US" sz="1400" dirty="0" smtClean="0"/>
              <a:t> and/or </a:t>
            </a:r>
            <a:r>
              <a:rPr lang="en-US" sz="1400" dirty="0" err="1" smtClean="0"/>
              <a:t>SRs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Current or anticipated risks and/or limitations to the program and PR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Participation of women, communities, and other key affected populations in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Major external risks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3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0"/>
            <a:ext cx="8301046" cy="9936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I </a:t>
            </a:r>
            <a:r>
              <a:rPr lang="en-US" sz="3600" dirty="0"/>
              <a:t>- Overview of </a:t>
            </a:r>
            <a:r>
              <a:rPr lang="en-US" sz="3600" dirty="0" smtClean="0"/>
              <a:t>NFM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2031" y="1700808"/>
            <a:ext cx="8305566" cy="4398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0" dirty="0" smtClean="0"/>
              <a:t>Main </a:t>
            </a:r>
            <a:r>
              <a:rPr lang="en-GB" sz="2800" b="0" dirty="0"/>
              <a:t>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0" dirty="0" smtClean="0"/>
              <a:t>Allocation methodology for indicative amount</a:t>
            </a:r>
            <a:endParaRPr lang="en-GB" sz="2800" b="0" dirty="0"/>
          </a:p>
          <a:p>
            <a:pPr marL="514350" indent="-514350">
              <a:buFont typeface="+mj-lt"/>
              <a:buAutoNum type="arabicPeriod"/>
            </a:pPr>
            <a:r>
              <a:rPr lang="en-GB" sz="2800" b="0" dirty="0" smtClean="0"/>
              <a:t>Incentive </a:t>
            </a:r>
            <a:r>
              <a:rPr lang="en-GB" sz="2800" b="0" dirty="0"/>
              <a:t>funding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0" dirty="0" smtClean="0"/>
              <a:t>Disease split with HCSS</a:t>
            </a:r>
            <a:endParaRPr lang="en-GB" sz="2800" b="0" dirty="0"/>
          </a:p>
          <a:p>
            <a:pPr marL="514350" indent="-514350">
              <a:buFont typeface="+mj-lt"/>
              <a:buAutoNum type="arabicPeriod"/>
            </a:pPr>
            <a:r>
              <a:rPr lang="en-GB" sz="2800" b="0" dirty="0" smtClean="0"/>
              <a:t>Country </a:t>
            </a:r>
            <a:r>
              <a:rPr lang="en-GB" sz="2800" b="0" dirty="0"/>
              <a:t>dialogue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Attachments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Financial Gap Analysis &amp; Counterpart Financing 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CCM endorsement of the Concept Note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Other supporting documentation (e.g. NSP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Budget and performance framework are being incorporated into new version of concept note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Key Messages</a:t>
            </a:r>
            <a:r>
              <a:rPr lang="en-GB" dirty="0" smtClean="0"/>
              <a:t> </a:t>
            </a:r>
            <a:endParaRPr lang="en-GB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b="0" dirty="0" smtClean="0"/>
              <a:t>Focus </a:t>
            </a:r>
            <a:r>
              <a:rPr lang="en-GB" sz="2800" b="0" dirty="0"/>
              <a:t>on high impact interventions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0" dirty="0" smtClean="0"/>
              <a:t>Base request </a:t>
            </a:r>
            <a:r>
              <a:rPr lang="en-GB" sz="2800" b="0" dirty="0"/>
              <a:t>on </a:t>
            </a:r>
            <a:r>
              <a:rPr lang="en-GB" sz="2800" b="0" dirty="0" smtClean="0"/>
              <a:t>national strategy</a:t>
            </a:r>
            <a:endParaRPr lang="en-GB" sz="2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0" dirty="0" smtClean="0"/>
              <a:t>Follow </a:t>
            </a:r>
            <a:r>
              <a:rPr lang="en-GB" sz="2800" b="0" dirty="0"/>
              <a:t>WHO recommendations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0" dirty="0" smtClean="0"/>
              <a:t>Formulate </a:t>
            </a:r>
            <a:r>
              <a:rPr lang="en-GB" sz="2800" b="0" dirty="0"/>
              <a:t>a full expression of demand </a:t>
            </a:r>
            <a:r>
              <a:rPr lang="en-GB" sz="2800" b="0" dirty="0" smtClean="0"/>
              <a:t>for </a:t>
            </a:r>
            <a:r>
              <a:rPr lang="en-GB" sz="2800" b="0" dirty="0"/>
              <a:t>TB </a:t>
            </a:r>
            <a:r>
              <a:rPr lang="en-GB" sz="2800" b="0" dirty="0" smtClean="0"/>
              <a:t>(and any HCSS included)</a:t>
            </a:r>
            <a:endParaRPr lang="en-GB" sz="2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0" dirty="0" smtClean="0"/>
              <a:t>Include </a:t>
            </a:r>
            <a:r>
              <a:rPr lang="en-GB" sz="2800" b="0" dirty="0"/>
              <a:t>human right </a:t>
            </a:r>
            <a:r>
              <a:rPr lang="en-GB" sz="2800" b="0" dirty="0" smtClean="0"/>
              <a:t>and gender issues </a:t>
            </a:r>
            <a:endParaRPr lang="en-GB" sz="2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0" dirty="0" err="1" smtClean="0"/>
              <a:t>Analyze</a:t>
            </a:r>
            <a:r>
              <a:rPr lang="en-GB" sz="2800" b="0" dirty="0" smtClean="0"/>
              <a:t> funding </a:t>
            </a:r>
            <a:r>
              <a:rPr lang="en-GB" sz="2800" b="0" dirty="0"/>
              <a:t>landscape and financial gap analysis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5305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01836"/>
            <a:ext cx="8568630" cy="8509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400" kern="1200" dirty="0"/>
              <a:t>Supporting </a:t>
            </a:r>
            <a:r>
              <a:rPr lang="en-US" sz="2400" kern="1200" dirty="0" smtClean="0"/>
              <a:t>materials </a:t>
            </a:r>
            <a:r>
              <a:rPr lang="en-US" sz="2400" kern="1200" dirty="0"/>
              <a:t>for </a:t>
            </a:r>
            <a:r>
              <a:rPr lang="en-US" sz="2400" kern="1200" smtClean="0"/>
              <a:t>Early Applicants</a:t>
            </a:r>
            <a:endParaRPr lang="en-US" sz="2400" kern="1200" dirty="0"/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gray">
          <a:xfrm>
            <a:off x="441521" y="1291681"/>
            <a:ext cx="143034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 smtClean="0">
                <a:solidFill>
                  <a:sysClr val="windowText" lastClr="000000"/>
                </a:solidFill>
              </a:rPr>
              <a:t>Concept Note</a:t>
            </a:r>
            <a:endParaRPr lang="en-US"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66"/>
          <p:cNvSpPr>
            <a:spLocks noChangeArrowheads="1"/>
          </p:cNvSpPr>
          <p:nvPr/>
        </p:nvSpPr>
        <p:spPr bwMode="gray">
          <a:xfrm>
            <a:off x="2717530" y="1196751"/>
            <a:ext cx="1403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 smtClean="0">
                <a:solidFill>
                  <a:sysClr val="windowText" lastClr="000000"/>
                </a:solidFill>
              </a:rPr>
              <a:t>Concept Note </a:t>
            </a:r>
          </a:p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 smtClean="0">
                <a:solidFill>
                  <a:sysClr val="windowText" lastClr="000000"/>
                </a:solidFill>
              </a:rPr>
              <a:t>Instructions</a:t>
            </a:r>
            <a:endParaRPr lang="en-US"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gray">
          <a:xfrm>
            <a:off x="7164290" y="1268764"/>
            <a:ext cx="156745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>
                <a:solidFill>
                  <a:sysClr val="windowText" lastClr="000000"/>
                </a:solidFill>
              </a:rPr>
              <a:t>Information notes</a:t>
            </a:r>
            <a:endParaRPr lang="en-US"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66"/>
          <p:cNvSpPr>
            <a:spLocks noChangeArrowheads="1"/>
          </p:cNvSpPr>
          <p:nvPr/>
        </p:nvSpPr>
        <p:spPr bwMode="gray">
          <a:xfrm>
            <a:off x="474850" y="3828041"/>
            <a:ext cx="137951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>
                <a:solidFill>
                  <a:sysClr val="windowText" lastClr="000000"/>
                </a:solidFill>
              </a:rPr>
              <a:t>Online FAQs</a:t>
            </a:r>
            <a:endParaRPr lang="en-US" sz="13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2782" name="Picture 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t="8147" r="54585" b="34399"/>
          <a:stretch>
            <a:fillRect/>
          </a:stretch>
        </p:blipFill>
        <p:spPr bwMode="auto">
          <a:xfrm>
            <a:off x="474850" y="4132212"/>
            <a:ext cx="1379516" cy="181706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6"/>
          <p:cNvSpPr>
            <a:spLocks noChangeArrowheads="1"/>
          </p:cNvSpPr>
          <p:nvPr/>
        </p:nvSpPr>
        <p:spPr bwMode="gray">
          <a:xfrm>
            <a:off x="4913542" y="1268764"/>
            <a:ext cx="16026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rgbClr val="666666"/>
              </a:buClr>
              <a:defRPr/>
            </a:pPr>
            <a:r>
              <a:rPr lang="en-US" sz="1300" b="1" kern="0" dirty="0" smtClean="0">
                <a:solidFill>
                  <a:sysClr val="windowText" lastClr="000000"/>
                </a:solidFill>
              </a:rPr>
              <a:t>Transition Manual</a:t>
            </a:r>
            <a:endParaRPr lang="en-US"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8" y="3789040"/>
            <a:ext cx="23762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kern="0" dirty="0" smtClean="0">
                <a:solidFill>
                  <a:sysClr val="windowText" lastClr="000000"/>
                </a:solidFill>
              </a:rPr>
              <a:t>Access to Funding inbox</a:t>
            </a:r>
            <a:endParaRPr lang="en-US" sz="13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21" y="1629163"/>
            <a:ext cx="1385901" cy="196108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0" y="1614871"/>
            <a:ext cx="1385901" cy="196108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18" y="1614871"/>
            <a:ext cx="1379516" cy="196108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83" y="1629163"/>
            <a:ext cx="1392686" cy="196108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10" descr="Access To Funding - Inbox - Access To Funding - Microsoft Outlook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r="4060" b="16137"/>
          <a:stretch/>
        </p:blipFill>
        <p:spPr>
          <a:xfrm>
            <a:off x="2967339" y="4138270"/>
            <a:ext cx="2273218" cy="148609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937195" y="5589244"/>
            <a:ext cx="232474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a2f@theglobalfund.org</a:t>
            </a:r>
            <a:r>
              <a:rPr lang="en-US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2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9171" y="4234987"/>
            <a:ext cx="2342592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Strategic </a:t>
            </a:r>
            <a:r>
              <a:rPr lang="en-US" sz="1200" dirty="0"/>
              <a:t>investment guidance from partners</a:t>
            </a:r>
          </a:p>
          <a:p>
            <a:endParaRPr lang="en-GB" sz="1200" dirty="0"/>
          </a:p>
        </p:txBody>
      </p:sp>
      <p:sp>
        <p:nvSpPr>
          <p:cNvPr id="19" name="TextBox 18"/>
          <p:cNvSpPr txBox="1"/>
          <p:nvPr>
            <p:custDataLst>
              <p:tags r:id="rId1"/>
            </p:custDataLst>
          </p:nvPr>
        </p:nvSpPr>
        <p:spPr>
          <a:xfrm>
            <a:off x="6372202" y="5635000"/>
            <a:ext cx="2279563" cy="530304"/>
          </a:xfrm>
          <a:prstGeom prst="homePlate">
            <a:avLst>
              <a:gd name="adj" fmla="val 0"/>
            </a:avLst>
          </a:prstGeom>
          <a:solidFill>
            <a:srgbClr val="FFCD2D"/>
          </a:solidFill>
          <a:ln w="9525" algn="ctr">
            <a:solidFill>
              <a:srgbClr val="F3A407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n-US" dirty="0" smtClean="0"/>
              <a:t>Direct support and training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15121" y="5611226"/>
            <a:ext cx="394081" cy="61264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fr-CH" sz="2800" b="1" dirty="0" smtClean="0">
                <a:solidFill>
                  <a:schemeClr val="accent5"/>
                </a:solidFill>
              </a:rPr>
              <a:t>+</a:t>
            </a:r>
            <a:endParaRPr lang="en-US" sz="2800" b="1" dirty="0" err="1" smtClean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0852" y="4421122"/>
            <a:ext cx="394081" cy="612645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fr-CH" sz="2800" b="1" dirty="0" smtClean="0">
                <a:solidFill>
                  <a:schemeClr val="accent5"/>
                </a:solidFill>
              </a:rPr>
              <a:t>+</a:t>
            </a:r>
            <a:endParaRPr lang="en-US" sz="2800" b="1" dirty="0" err="1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5" y="2286000"/>
            <a:ext cx="4009292" cy="831600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22815" y="2132856"/>
            <a:ext cx="1073190" cy="7375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2011</a:t>
            </a:r>
            <a:endParaRPr lang="en-US" sz="14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2815" y="3022758"/>
            <a:ext cx="1073190" cy="7375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2012</a:t>
            </a:r>
            <a:endParaRPr lang="en-US" sz="14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23728" y="2132856"/>
            <a:ext cx="1944216" cy="7375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New Global Fund </a:t>
            </a:r>
            <a:r>
              <a:rPr lang="en-US" sz="1400" dirty="0" smtClean="0">
                <a:solidFill>
                  <a:srgbClr val="FFFFFF"/>
                </a:solidFill>
              </a:rPr>
              <a:t>Strategy approved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23728" y="3022758"/>
            <a:ext cx="1944216" cy="7375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Decisions on New Funding model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23728" y="3912661"/>
            <a:ext cx="1944216" cy="16162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Implementation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02368" y="3912660"/>
            <a:ext cx="4042040" cy="737502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Launch transition</a:t>
            </a:r>
            <a:r>
              <a:rPr lang="en-US" sz="1400" dirty="0" smtClean="0">
                <a:solidFill>
                  <a:srgbClr val="000000"/>
                </a:solidFill>
              </a:rPr>
              <a:t>: test elements of the new funding model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02368" y="3022758"/>
            <a:ext cx="4042040" cy="737502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Design </a:t>
            </a:r>
            <a:r>
              <a:rPr lang="en-US" sz="1400" dirty="0" smtClean="0">
                <a:solidFill>
                  <a:srgbClr val="000000"/>
                </a:solidFill>
              </a:rPr>
              <a:t>and</a:t>
            </a:r>
            <a:r>
              <a:rPr lang="en-US" sz="1400" b="1" dirty="0" smtClean="0">
                <a:solidFill>
                  <a:srgbClr val="000000"/>
                </a:solidFill>
              </a:rPr>
              <a:t> Agreement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on all key features of </a:t>
            </a:r>
            <a:r>
              <a:rPr lang="en-US" sz="1400" dirty="0" smtClean="0">
                <a:solidFill>
                  <a:srgbClr val="000000"/>
                </a:solidFill>
              </a:rPr>
              <a:t>the new model, with timelines for implementation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02368" y="2132856"/>
            <a:ext cx="4042040" cy="737502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Established the framework to </a:t>
            </a:r>
            <a:r>
              <a:rPr lang="en-US" sz="1400" b="1" dirty="0" smtClean="0">
                <a:solidFill>
                  <a:srgbClr val="000000"/>
                </a:solidFill>
              </a:rPr>
              <a:t>replace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“Rounds” with a substantially changed funding model</a:t>
            </a:r>
          </a:p>
        </p:txBody>
      </p:sp>
      <p:sp>
        <p:nvSpPr>
          <p:cNvPr id="15" name="Pentagon 14"/>
          <p:cNvSpPr/>
          <p:nvPr/>
        </p:nvSpPr>
        <p:spPr>
          <a:xfrm>
            <a:off x="899592" y="1652601"/>
            <a:ext cx="7344816" cy="307837"/>
          </a:xfrm>
          <a:prstGeom prst="homePlat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99597" y="1630854"/>
            <a:ext cx="1096413" cy="3608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54000" tIns="72000" rIns="54000" bIns="72000" anchor="t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When</a:t>
            </a: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53269" y="1638672"/>
            <a:ext cx="2086687" cy="3608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54000" tIns="72000" rIns="54000" bIns="72000" anchor="t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Key event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39952" y="1657364"/>
            <a:ext cx="0" cy="2978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3265" y="1657364"/>
            <a:ext cx="0" cy="3078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475132" y="1632503"/>
            <a:ext cx="2473135" cy="3608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54000" tIns="72000" rIns="54000" bIns="72000" anchor="t" anchorCtr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Outcome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202368" y="4803676"/>
            <a:ext cx="4042040" cy="737502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Full implementation </a:t>
            </a:r>
            <a:r>
              <a:rPr lang="en-US" sz="1400" dirty="0" smtClean="0">
                <a:solidFill>
                  <a:srgbClr val="000000"/>
                </a:solidFill>
              </a:rPr>
              <a:t>of the new funding model after replenishment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34995" y="3912660"/>
            <a:ext cx="1073190" cy="7375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2013</a:t>
            </a:r>
            <a:endParaRPr lang="en-US" sz="14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40227" y="4791450"/>
            <a:ext cx="1073190" cy="7375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2014</a:t>
            </a:r>
            <a:endParaRPr lang="en-US" sz="14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leading up to the Board’s decision and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85915-D1A9-4A53-99FC-7B2A1D3E1590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3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142359" y="1880742"/>
            <a:ext cx="3606106" cy="13105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All steps of the new funding model process </a:t>
            </a:r>
            <a:r>
              <a:rPr lang="en-US" sz="1600" dirty="0">
                <a:solidFill>
                  <a:srgbClr val="000000"/>
                </a:solidFill>
              </a:rPr>
              <a:t>(e.g., allocation, country dialogue, concept note, TRP, and grant making)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994" y="1880738"/>
            <a:ext cx="2688373" cy="131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en-US" sz="1600" b="1" dirty="0">
                <a:solidFill>
                  <a:srgbClr val="000000"/>
                </a:solidFill>
              </a:rPr>
              <a:t>New grant: </a:t>
            </a:r>
            <a:r>
              <a:rPr lang="en-US" sz="1600" dirty="0">
                <a:solidFill>
                  <a:srgbClr val="000000"/>
                </a:solidFill>
              </a:rPr>
              <a:t>eligible for indicative and incentive funding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64" y="191580"/>
            <a:ext cx="8395569" cy="850900"/>
          </a:xfrm>
          <a:noFill/>
          <a:ln/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chemeClr val="tx2"/>
                </a:solidFill>
                <a:latin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</a:rPr>
              <a:t>Disease programs fall into one of three categories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2288995" y="3356992"/>
            <a:ext cx="2688374" cy="13113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 anchorCtr="0"/>
          <a:lstStyle/>
          <a:p>
            <a:pPr marL="92075"/>
            <a:r>
              <a:rPr lang="en-US" sz="1600" b="1" dirty="0">
                <a:solidFill>
                  <a:srgbClr val="000000"/>
                </a:solidFill>
              </a:rPr>
              <a:t>Strategic reprogramming, Renewal and Extensions of existing grants: </a:t>
            </a:r>
            <a:r>
              <a:rPr lang="en-US" sz="1600" dirty="0">
                <a:solidFill>
                  <a:srgbClr val="000000"/>
                </a:solidFill>
              </a:rPr>
              <a:t>eligible for indicative funding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5142359" y="3356992"/>
            <a:ext cx="3606106" cy="13113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 anchorCtr="0">
            <a:noAutofit/>
          </a:bodyPr>
          <a:lstStyle/>
          <a:p>
            <a:pPr marL="92075"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Select steps of the </a:t>
            </a:r>
          </a:p>
          <a:p>
            <a:pPr marL="92075"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New Funding Model process</a:t>
            </a:r>
          </a:p>
          <a:p>
            <a:pPr marL="92075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(e.g., allocation, country dialogue, potentially TRP review)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2288995" y="4858599"/>
            <a:ext cx="2688374" cy="13113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 anchorCtr="0"/>
          <a:lstStyle/>
          <a:p>
            <a:pPr marL="92075"/>
            <a:r>
              <a:rPr lang="en-US" sz="1600" b="1" i="1" dirty="0">
                <a:solidFill>
                  <a:srgbClr val="000000"/>
                </a:solidFill>
              </a:rPr>
              <a:t>No new funds until after the replenishment conference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5142359" y="4858595"/>
            <a:ext cx="3606106" cy="13028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 anchorCtr="0">
            <a:noAutofit/>
          </a:bodyPr>
          <a:lstStyle/>
          <a:p>
            <a:pPr marL="92075"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On-going country dialogue</a:t>
            </a:r>
            <a:r>
              <a:rPr lang="en-US" sz="1600" dirty="0">
                <a:solidFill>
                  <a:srgbClr val="000000"/>
                </a:solidFill>
              </a:rPr>
              <a:t>, including strengthening NSPs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89437" y="1789964"/>
            <a:ext cx="83238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434765" y="1880742"/>
            <a:ext cx="1669084" cy="131131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1E1E1E"/>
                </a:solidFill>
                <a:cs typeface="Arial" pitchFamily="34" charset="0"/>
              </a:rPr>
              <a:t>Early </a:t>
            </a:r>
          </a:p>
          <a:p>
            <a:pPr algn="ctr" eaLnBrk="0" hangingPunct="0"/>
            <a:r>
              <a:rPr lang="en-US" sz="1600" b="1" dirty="0" smtClean="0">
                <a:solidFill>
                  <a:srgbClr val="1E1E1E"/>
                </a:solidFill>
                <a:cs typeface="Arial" pitchFamily="34" charset="0"/>
              </a:rPr>
              <a:t>applicants</a:t>
            </a:r>
            <a:endParaRPr lang="en-US" sz="1600" b="1" dirty="0">
              <a:solidFill>
                <a:srgbClr val="1E1E1E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8460" y="3356992"/>
            <a:ext cx="1669084" cy="131131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E1E1E"/>
                </a:solidFill>
                <a:cs typeface="Arial" pitchFamily="34" charset="0"/>
              </a:rPr>
              <a:t>Interim</a:t>
            </a:r>
            <a:endParaRPr lang="en-US" sz="1600" b="1" dirty="0">
              <a:solidFill>
                <a:srgbClr val="1E1E1E"/>
              </a:solidFill>
              <a:cs typeface="Arial" pitchFamily="34" charset="0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1E1E1E"/>
                </a:solidFill>
                <a:cs typeface="Arial" pitchFamily="34" charset="0"/>
              </a:rPr>
              <a:t>applicants</a:t>
            </a:r>
            <a:endParaRPr lang="en-US" sz="1600" b="1" dirty="0">
              <a:solidFill>
                <a:srgbClr val="1E1E1E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24580" y="4858599"/>
            <a:ext cx="1694762" cy="131131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1E1E1E"/>
                </a:solidFill>
                <a:cs typeface="Arial" pitchFamily="34" charset="0"/>
              </a:rPr>
              <a:t>Standard applicants</a:t>
            </a:r>
            <a:endParaRPr lang="en-US" sz="1600" b="1" dirty="0">
              <a:solidFill>
                <a:srgbClr val="1E1E1E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0260" y="4763408"/>
            <a:ext cx="83238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63603" y="2402241"/>
            <a:ext cx="321954" cy="32337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1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3603" y="3850960"/>
            <a:ext cx="321954" cy="32337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2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67483" y="5311915"/>
            <a:ext cx="321954" cy="32337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3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8766" y="1397687"/>
            <a:ext cx="2826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E1E1E"/>
                </a:solidFill>
              </a:rPr>
              <a:t>How </a:t>
            </a:r>
            <a:r>
              <a:rPr lang="en-US" sz="1600" b="1" dirty="0" smtClean="0">
                <a:solidFill>
                  <a:srgbClr val="1E1E1E"/>
                </a:solidFill>
              </a:rPr>
              <a:t>they receive </a:t>
            </a:r>
            <a:r>
              <a:rPr lang="en-US" sz="1600" b="1" dirty="0">
                <a:solidFill>
                  <a:srgbClr val="1E1E1E"/>
                </a:solidFill>
              </a:rPr>
              <a:t>funding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76058" y="1434262"/>
            <a:ext cx="3672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E1E1E"/>
                </a:solidFill>
              </a:rPr>
              <a:t>What they do</a:t>
            </a:r>
            <a:endParaRPr lang="en-US" sz="1600" b="1" dirty="0">
              <a:solidFill>
                <a:srgbClr val="1E1E1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767" y="1804632"/>
            <a:ext cx="833937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67483" y="1803850"/>
            <a:ext cx="8717212" cy="1492072"/>
          </a:xfrm>
          <a:prstGeom prst="flowChartAlternate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new funding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FFA5B-5855-499C-88AD-1398B35814A2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5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7" name="Elbow Connector 6"/>
          <p:cNvCxnSpPr>
            <a:stCxn id="43" idx="3"/>
            <a:endCxn id="15" idx="0"/>
          </p:cNvCxnSpPr>
          <p:nvPr/>
        </p:nvCxnSpPr>
        <p:spPr>
          <a:xfrm>
            <a:off x="3062946" y="2173725"/>
            <a:ext cx="835769" cy="933451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dash"/>
            <a:tailEnd type="triangle" w="lg" len="lg"/>
          </a:ln>
          <a:effectLst/>
        </p:spPr>
      </p:cxnSp>
      <p:cxnSp>
        <p:nvCxnSpPr>
          <p:cNvPr id="8" name="Straight Arrow Connector 7"/>
          <p:cNvCxnSpPr>
            <a:stCxn id="18" idx="0"/>
            <a:endCxn id="43" idx="2"/>
          </p:cNvCxnSpPr>
          <p:nvPr>
            <p:custDataLst>
              <p:tags r:id="rId1"/>
            </p:custDataLst>
          </p:nvPr>
        </p:nvCxnSpPr>
        <p:spPr>
          <a:xfrm flipH="1" flipV="1">
            <a:off x="2371518" y="2718649"/>
            <a:ext cx="2620" cy="38852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>
            <p:custDataLst>
              <p:tags r:id="rId2"/>
            </p:custDataLst>
          </p:nvPr>
        </p:nvCxnSpPr>
        <p:spPr>
          <a:xfrm flipV="1">
            <a:off x="4504727" y="3304694"/>
            <a:ext cx="377938" cy="184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251520" y="3119200"/>
            <a:ext cx="1286174" cy="578833"/>
          </a:xfrm>
          <a:prstGeom prst="homePlate">
            <a:avLst>
              <a:gd name="adj" fmla="val 0"/>
            </a:avLst>
          </a:prstGeom>
          <a:solidFill>
            <a:srgbClr val="95CFFF"/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NSP</a:t>
            </a:r>
          </a:p>
        </p:txBody>
      </p:sp>
      <p:cxnSp>
        <p:nvCxnSpPr>
          <p:cNvPr id="11" name="Straight Arrow Connector 10"/>
          <p:cNvCxnSpPr>
            <a:stCxn id="13" idx="2"/>
            <a:endCxn id="10" idx="0"/>
          </p:cNvCxnSpPr>
          <p:nvPr>
            <p:custDataLst>
              <p:tags r:id="rId4"/>
            </p:custDataLst>
          </p:nvPr>
        </p:nvCxnSpPr>
        <p:spPr>
          <a:xfrm flipH="1">
            <a:off x="894606" y="2718646"/>
            <a:ext cx="558" cy="40055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1547663" y="4939497"/>
            <a:ext cx="1589208" cy="288031"/>
          </a:xfrm>
          <a:prstGeom prst="homePlate">
            <a:avLst>
              <a:gd name="adj" fmla="val 0"/>
            </a:avLst>
          </a:prstGeom>
          <a:solidFill>
            <a:srgbClr val="DC8700"/>
          </a:solidFill>
          <a:ln w="9525">
            <a:solidFill>
              <a:srgbClr val="DC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Allocation formula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364036" y="2205878"/>
            <a:ext cx="1062257" cy="512768"/>
          </a:xfrm>
          <a:prstGeom prst="homePlate">
            <a:avLst>
              <a:gd name="adj" fmla="val 0"/>
            </a:avLst>
          </a:prstGeom>
          <a:noFill/>
          <a:ln w="25400" cap="flat" cmpd="sng" algn="ctr">
            <a:solidFill>
              <a:srgbClr val="95CFFF"/>
            </a:solidFill>
            <a:prstDash val="sysDash"/>
          </a:ln>
          <a:effectLst/>
        </p:spPr>
        <p:txBody>
          <a:bodyPr wrap="none" lIns="36000" tIns="62900" rIns="3600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NSP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support</a:t>
            </a:r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1547663" y="4437110"/>
            <a:ext cx="1589208" cy="288030"/>
          </a:xfrm>
          <a:prstGeom prst="homePlate">
            <a:avLst>
              <a:gd name="adj" fmla="val 0"/>
            </a:avLst>
          </a:prstGeom>
          <a:solidFill>
            <a:srgbClr val="DC8700"/>
          </a:solidFill>
          <a:ln w="9525">
            <a:solidFill>
              <a:srgbClr val="DC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Band allocation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3255627" y="3107174"/>
            <a:ext cx="1286175" cy="609856"/>
          </a:xfrm>
          <a:prstGeom prst="rect">
            <a:avLst/>
          </a:prstGeom>
          <a:solidFill>
            <a:srgbClr val="95CFFF"/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Concept Note</a:t>
            </a:r>
          </a:p>
        </p:txBody>
      </p:sp>
      <p:sp>
        <p:nvSpPr>
          <p:cNvPr id="16" name="Curved Down Arrow 15"/>
          <p:cNvSpPr/>
          <p:nvPr>
            <p:custDataLst>
              <p:tags r:id="rId9"/>
            </p:custDataLst>
          </p:nvPr>
        </p:nvSpPr>
        <p:spPr>
          <a:xfrm flipH="1" flipV="1">
            <a:off x="3266147" y="3752669"/>
            <a:ext cx="1265130" cy="302632"/>
          </a:xfrm>
          <a:prstGeom prst="curvedDownArrow">
            <a:avLst/>
          </a:prstGeom>
          <a:solidFill>
            <a:srgbClr val="95CFFF">
              <a:alpha val="45000"/>
            </a:srgbClr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/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17" name="Curved Down Arrow 16"/>
          <p:cNvSpPr/>
          <p:nvPr>
            <p:custDataLst>
              <p:tags r:id="rId10"/>
            </p:custDataLst>
          </p:nvPr>
        </p:nvSpPr>
        <p:spPr>
          <a:xfrm>
            <a:off x="3266147" y="2768392"/>
            <a:ext cx="1265130" cy="302632"/>
          </a:xfrm>
          <a:prstGeom prst="curvedDownArrow">
            <a:avLst/>
          </a:prstGeom>
          <a:solidFill>
            <a:srgbClr val="95CFFF">
              <a:alpha val="45000"/>
            </a:srgbClr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/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1731051" y="3107174"/>
            <a:ext cx="1286175" cy="609856"/>
          </a:xfrm>
          <a:prstGeom prst="rect">
            <a:avLst/>
          </a:prstGeom>
          <a:solidFill>
            <a:srgbClr val="95CFFF"/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Country dialogue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5339022" y="3107174"/>
            <a:ext cx="1286175" cy="609856"/>
          </a:xfrm>
          <a:prstGeom prst="rect">
            <a:avLst/>
          </a:prstGeom>
          <a:solidFill>
            <a:srgbClr val="95CFFF"/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0" tIns="62900" rIns="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Determine / approve adjusted funding amount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6792903" y="2060861"/>
            <a:ext cx="920168" cy="648459"/>
          </a:xfrm>
          <a:prstGeom prst="rect">
            <a:avLst/>
          </a:prstGeom>
          <a:solidFill>
            <a:srgbClr val="DC8700"/>
          </a:solidFill>
          <a:ln w="9525" cap="flat" cmpd="sng" algn="ctr">
            <a:solidFill>
              <a:srgbClr val="DC8700"/>
            </a:solidFill>
            <a:prstDash val="solid"/>
          </a:ln>
          <a:effectLst/>
        </p:spPr>
        <p:txBody>
          <a:bodyPr lIns="0" rIns="0" bIns="720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Unfunded quality demand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Hei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6861152" y="3107174"/>
            <a:ext cx="1286175" cy="609856"/>
          </a:xfrm>
          <a:prstGeom prst="rect">
            <a:avLst/>
          </a:prstGeom>
          <a:solidFill>
            <a:srgbClr val="95CFFF"/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Grant-making</a:t>
            </a:r>
          </a:p>
        </p:txBody>
      </p:sp>
      <p:sp>
        <p:nvSpPr>
          <p:cNvPr id="22" name="Curved Down Arrow 21"/>
          <p:cNvSpPr/>
          <p:nvPr>
            <p:custDataLst>
              <p:tags r:id="rId15"/>
            </p:custDataLst>
          </p:nvPr>
        </p:nvSpPr>
        <p:spPr>
          <a:xfrm>
            <a:off x="6871676" y="2768392"/>
            <a:ext cx="1265130" cy="302632"/>
          </a:xfrm>
          <a:prstGeom prst="curvedDownArrow">
            <a:avLst/>
          </a:prstGeom>
          <a:solidFill>
            <a:srgbClr val="95CFFF">
              <a:alpha val="45000"/>
            </a:srgbClr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/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cxnSp>
        <p:nvCxnSpPr>
          <p:cNvPr id="23" name="Elbow Connector 22"/>
          <p:cNvCxnSpPr>
            <a:stCxn id="10" idx="3"/>
            <a:endCxn id="18" idx="1"/>
          </p:cNvCxnSpPr>
          <p:nvPr>
            <p:custDataLst>
              <p:tags r:id="rId16"/>
            </p:custDataLst>
          </p:nvPr>
        </p:nvCxnSpPr>
        <p:spPr>
          <a:xfrm>
            <a:off x="1537694" y="3408617"/>
            <a:ext cx="193357" cy="34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stCxn id="18" idx="3"/>
            <a:endCxn id="15" idx="1"/>
          </p:cNvCxnSpPr>
          <p:nvPr>
            <p:custDataLst>
              <p:tags r:id="rId17"/>
            </p:custDataLst>
          </p:nvPr>
        </p:nvCxnSpPr>
        <p:spPr>
          <a:xfrm>
            <a:off x="3017226" y="3412102"/>
            <a:ext cx="238401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stCxn id="19" idx="3"/>
            <a:endCxn id="21" idx="1"/>
          </p:cNvCxnSpPr>
          <p:nvPr>
            <p:custDataLst>
              <p:tags r:id="rId18"/>
            </p:custDataLst>
          </p:nvPr>
        </p:nvCxnSpPr>
        <p:spPr>
          <a:xfrm>
            <a:off x="6625196" y="3412102"/>
            <a:ext cx="23596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cxnSp>
        <p:nvCxnSpPr>
          <p:cNvPr id="26" name="Elbow Connector 25"/>
          <p:cNvCxnSpPr>
            <a:stCxn id="19" idx="3"/>
            <a:endCxn id="20" idx="1"/>
          </p:cNvCxnSpPr>
          <p:nvPr>
            <p:custDataLst>
              <p:tags r:id="rId19"/>
            </p:custDataLst>
          </p:nvPr>
        </p:nvCxnSpPr>
        <p:spPr>
          <a:xfrm flipV="1">
            <a:off x="6625190" y="2385091"/>
            <a:ext cx="167708" cy="10270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27" name="Isosceles Triangle 26"/>
          <p:cNvSpPr/>
          <p:nvPr>
            <p:custDataLst>
              <p:tags r:id="rId20"/>
            </p:custDataLst>
          </p:nvPr>
        </p:nvSpPr>
        <p:spPr>
          <a:xfrm>
            <a:off x="4777211" y="3211992"/>
            <a:ext cx="430092" cy="400223"/>
          </a:xfrm>
          <a:prstGeom prst="triangle">
            <a:avLst>
              <a:gd name="adj" fmla="val 50000"/>
            </a:avLst>
          </a:prstGeom>
          <a:solidFill>
            <a:srgbClr val="6D5290"/>
          </a:solidFill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>
            <p:custDataLst>
              <p:tags r:id="rId21"/>
            </p:custDataLst>
          </p:nvPr>
        </p:nvSpPr>
        <p:spPr>
          <a:xfrm>
            <a:off x="4718671" y="2516194"/>
            <a:ext cx="595551" cy="523218"/>
          </a:xfrm>
          <a:prstGeom prst="rect">
            <a:avLst/>
          </a:prstGeom>
        </p:spPr>
        <p:txBody>
          <a:bodyPr wrap="square" lIns="0" tIns="45719" rIns="0" bIns="45719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review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Straight Arrow Connector 28"/>
          <p:cNvCxnSpPr>
            <a:stCxn id="27" idx="5"/>
            <a:endCxn id="19" idx="1"/>
          </p:cNvCxnSpPr>
          <p:nvPr>
            <p:custDataLst>
              <p:tags r:id="rId22"/>
            </p:custDataLst>
          </p:nvPr>
        </p:nvCxnSpPr>
        <p:spPr>
          <a:xfrm flipV="1">
            <a:off x="5099779" y="3412102"/>
            <a:ext cx="239242" cy="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30" name="TextBox 29"/>
          <p:cNvSpPr txBox="1"/>
          <p:nvPr>
            <p:custDataLst>
              <p:tags r:id="rId23"/>
            </p:custDataLst>
          </p:nvPr>
        </p:nvSpPr>
        <p:spPr>
          <a:xfrm>
            <a:off x="8100205" y="2479403"/>
            <a:ext cx="995534" cy="560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45719" rIns="0" bIns="45719" rtlCol="0" anchor="t" anchorCtr="0"/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SimHei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/>
                <a:cs typeface="Arial" pitchFamily="34" charset="0"/>
              </a:rPr>
              <a:t>Board approval</a:t>
            </a:r>
          </a:p>
        </p:txBody>
      </p:sp>
      <p:sp>
        <p:nvSpPr>
          <p:cNvPr id="31" name="Isosceles Triangle 30"/>
          <p:cNvSpPr/>
          <p:nvPr>
            <p:custDataLst>
              <p:tags r:id="rId24"/>
            </p:custDataLst>
          </p:nvPr>
        </p:nvSpPr>
        <p:spPr>
          <a:xfrm>
            <a:off x="8388232" y="3211992"/>
            <a:ext cx="430092" cy="400223"/>
          </a:xfrm>
          <a:prstGeom prst="triangle">
            <a:avLst>
              <a:gd name="adj" fmla="val 50000"/>
            </a:avLst>
          </a:prstGeom>
          <a:solidFill>
            <a:srgbClr val="004782"/>
          </a:solidFill>
          <a:ln w="9525" cap="flat" cmpd="sng" algn="ctr">
            <a:solidFill>
              <a:srgbClr val="004782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1" idx="3"/>
          </p:cNvCxnSpPr>
          <p:nvPr>
            <p:custDataLst>
              <p:tags r:id="rId25"/>
            </p:custDataLst>
          </p:nvPr>
        </p:nvCxnSpPr>
        <p:spPr>
          <a:xfrm>
            <a:off x="8147332" y="3412103"/>
            <a:ext cx="301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sp>
        <p:nvSpPr>
          <p:cNvPr id="33" name="Curved Down Arrow 32"/>
          <p:cNvSpPr/>
          <p:nvPr>
            <p:custDataLst>
              <p:tags r:id="rId26"/>
            </p:custDataLst>
          </p:nvPr>
        </p:nvSpPr>
        <p:spPr>
          <a:xfrm flipH="1" flipV="1">
            <a:off x="6871676" y="3752669"/>
            <a:ext cx="1265130" cy="302632"/>
          </a:xfrm>
          <a:prstGeom prst="curvedDownArrow">
            <a:avLst/>
          </a:prstGeom>
          <a:solidFill>
            <a:srgbClr val="95CFFF">
              <a:alpha val="45000"/>
            </a:srgbClr>
          </a:solidFill>
          <a:ln w="25400" cap="flat" cmpd="sng" algn="ctr">
            <a:solidFill>
              <a:srgbClr val="95CFFF"/>
            </a:solidFill>
            <a:prstDash val="solid"/>
          </a:ln>
          <a:effectLst/>
        </p:spPr>
        <p:txBody>
          <a:bodyPr wrap="square" lIns="36000" tIns="62900" rIns="36000" bIns="62900" rtlCol="0" anchor="ctr"/>
          <a:lstStyle/>
          <a:p>
            <a:pPr algn="ctr"/>
            <a:endParaRPr lang="en-GB" sz="1400" kern="0" dirty="0" err="1" smtClean="0">
              <a:solidFill>
                <a:srgbClr val="000000"/>
              </a:solidFill>
              <a:ea typeface="SimHei"/>
            </a:endParaRPr>
          </a:p>
        </p:txBody>
      </p:sp>
      <p:cxnSp>
        <p:nvCxnSpPr>
          <p:cNvPr id="34" name="Elbow Connector 33"/>
          <p:cNvCxnSpPr>
            <a:stCxn id="20" idx="3"/>
          </p:cNvCxnSpPr>
          <p:nvPr>
            <p:custDataLst>
              <p:tags r:id="rId27"/>
            </p:custDataLst>
          </p:nvPr>
        </p:nvCxnSpPr>
        <p:spPr>
          <a:xfrm flipH="1">
            <a:off x="7560949" y="2385091"/>
            <a:ext cx="152124" cy="667115"/>
          </a:xfrm>
          <a:prstGeom prst="bentConnector4">
            <a:avLst>
              <a:gd name="adj1" fmla="val -162795"/>
              <a:gd name="adj2" fmla="val 74301"/>
            </a:avLst>
          </a:prstGeom>
          <a:noFill/>
          <a:ln w="9525" cap="flat" cmpd="sng" algn="ctr">
            <a:solidFill>
              <a:srgbClr val="000000"/>
            </a:solidFill>
            <a:prstDash val="dash"/>
            <a:tailEnd type="triangle" w="lg" len="lg"/>
          </a:ln>
          <a:effectLst/>
        </p:spPr>
      </p:cxnSp>
      <p:sp>
        <p:nvSpPr>
          <p:cNvPr id="35" name="Rectangle 34"/>
          <p:cNvSpPr/>
          <p:nvPr>
            <p:custDataLst>
              <p:tags r:id="rId28"/>
            </p:custDataLst>
          </p:nvPr>
        </p:nvSpPr>
        <p:spPr>
          <a:xfrm>
            <a:off x="4800984" y="4077070"/>
            <a:ext cx="838367" cy="617546"/>
          </a:xfrm>
          <a:prstGeom prst="rect">
            <a:avLst/>
          </a:prstGeom>
          <a:solidFill>
            <a:srgbClr val="DC8700"/>
          </a:solidFill>
          <a:ln w="9525">
            <a:solidFill>
              <a:srgbClr val="DC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</a:rPr>
              <a:t>Incentive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</a:rPr>
              <a:t> funding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29"/>
            </p:custDataLst>
          </p:nvPr>
        </p:nvSpPr>
        <p:spPr>
          <a:xfrm>
            <a:off x="1547663" y="3938725"/>
            <a:ext cx="1589208" cy="288030"/>
          </a:xfrm>
          <a:prstGeom prst="rect">
            <a:avLst/>
          </a:prstGeom>
          <a:solidFill>
            <a:srgbClr val="DC8700"/>
          </a:solidFill>
          <a:ln w="9525">
            <a:solidFill>
              <a:srgbClr val="DC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</a:rPr>
              <a:t>Indicative funding </a:t>
            </a:r>
          </a:p>
        </p:txBody>
      </p:sp>
      <p:cxnSp>
        <p:nvCxnSpPr>
          <p:cNvPr id="37" name="Straight Arrow Connector 36"/>
          <p:cNvCxnSpPr/>
          <p:nvPr>
            <p:custDataLst>
              <p:tags r:id="rId30"/>
            </p:custDataLst>
          </p:nvPr>
        </p:nvCxnSpPr>
        <p:spPr>
          <a:xfrm flipV="1">
            <a:off x="5351370" y="3717030"/>
            <a:ext cx="0" cy="32813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38" name="Straight Arrow Connector 37"/>
          <p:cNvCxnSpPr/>
          <p:nvPr>
            <p:custDataLst>
              <p:tags r:id="rId31"/>
            </p:custDataLst>
          </p:nvPr>
        </p:nvCxnSpPr>
        <p:spPr>
          <a:xfrm flipV="1">
            <a:off x="2339751" y="4725142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32"/>
            </p:custDataLst>
          </p:nvPr>
        </p:nvCxnSpPr>
        <p:spPr>
          <a:xfrm flipV="1">
            <a:off x="2339751" y="4229462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40" name="Straight Arrow Connector 39"/>
          <p:cNvCxnSpPr/>
          <p:nvPr>
            <p:custDataLst>
              <p:tags r:id="rId33"/>
            </p:custDataLst>
          </p:nvPr>
        </p:nvCxnSpPr>
        <p:spPr>
          <a:xfrm flipV="1">
            <a:off x="2339751" y="3717030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41" name="Straight Arrow Connector 40"/>
          <p:cNvCxnSpPr>
            <a:stCxn id="27" idx="1"/>
            <a:endCxn id="15" idx="3"/>
          </p:cNvCxnSpPr>
          <p:nvPr>
            <p:custDataLst>
              <p:tags r:id="rId34"/>
            </p:custDataLst>
          </p:nvPr>
        </p:nvCxnSpPr>
        <p:spPr>
          <a:xfrm flipH="1" flipV="1">
            <a:off x="4541801" y="3412102"/>
            <a:ext cx="342932" cy="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42" name="Rectangle 41"/>
          <p:cNvSpPr/>
          <p:nvPr>
            <p:custDataLst>
              <p:tags r:id="rId35"/>
            </p:custDataLst>
          </p:nvPr>
        </p:nvSpPr>
        <p:spPr>
          <a:xfrm>
            <a:off x="5511679" y="2300750"/>
            <a:ext cx="940858" cy="738662"/>
          </a:xfrm>
          <a:prstGeom prst="rect">
            <a:avLst/>
          </a:prstGeom>
        </p:spPr>
        <p:txBody>
          <a:bodyPr wrap="square" lIns="0" tIns="45719" rIns="0" bIns="45719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Grant Approval Committee</a:t>
            </a:r>
          </a:p>
        </p:txBody>
      </p:sp>
      <p:sp>
        <p:nvSpPr>
          <p:cNvPr id="43" name="Rectangle 42"/>
          <p:cNvSpPr/>
          <p:nvPr>
            <p:custDataLst>
              <p:tags r:id="rId36"/>
            </p:custDataLst>
          </p:nvPr>
        </p:nvSpPr>
        <p:spPr>
          <a:xfrm>
            <a:off x="1680091" y="1628800"/>
            <a:ext cx="1382854" cy="1089849"/>
          </a:xfrm>
          <a:prstGeom prst="rect">
            <a:avLst/>
          </a:prstGeom>
          <a:noFill/>
          <a:ln w="28575">
            <a:solidFill>
              <a:srgbClr val="B1D6F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Determination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of split between diseases &amp; HCSS</a:t>
            </a:r>
          </a:p>
        </p:txBody>
      </p:sp>
    </p:spTree>
    <p:extLst>
      <p:ext uri="{BB962C8B-B14F-4D97-AF65-F5344CB8AC3E}">
        <p14:creationId xmlns:p14="http://schemas.microsoft.com/office/powerpoint/2010/main" val="2584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69078" y="1172773"/>
            <a:ext cx="8451394" cy="520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2200" dirty="0" smtClean="0">
              <a:solidFill>
                <a:srgbClr val="1E1E1E"/>
              </a:solidFill>
            </a:endParaRPr>
          </a:p>
          <a:p>
            <a:endParaRPr lang="en-US" sz="2400" u="sng" dirty="0" smtClean="0">
              <a:solidFill>
                <a:srgbClr val="1E1E1E"/>
              </a:solidFill>
            </a:endParaRPr>
          </a:p>
          <a:p>
            <a:pPr lvl="1"/>
            <a:endParaRPr lang="en-US" sz="2000" dirty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1800" dirty="0" smtClean="0">
              <a:solidFill>
                <a:srgbClr val="1E1E1E"/>
              </a:solidFill>
            </a:endParaRPr>
          </a:p>
          <a:p>
            <a:endParaRPr lang="en-US" sz="2400" dirty="0" smtClean="0">
              <a:solidFill>
                <a:srgbClr val="1E1E1E"/>
              </a:solidFill>
            </a:endParaRPr>
          </a:p>
          <a:p>
            <a:endParaRPr lang="en-US" sz="400" dirty="0" smtClean="0">
              <a:solidFill>
                <a:srgbClr val="1E1E1E"/>
              </a:solidFill>
            </a:endParaRPr>
          </a:p>
          <a:p>
            <a:endParaRPr lang="en-GB" sz="1800" dirty="0">
              <a:solidFill>
                <a:srgbClr val="1E1E1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141645" y="1921653"/>
            <a:ext cx="7090505" cy="2807080"/>
            <a:chOff x="1167403" y="1454849"/>
            <a:chExt cx="7306529" cy="20896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403" y="1454849"/>
              <a:ext cx="7306529" cy="1110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9"/>
            <p:cNvGrpSpPr/>
            <p:nvPr/>
          </p:nvGrpSpPr>
          <p:grpSpPr>
            <a:xfrm>
              <a:off x="2045634" y="2656329"/>
              <a:ext cx="5799971" cy="888148"/>
              <a:chOff x="560512" y="2924943"/>
              <a:chExt cx="5965821" cy="1296144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gray">
              <a:xfrm>
                <a:off x="560512" y="2924943"/>
                <a:ext cx="5688632" cy="1296144"/>
              </a:xfrm>
              <a:prstGeom prst="rect">
                <a:avLst/>
              </a:prstGeom>
              <a:solidFill>
                <a:srgbClr val="E2E2E2"/>
              </a:solidFill>
              <a:ln w="25400" algn="ctr">
                <a:solidFill>
                  <a:schemeClr val="bg1">
                    <a:lumMod val="50000"/>
                  </a:schemeClr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lIns="0" tIns="45719" rIns="0" bIns="45719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"/>
                  <a:buNone/>
                </a:pPr>
                <a:r>
                  <a:rPr lang="en-GB" sz="1600" b="1" dirty="0" smtClean="0">
                    <a:solidFill>
                      <a:srgbClr val="1E1E1E"/>
                    </a:solidFill>
                    <a:latin typeface="Georgia" pitchFamily="18" charset="0"/>
                    <a:cs typeface="Arial"/>
                  </a:rPr>
                  <a:t>  Country share  =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53114" y="3053994"/>
                <a:ext cx="2982706" cy="4320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lIns="0" tIns="45719" rIns="0" bIns="45719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9pPr>
              </a:lstStyle>
              <a:p>
                <a:pPr algn="ctr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GB" sz="1600" b="1" dirty="0" smtClean="0">
                    <a:solidFill>
                      <a:srgbClr val="1E1E1E"/>
                    </a:solidFill>
                    <a:latin typeface="Georgia" pitchFamily="18" charset="0"/>
                    <a:cs typeface="Arial"/>
                  </a:rPr>
                  <a:t>Country score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37042" y="3616177"/>
                <a:ext cx="3335409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2562597" y="3692808"/>
                <a:ext cx="3963736" cy="4320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lIns="0" tIns="45719" rIns="0" bIns="45719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/>
                  </a:defRPr>
                </a:lvl9pPr>
              </a:lstStyle>
              <a:p>
                <a:pPr algn="ctr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GB" sz="1600" b="1" dirty="0" smtClean="0">
                    <a:solidFill>
                      <a:srgbClr val="1E1E1E"/>
                    </a:solidFill>
                    <a:latin typeface="Georgia" pitchFamily="18" charset="0"/>
                    <a:cs typeface="Arial"/>
                  </a:rPr>
                  <a:t>Total scores of all countries</a:t>
                </a:r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NFM </a:t>
            </a:r>
            <a:r>
              <a:rPr lang="en-US" sz="3600" dirty="0" smtClean="0"/>
              <a:t>allocation formula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6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211" y="4728733"/>
            <a:ext cx="3672408" cy="858866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endParaRPr lang="en-GB" sz="1000" b="1" dirty="0"/>
          </a:p>
          <a:p>
            <a:pPr marL="285750" indent="-285750">
              <a:buFont typeface="Arial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endParaRPr lang="en-GB" sz="1000" b="1" dirty="0"/>
          </a:p>
          <a:p>
            <a:endParaRPr lang="en-GB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799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Indicative Amounts for Early Applicants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" y="980729"/>
            <a:ext cx="898891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36822" y="2996952"/>
            <a:ext cx="8711952" cy="5760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Kazakhstan: funding picture	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2031" y="1124744"/>
            <a:ext cx="8305566" cy="5184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Early applicant for TB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Allocated indicative amount of US$ 34 million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Plus can apply for ‘</a:t>
            </a:r>
            <a:r>
              <a:rPr lang="en-US" sz="2400" i="1" dirty="0" smtClean="0"/>
              <a:t>above indicative’ </a:t>
            </a:r>
            <a:r>
              <a:rPr lang="en-US" sz="2400" dirty="0" smtClean="0"/>
              <a:t>amount (full expression of demand)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funded by incentive funding</a:t>
            </a:r>
            <a:r>
              <a:rPr lang="en-US" sz="2400" dirty="0"/>
              <a:t> </a:t>
            </a:r>
            <a:r>
              <a:rPr lang="en-US" sz="2400" dirty="0" smtClean="0"/>
              <a:t>(compete for US$ 28 million between 3 countries in second window  </a:t>
            </a:r>
          </a:p>
          <a:p>
            <a:pPr lvl="2" indent="0">
              <a:buNone/>
            </a:pPr>
            <a:r>
              <a:rPr lang="en-US" sz="2400" dirty="0" smtClean="0"/>
              <a:t>- register of unfunded quality demand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Focus 100 % of the budget on key </a:t>
            </a:r>
            <a:r>
              <a:rPr lang="en-GB" sz="2400" dirty="0" smtClean="0"/>
              <a:t>populations and/or key interventions </a:t>
            </a: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Can ask for health systems strengthening (HSS) focused on key populations/interventions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Address gender, human rights issues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0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7878"/>
            <a:ext cx="9144000" cy="6801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32" y="590629"/>
            <a:ext cx="7524837" cy="6194611"/>
            <a:chOff x="323528" y="590629"/>
            <a:chExt cx="7524837" cy="6194611"/>
          </a:xfrm>
        </p:grpSpPr>
        <p:sp>
          <p:nvSpPr>
            <p:cNvPr id="26" name="Rectangle 25"/>
            <p:cNvSpPr/>
            <p:nvPr/>
          </p:nvSpPr>
          <p:spPr>
            <a:xfrm>
              <a:off x="467545" y="1662265"/>
              <a:ext cx="6480867" cy="3206897"/>
            </a:xfrm>
            <a:prstGeom prst="rect">
              <a:avLst/>
            </a:prstGeom>
            <a:solidFill>
              <a:srgbClr val="E0E0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286180" y="2027447"/>
              <a:ext cx="0" cy="182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332769" y="2027447"/>
              <a:ext cx="0" cy="182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323528" y="599861"/>
              <a:ext cx="7524836" cy="4557333"/>
              <a:chOff x="395125" y="332656"/>
              <a:chExt cx="8361150" cy="60486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03347" y="332656"/>
                <a:ext cx="8352928" cy="6048679"/>
              </a:xfrm>
              <a:prstGeom prst="rect">
                <a:avLst/>
              </a:prstGeom>
              <a:solidFill>
                <a:srgbClr val="808080"/>
              </a:solidFill>
              <a:ln w="571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5492" y="1441076"/>
                <a:ext cx="6771653" cy="4896550"/>
              </a:xfrm>
              <a:prstGeom prst="rect">
                <a:avLst/>
              </a:prstGeom>
              <a:solidFill>
                <a:srgbClr val="E0E0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4532" y="2161158"/>
                <a:ext cx="6048672" cy="41764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125" y="3356996"/>
                <a:ext cx="4720645" cy="298063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Current Country Response </a:t>
                </a:r>
              </a:p>
              <a:p>
                <a:pPr algn="ctr"/>
                <a:r>
                  <a:rPr lang="en-US" sz="1600" b="1" dirty="0" smtClean="0"/>
                  <a:t>(based on current and anticipated resources)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US" sz="1600" b="1" dirty="0" smtClean="0"/>
                  <a:t>Domestic Resources* 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US" sz="1600" b="1" dirty="0" smtClean="0"/>
                  <a:t>External Resources (Non-GF)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US" sz="1600" b="1" dirty="0" smtClean="0"/>
                  <a:t>Signed GF Resources 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endParaRPr lang="en-GB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9563" y="2717111"/>
                <a:ext cx="3384376" cy="44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Indicative Funding Request</a:t>
                </a:r>
                <a:endParaRPr lang="en-GB" sz="16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7921" y="1535679"/>
                <a:ext cx="6428376" cy="44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‘Above Indicative’  Funding Request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2189" y="703062"/>
                <a:ext cx="7676031" cy="53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17169" y="5930531"/>
              <a:ext cx="3195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Funding gap  </a:t>
              </a:r>
              <a:endParaRPr lang="en-GB" sz="1400" b="1" dirty="0"/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5842759" y="3924247"/>
              <a:ext cx="144016" cy="3867195"/>
            </a:xfrm>
            <a:prstGeom prst="rightBrace">
              <a:avLst>
                <a:gd name="adj1" fmla="val 114154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9011" y="5487292"/>
              <a:ext cx="3725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Funding request (in Concept Note)</a:t>
              </a:r>
              <a:endParaRPr lang="en-GB" sz="1400" b="1" dirty="0"/>
            </a:p>
          </p:txBody>
        </p:sp>
        <p:sp>
          <p:nvSpPr>
            <p:cNvPr id="19" name="Right Brace 18"/>
            <p:cNvSpPr/>
            <p:nvPr/>
          </p:nvSpPr>
          <p:spPr>
            <a:xfrm rot="5400000">
              <a:off x="5548842" y="4266038"/>
              <a:ext cx="144016" cy="2097709"/>
            </a:xfrm>
            <a:prstGeom prst="rightBrace">
              <a:avLst>
                <a:gd name="adj1" fmla="val 114154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6180" y="6446686"/>
              <a:ext cx="6555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Full expression of demand = full cost of </a:t>
              </a:r>
              <a:r>
                <a:rPr lang="en-US" sz="1600" b="1" dirty="0"/>
                <a:t>n</a:t>
              </a:r>
              <a:r>
                <a:rPr lang="en-US" sz="1600" b="1" dirty="0" smtClean="0"/>
                <a:t>ational </a:t>
              </a:r>
              <a:r>
                <a:rPr lang="en-US" sz="1600" b="1" dirty="0"/>
                <a:t>s</a:t>
              </a:r>
              <a:r>
                <a:rPr lang="en-US" sz="1600" b="1" dirty="0" smtClean="0"/>
                <a:t>trategy for TB</a:t>
              </a:r>
              <a:endParaRPr lang="en-GB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1070" y="590629"/>
              <a:ext cx="1080119" cy="7851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Ineligible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885" y="5219330"/>
              <a:ext cx="338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* Includes Counterpart Financing</a:t>
              </a:r>
              <a:endParaRPr lang="en-GB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68" y="908720"/>
              <a:ext cx="4536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Remaining Demand </a:t>
              </a:r>
              <a:endParaRPr lang="en-GB" sz="1600" b="1" dirty="0"/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3951918" y="2556889"/>
              <a:ext cx="275457" cy="7517436"/>
            </a:xfrm>
            <a:prstGeom prst="rightBrace">
              <a:avLst>
                <a:gd name="adj1" fmla="val 114154"/>
                <a:gd name="adj2" fmla="val 4880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3948989" y="2148740"/>
            <a:ext cx="1302666" cy="601704"/>
          </a:xfrm>
          <a:prstGeom prst="wedgeRectCallout">
            <a:avLst>
              <a:gd name="adj1" fmla="val -69429"/>
              <a:gd name="adj2" fmla="val 25092"/>
            </a:avLst>
          </a:prstGeom>
          <a:solidFill>
            <a:schemeClr val="hlink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For </a:t>
            </a:r>
            <a:r>
              <a:rPr lang="en-US" sz="1200" b="1" dirty="0" smtClean="0">
                <a:solidFill>
                  <a:schemeClr val="tx1"/>
                </a:solidFill>
              </a:rPr>
              <a:t>Kazakhstan = 34 </a:t>
            </a:r>
            <a:r>
              <a:rPr lang="en-US" sz="1200" b="1" dirty="0">
                <a:solidFill>
                  <a:schemeClr val="tx1"/>
                </a:solidFill>
              </a:rPr>
              <a:t>million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823980" y="989148"/>
            <a:ext cx="1593748" cy="596551"/>
          </a:xfrm>
          <a:prstGeom prst="wedgeRectCallou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Compete for Incentive funding</a:t>
            </a:r>
            <a:endParaRPr lang="en-GB" sz="1200" b="1" dirty="0" err="1" smtClean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4419" y="1831542"/>
            <a:ext cx="5742878" cy="1328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77297" y="1844824"/>
            <a:ext cx="16443" cy="327943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  <p:tag name="THINKCELLSHAPEDONOTDELETE" val="pJu5o.CTkh0.Cbmf4T_tM3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zgjF_AvkK2.41MUlVlP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zgjF_AvkK2.41MUlVl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ouhaD0uUGZYVyKOmQP8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ouhaD0uUGZYVyKOmQP8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ouhaD0uUGZYVyKOmQP8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O04pLh4UCeFHt6Ajx_2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TzsrJNZUSmWzlbYK4J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wRC3faGEOqIOISOERe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O04pLh4UCeFHt6Ajx_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Y90esWdkKi_Wbu0fZw2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wbb2juZUu5iTsTsyxS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HBVy3gLEyxmG4D3RLq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0McmhgCES7xB3lECAx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3.mGowkUCbr0DlfCbEs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Z3xiS1ak6er.xw2hIH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Jsdq1iZ061A7b0d5mC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pf_y1R20i0aCwI4V4p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EbqkhUm0itG9CvUqJTF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nCfor_Eq0mwTWrz7S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91Uef9Wk63OLQkZ9LxK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l78mW9bEGjPSpiiK.D9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ey2DcRr0ymfhSSSGxeX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XVx57RKEujnvboCbDz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QPv3cRTUin1Zk3qdA_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GAF9tmPEu0dXZ30fhq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_SLd5ff0enLNiL5gg8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A892.nHE2gZf.5BwwcK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7y_a.zuEepTPGKDS9V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0ujaYRI0qnDmwxSakC5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1Y7I2WAUqfk6fy8tul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ZMmp28MkG0J6F9NM0F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S2E9XgHUyZRuYDoGIP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JNZAsm.E.Wtx_ld.T1y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0p.mLXM0iNjRU2ldAq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DgO8SXnEqMnEQtdJVN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NUWNPSckysiEFqaLa6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5qa29AX0CciX6L7fpN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5qa29AX0CciX6L7fpN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5qa29AX0CciX6L7fpN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CbEfQSnkOv3mTox901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5qa29AX0CciX6L7fpN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7y_a.zuEepTPGKDS9Vh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A892.nHE2gZf.5BwwcK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NUWNPSckysiEFqaLa6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wRC3faGEOqIOISOERev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0McmhgCES7xB3lECAxz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Jsdq1iZ061A7b0d5mCd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Z3xiS1ak6er.xw2hIH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Z3xiS1ak6er.xw2hIHl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Z3xiS1ak6er.xw2hIH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NwCCV6JEaluHPmnogNg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Z3xiS1ak6er.xw2hIHl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8YWI83FPUCm5b_zl8uE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hvdgz430Sd52CmzTW7_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ykI0HkkU2mvDw7FfIb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mlkzWDu02heStlXrf72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caYGtF.Em3oPKkVbwch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nlWelXf0ej7tsk4aB8R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QF41pKiEu1u4jNvWDgZ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0hNEvX5U.zmRQ0q3.pV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_RY1WcQEKHS31Mg6IXbQ"/>
</p:tagLst>
</file>

<file path=ppt/theme/theme1.xml><?xml version="1.0" encoding="utf-8"?>
<a:theme xmlns:a="http://schemas.openxmlformats.org/drawingml/2006/main" name="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_20110622">
  <a:themeElements>
    <a:clrScheme name="TGF">
      <a:dk1>
        <a:srgbClr val="1E1E1E"/>
      </a:dk1>
      <a:lt1>
        <a:sysClr val="window" lastClr="FFFFFF"/>
      </a:lt1>
      <a:dk2>
        <a:srgbClr val="666666"/>
      </a:dk2>
      <a:lt2>
        <a:srgbClr val="EEECE1"/>
      </a:lt2>
      <a:accent1>
        <a:srgbClr val="0055AA"/>
      </a:accent1>
      <a:accent2>
        <a:srgbClr val="CD202C"/>
      </a:accent2>
      <a:accent3>
        <a:srgbClr val="FFAA22"/>
      </a:accent3>
      <a:accent4>
        <a:srgbClr val="2A6EBB"/>
      </a:accent4>
      <a:accent5>
        <a:srgbClr val="FF5555"/>
      </a:accent5>
      <a:accent6>
        <a:srgbClr val="FFCC55"/>
      </a:accent6>
      <a:hlink>
        <a:srgbClr val="77AAEE"/>
      </a:hlink>
      <a:folHlink>
        <a:srgbClr val="FF8888"/>
      </a:folHlink>
    </a:clrScheme>
    <a:fontScheme name="TGF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_20110622">
  <a:themeElements>
    <a:clrScheme name="TGF">
      <a:dk1>
        <a:srgbClr val="1E1E1E"/>
      </a:dk1>
      <a:lt1>
        <a:sysClr val="window" lastClr="FFFFFF"/>
      </a:lt1>
      <a:dk2>
        <a:srgbClr val="666666"/>
      </a:dk2>
      <a:lt2>
        <a:srgbClr val="EEECE1"/>
      </a:lt2>
      <a:accent1>
        <a:srgbClr val="0055AA"/>
      </a:accent1>
      <a:accent2>
        <a:srgbClr val="CD202C"/>
      </a:accent2>
      <a:accent3>
        <a:srgbClr val="FFAA22"/>
      </a:accent3>
      <a:accent4>
        <a:srgbClr val="2A6EBB"/>
      </a:accent4>
      <a:accent5>
        <a:srgbClr val="FF5555"/>
      </a:accent5>
      <a:accent6>
        <a:srgbClr val="FFCC55"/>
      </a:accent6>
      <a:hlink>
        <a:srgbClr val="77AAEE"/>
      </a:hlink>
      <a:folHlink>
        <a:srgbClr val="FF8888"/>
      </a:folHlink>
    </a:clrScheme>
    <a:fontScheme name="TGF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1759</Words>
  <Application>Microsoft Office PowerPoint</Application>
  <PresentationFormat>On-screen Show (4:3)</PresentationFormat>
  <Paragraphs>367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blank</vt:lpstr>
      <vt:lpstr>1_blank</vt:lpstr>
      <vt:lpstr>Presentation_20110622</vt:lpstr>
      <vt:lpstr>1_Presentation_20110622</vt:lpstr>
      <vt:lpstr>think-cell Slide</vt:lpstr>
      <vt:lpstr>Overview of New Funding Model </vt:lpstr>
      <vt:lpstr>   Part I - Overview of NFM</vt:lpstr>
      <vt:lpstr>Events leading up to the Board’s decision and implementation</vt:lpstr>
      <vt:lpstr> Disease programs fall into one of three categories</vt:lpstr>
      <vt:lpstr>Overview of the new funding model</vt:lpstr>
      <vt:lpstr>NFM allocation formula</vt:lpstr>
      <vt:lpstr>Indicative Amounts for Early Applicants</vt:lpstr>
      <vt:lpstr>Kazakhstan: funding picture </vt:lpstr>
      <vt:lpstr>PowerPoint Presentation</vt:lpstr>
      <vt:lpstr>Country Dialogue: two elements</vt:lpstr>
      <vt:lpstr>PowerPoint Presentation</vt:lpstr>
      <vt:lpstr>Part II – Concept Note</vt:lpstr>
      <vt:lpstr>Overview of the Concept Note</vt:lpstr>
      <vt:lpstr>Main Topics in the Concept Note</vt:lpstr>
      <vt:lpstr>Section 1</vt:lpstr>
      <vt:lpstr>Section 2</vt:lpstr>
      <vt:lpstr>Section 3</vt:lpstr>
      <vt:lpstr>Section 4</vt:lpstr>
      <vt:lpstr>Section 5</vt:lpstr>
      <vt:lpstr>Key Attachments</vt:lpstr>
      <vt:lpstr>  Key Messages </vt:lpstr>
      <vt:lpstr> Supporting materials for Early Applicants</vt:lpstr>
      <vt:lpstr>Questions?</vt:lpstr>
    </vt:vector>
  </TitlesOfParts>
  <Company>The Global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Bornemisza</dc:creator>
  <cp:lastModifiedBy>Olga Bornemisza</cp:lastModifiedBy>
  <cp:revision>314</cp:revision>
  <cp:lastPrinted>2013-01-30T08:06:51Z</cp:lastPrinted>
  <dcterms:created xsi:type="dcterms:W3CDTF">2013-01-28T15:30:46Z</dcterms:created>
  <dcterms:modified xsi:type="dcterms:W3CDTF">2013-05-14T11:58:56Z</dcterms:modified>
</cp:coreProperties>
</file>