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65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62" r:id="rId13"/>
  </p:sldIdLst>
  <p:sldSz cx="12192000" cy="6858000"/>
  <p:notesSz cx="6858000" cy="9144000"/>
  <p:defaultTextStyle>
    <a:defPPr>
      <a:defRPr lang="ru-RU"/>
    </a:defPPr>
    <a:lvl1pPr marL="0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62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27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89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51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15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78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40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02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ACD0CDC-2AAD-4CB8-8E9A-8BACD4AE0543}">
          <p14:sldIdLst>
            <p14:sldId id="256"/>
            <p14:sldId id="281"/>
            <p14:sldId id="265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32F"/>
    <a:srgbClr val="E20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363364-B6F5-4F82-B081-A6861A930CFA}" v="2" dt="2023-10-24T11:12:22.3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434" autoAdjust="0"/>
  </p:normalViewPr>
  <p:slideViewPr>
    <p:cSldViewPr snapToGrid="0">
      <p:cViewPr varScale="1">
        <p:scale>
          <a:sx n="61" d="100"/>
          <a:sy n="61" d="100"/>
        </p:scale>
        <p:origin x="88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ssaldy Demeuova" userId="1b36aab8-03ea-4a7c-9005-27f2602792bf" providerId="ADAL" clId="{B6363364-B6F5-4F82-B081-A6861A930CFA}"/>
    <pc:docChg chg="custSel addSld delSld modSld modSection">
      <pc:chgData name="Ryssaldy Demeuova" userId="1b36aab8-03ea-4a7c-9005-27f2602792bf" providerId="ADAL" clId="{B6363364-B6F5-4F82-B081-A6861A930CFA}" dt="2023-10-24T11:20:14.950" v="241" actId="20577"/>
      <pc:docMkLst>
        <pc:docMk/>
      </pc:docMkLst>
      <pc:sldChg chg="modSp mod">
        <pc:chgData name="Ryssaldy Demeuova" userId="1b36aab8-03ea-4a7c-9005-27f2602792bf" providerId="ADAL" clId="{B6363364-B6F5-4F82-B081-A6861A930CFA}" dt="2023-10-24T11:14:24.126" v="212" actId="6549"/>
        <pc:sldMkLst>
          <pc:docMk/>
          <pc:sldMk cId="2132570141" sldId="265"/>
        </pc:sldMkLst>
        <pc:spChg chg="mod">
          <ac:chgData name="Ryssaldy Demeuova" userId="1b36aab8-03ea-4a7c-9005-27f2602792bf" providerId="ADAL" clId="{B6363364-B6F5-4F82-B081-A6861A930CFA}" dt="2023-10-24T11:14:24.126" v="212" actId="6549"/>
          <ac:spMkLst>
            <pc:docMk/>
            <pc:sldMk cId="2132570141" sldId="265"/>
            <ac:spMk id="3" creationId="{00000000-0000-0000-0000-000000000000}"/>
          </ac:spMkLst>
        </pc:spChg>
      </pc:sldChg>
      <pc:sldChg chg="modSp mod">
        <pc:chgData name="Ryssaldy Demeuova" userId="1b36aab8-03ea-4a7c-9005-27f2602792bf" providerId="ADAL" clId="{B6363364-B6F5-4F82-B081-A6861A930CFA}" dt="2023-10-24T11:14:36.782" v="214" actId="1076"/>
        <pc:sldMkLst>
          <pc:docMk/>
          <pc:sldMk cId="2975814444" sldId="273"/>
        </pc:sldMkLst>
        <pc:spChg chg="mod">
          <ac:chgData name="Ryssaldy Demeuova" userId="1b36aab8-03ea-4a7c-9005-27f2602792bf" providerId="ADAL" clId="{B6363364-B6F5-4F82-B081-A6861A930CFA}" dt="2023-10-24T11:14:36.782" v="214" actId="1076"/>
          <ac:spMkLst>
            <pc:docMk/>
            <pc:sldMk cId="2975814444" sldId="273"/>
            <ac:spMk id="10" creationId="{36261477-730B-48BD-82F1-DF25BC696360}"/>
          </ac:spMkLst>
        </pc:spChg>
      </pc:sldChg>
      <pc:sldChg chg="addSp delSp modSp new mod">
        <pc:chgData name="Ryssaldy Demeuova" userId="1b36aab8-03ea-4a7c-9005-27f2602792bf" providerId="ADAL" clId="{B6363364-B6F5-4F82-B081-A6861A930CFA}" dt="2023-10-24T11:12:53.089" v="183" actId="1076"/>
        <pc:sldMkLst>
          <pc:docMk/>
          <pc:sldMk cId="1090906722" sldId="279"/>
        </pc:sldMkLst>
        <pc:spChg chg="mod">
          <ac:chgData name="Ryssaldy Demeuova" userId="1b36aab8-03ea-4a7c-9005-27f2602792bf" providerId="ADAL" clId="{B6363364-B6F5-4F82-B081-A6861A930CFA}" dt="2023-10-24T09:42:06.103" v="129" actId="113"/>
          <ac:spMkLst>
            <pc:docMk/>
            <pc:sldMk cId="1090906722" sldId="279"/>
            <ac:spMk id="2" creationId="{11A80EE2-D7EF-9F55-1181-A866D40A2692}"/>
          </ac:spMkLst>
        </pc:spChg>
        <pc:spChg chg="del">
          <ac:chgData name="Ryssaldy Demeuova" userId="1b36aab8-03ea-4a7c-9005-27f2602792bf" providerId="ADAL" clId="{B6363364-B6F5-4F82-B081-A6861A930CFA}" dt="2023-10-24T11:12:22.304" v="177"/>
          <ac:spMkLst>
            <pc:docMk/>
            <pc:sldMk cId="1090906722" sldId="279"/>
            <ac:spMk id="3" creationId="{571E11AE-2C86-7E9D-1074-0779D9B03521}"/>
          </ac:spMkLst>
        </pc:spChg>
        <pc:graphicFrameChg chg="add mod modGraphic">
          <ac:chgData name="Ryssaldy Demeuova" userId="1b36aab8-03ea-4a7c-9005-27f2602792bf" providerId="ADAL" clId="{B6363364-B6F5-4F82-B081-A6861A930CFA}" dt="2023-10-24T11:12:53.089" v="183" actId="1076"/>
          <ac:graphicFrameMkLst>
            <pc:docMk/>
            <pc:sldMk cId="1090906722" sldId="279"/>
            <ac:graphicFrameMk id="4" creationId="{3E89B8C6-4D89-EAB8-EB37-04F61BFF525C}"/>
          </ac:graphicFrameMkLst>
        </pc:graphicFrameChg>
      </pc:sldChg>
      <pc:sldChg chg="addSp delSp modSp new mod">
        <pc:chgData name="Ryssaldy Demeuova" userId="1b36aab8-03ea-4a7c-9005-27f2602792bf" providerId="ADAL" clId="{B6363364-B6F5-4F82-B081-A6861A930CFA}" dt="2023-10-24T11:09:43.435" v="176" actId="2711"/>
        <pc:sldMkLst>
          <pc:docMk/>
          <pc:sldMk cId="251086456" sldId="280"/>
        </pc:sldMkLst>
        <pc:spChg chg="mod">
          <ac:chgData name="Ryssaldy Demeuova" userId="1b36aab8-03ea-4a7c-9005-27f2602792bf" providerId="ADAL" clId="{B6363364-B6F5-4F82-B081-A6861A930CFA}" dt="2023-10-24T11:08:47.541" v="168" actId="6549"/>
          <ac:spMkLst>
            <pc:docMk/>
            <pc:sldMk cId="251086456" sldId="280"/>
            <ac:spMk id="2" creationId="{1447E758-DD0D-8AFA-EB08-B9002F436041}"/>
          </ac:spMkLst>
        </pc:spChg>
        <pc:spChg chg="del">
          <ac:chgData name="Ryssaldy Demeuova" userId="1b36aab8-03ea-4a7c-9005-27f2602792bf" providerId="ADAL" clId="{B6363364-B6F5-4F82-B081-A6861A930CFA}" dt="2023-10-24T11:09:11.621" v="169"/>
          <ac:spMkLst>
            <pc:docMk/>
            <pc:sldMk cId="251086456" sldId="280"/>
            <ac:spMk id="3" creationId="{B54BDFC3-848F-C991-D467-0BE2ABC7134F}"/>
          </ac:spMkLst>
        </pc:spChg>
        <pc:graphicFrameChg chg="add mod modGraphic">
          <ac:chgData name="Ryssaldy Demeuova" userId="1b36aab8-03ea-4a7c-9005-27f2602792bf" providerId="ADAL" clId="{B6363364-B6F5-4F82-B081-A6861A930CFA}" dt="2023-10-24T11:09:43.435" v="176" actId="2711"/>
          <ac:graphicFrameMkLst>
            <pc:docMk/>
            <pc:sldMk cId="251086456" sldId="280"/>
            <ac:graphicFrameMk id="4" creationId="{5C66BE77-0E26-1DDB-DEF3-7C6D1DFC46A6}"/>
          </ac:graphicFrameMkLst>
        </pc:graphicFrameChg>
      </pc:sldChg>
      <pc:sldChg chg="modSp new del mod">
        <pc:chgData name="Ryssaldy Demeuova" userId="1b36aab8-03ea-4a7c-9005-27f2602792bf" providerId="ADAL" clId="{B6363364-B6F5-4F82-B081-A6861A930CFA}" dt="2023-10-24T11:19:36.833" v="229" actId="47"/>
        <pc:sldMkLst>
          <pc:docMk/>
          <pc:sldMk cId="1699892286" sldId="281"/>
        </pc:sldMkLst>
        <pc:spChg chg="mod">
          <ac:chgData name="Ryssaldy Demeuova" userId="1b36aab8-03ea-4a7c-9005-27f2602792bf" providerId="ADAL" clId="{B6363364-B6F5-4F82-B081-A6861A930CFA}" dt="2023-10-24T11:14:53.782" v="228" actId="20577"/>
          <ac:spMkLst>
            <pc:docMk/>
            <pc:sldMk cId="1699892286" sldId="281"/>
            <ac:spMk id="2" creationId="{796D0670-CCAC-C19C-7068-9AF8DD1BE29D}"/>
          </ac:spMkLst>
        </pc:spChg>
      </pc:sldChg>
      <pc:sldChg chg="modSp new mod">
        <pc:chgData name="Ryssaldy Demeuova" userId="1b36aab8-03ea-4a7c-9005-27f2602792bf" providerId="ADAL" clId="{B6363364-B6F5-4F82-B081-A6861A930CFA}" dt="2023-10-24T11:20:14.950" v="241" actId="20577"/>
        <pc:sldMkLst>
          <pc:docMk/>
          <pc:sldMk cId="3011322955" sldId="281"/>
        </pc:sldMkLst>
        <pc:spChg chg="mod">
          <ac:chgData name="Ryssaldy Demeuova" userId="1b36aab8-03ea-4a7c-9005-27f2602792bf" providerId="ADAL" clId="{B6363364-B6F5-4F82-B081-A6861A930CFA}" dt="2023-10-24T11:20:14.950" v="241" actId="20577"/>
          <ac:spMkLst>
            <pc:docMk/>
            <pc:sldMk cId="3011322955" sldId="281"/>
            <ac:spMk id="2" creationId="{6AA6979F-5926-C7F2-1B8B-1BD4381E0D7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062" indent="0" algn="ctr">
              <a:buNone/>
              <a:defRPr sz="2000"/>
            </a:lvl2pPr>
            <a:lvl3pPr marL="914127" indent="0" algn="ctr">
              <a:buNone/>
              <a:defRPr sz="1800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5" indent="0" algn="ctr">
              <a:buNone/>
              <a:defRPr sz="1600"/>
            </a:lvl6pPr>
            <a:lvl7pPr marL="2742378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2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61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55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7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06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12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75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03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8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62" indent="0">
              <a:buNone/>
              <a:defRPr sz="2000" b="1"/>
            </a:lvl2pPr>
            <a:lvl3pPr marL="914127" indent="0">
              <a:buNone/>
              <a:defRPr sz="1800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5" indent="0">
              <a:buNone/>
              <a:defRPr sz="1600" b="1"/>
            </a:lvl6pPr>
            <a:lvl7pPr marL="2742378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91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62" indent="0">
              <a:buNone/>
              <a:defRPr sz="2000" b="1"/>
            </a:lvl2pPr>
            <a:lvl3pPr marL="914127" indent="0">
              <a:buNone/>
              <a:defRPr sz="1800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5" indent="0">
              <a:buNone/>
              <a:defRPr sz="1600" b="1"/>
            </a:lvl6pPr>
            <a:lvl7pPr marL="2742378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87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2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21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2" indent="0">
              <a:buNone/>
              <a:defRPr sz="1400"/>
            </a:lvl2pPr>
            <a:lvl3pPr marL="914127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5" indent="0">
              <a:buNone/>
              <a:defRPr sz="1000"/>
            </a:lvl6pPr>
            <a:lvl7pPr marL="2742378" indent="0">
              <a:buNone/>
              <a:defRPr sz="1000"/>
            </a:lvl7pPr>
            <a:lvl8pPr marL="3199440" indent="0">
              <a:buNone/>
              <a:defRPr sz="1000"/>
            </a:lvl8pPr>
            <a:lvl9pPr marL="3656502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8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062" indent="0">
              <a:buNone/>
              <a:defRPr sz="2800"/>
            </a:lvl2pPr>
            <a:lvl3pPr marL="914127" indent="0">
              <a:buNone/>
              <a:defRPr sz="2400"/>
            </a:lvl3pPr>
            <a:lvl4pPr marL="1371189" indent="0">
              <a:buNone/>
              <a:defRPr sz="2000"/>
            </a:lvl4pPr>
            <a:lvl5pPr marL="1828251" indent="0">
              <a:buNone/>
              <a:defRPr sz="2000"/>
            </a:lvl5pPr>
            <a:lvl6pPr marL="2285315" indent="0">
              <a:buNone/>
              <a:defRPr sz="2000"/>
            </a:lvl6pPr>
            <a:lvl7pPr marL="2742378" indent="0">
              <a:buNone/>
              <a:defRPr sz="2000"/>
            </a:lvl7pPr>
            <a:lvl8pPr marL="3199440" indent="0">
              <a:buNone/>
              <a:defRPr sz="2000"/>
            </a:lvl8pPr>
            <a:lvl9pPr marL="365650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2" indent="0">
              <a:buNone/>
              <a:defRPr sz="1400"/>
            </a:lvl2pPr>
            <a:lvl3pPr marL="914127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5" indent="0">
              <a:buNone/>
              <a:defRPr sz="1000"/>
            </a:lvl6pPr>
            <a:lvl7pPr marL="2742378" indent="0">
              <a:buNone/>
              <a:defRPr sz="1000"/>
            </a:lvl7pPr>
            <a:lvl8pPr marL="3199440" indent="0">
              <a:buNone/>
              <a:defRPr sz="1000"/>
            </a:lvl8pPr>
            <a:lvl9pPr marL="3656502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624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vert="horz" lIns="91413" tIns="45707" rIns="91413" bIns="45707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13" tIns="45707" rIns="91413" bIns="4570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13" tIns="45707" rIns="91413" bIns="4570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FE7E3-E154-4977-8F7D-6F4125282D9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 vert="horz" lIns="91413" tIns="45707" rIns="91413" bIns="4570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13" tIns="45707" rIns="91413" bIns="4570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4ADEA-4414-4166-B764-45A933645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51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12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595" indent="-228531" algn="l" defTabSz="9141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8" indent="-228531" algn="l" defTabSz="9141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2" indent="-228531" algn="l" defTabSz="9141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7" indent="-228531" algn="l" defTabSz="9141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9" indent="-228531" algn="l" defTabSz="9141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5" indent="-228531" algn="l" defTabSz="91412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2" algn="l" defTabSz="9141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7" algn="l" defTabSz="9141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5" algn="l" defTabSz="9141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8" algn="l" defTabSz="9141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2" algn="l" defTabSz="9141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74" y="112916"/>
            <a:ext cx="2019048" cy="7584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90217" y="6037198"/>
            <a:ext cx="10673243" cy="707886"/>
          </a:xfrm>
          <a:prstGeom prst="rect">
            <a:avLst/>
          </a:prstGeom>
          <a:noFill/>
        </p:spPr>
        <p:txBody>
          <a:bodyPr wrap="none" lIns="91413" tIns="45707" rIns="91413" bIns="45707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Объединение юридических лиц «Центрально-Азиатская Ассоциация Людей Живущих с ВИЧ»</a:t>
            </a:r>
          </a:p>
          <a:p>
            <a:pPr algn="ctr"/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DC90445A-27CC-11FD-A491-30C9FAFB3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498" y="269273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рабочей группы МСС</a:t>
            </a:r>
          </a:p>
        </p:txBody>
      </p:sp>
    </p:spTree>
    <p:extLst>
      <p:ext uri="{BB962C8B-B14F-4D97-AF65-F5344CB8AC3E}">
        <p14:creationId xmlns:p14="http://schemas.microsoft.com/office/powerpoint/2010/main" val="3420627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A80EE2-D7EF-9F55-1181-A866D40A2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Кандидатуры экспертов по технической поддержке по вопросам мониторинга силами сообщества:</a:t>
            </a:r>
            <a:endParaRPr lang="en-US" sz="2800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E89B8C6-4D89-EAB8-EB37-04F61BFF52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662795"/>
              </p:ext>
            </p:extLst>
          </p:nvPr>
        </p:nvGraphicFramePr>
        <p:xfrm>
          <a:off x="935421" y="1690691"/>
          <a:ext cx="9879723" cy="43539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7962">
                  <a:extLst>
                    <a:ext uri="{9D8B030D-6E8A-4147-A177-3AD203B41FA5}">
                      <a16:colId xmlns:a16="http://schemas.microsoft.com/office/drawing/2014/main" val="1383855408"/>
                    </a:ext>
                  </a:extLst>
                </a:gridCol>
                <a:gridCol w="3295600">
                  <a:extLst>
                    <a:ext uri="{9D8B030D-6E8A-4147-A177-3AD203B41FA5}">
                      <a16:colId xmlns:a16="http://schemas.microsoft.com/office/drawing/2014/main" val="596485121"/>
                    </a:ext>
                  </a:extLst>
                </a:gridCol>
                <a:gridCol w="6016161">
                  <a:extLst>
                    <a:ext uri="{9D8B030D-6E8A-4147-A177-3AD203B41FA5}">
                      <a16:colId xmlns:a16="http://schemas.microsoft.com/office/drawing/2014/main" val="4193696893"/>
                    </a:ext>
                  </a:extLst>
                </a:gridCol>
              </a:tblGrid>
              <a:tr h="5735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</a:rPr>
                        <a:t>№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</a:rPr>
                        <a:t>ФИО основного члена рабочей группы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</a:rPr>
                        <a:t>Организация, должность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1747712"/>
                  </a:ext>
                </a:extLst>
              </a:tr>
              <a:tr h="5735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800" dirty="0">
                          <a:effectLst/>
                        </a:rPr>
                        <a:t>Аманжолов Нурали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800">
                          <a:effectLst/>
                        </a:rPr>
                        <a:t>Президент ОЮЛ «Центральноазиатская Ассоциация людей, живущих с ВИЧ»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0610095"/>
                  </a:ext>
                </a:extLst>
              </a:tr>
              <a:tr h="5735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800">
                          <a:effectLst/>
                        </a:rPr>
                        <a:t>Бокажанова Алия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800" dirty="0">
                          <a:effectLst/>
                        </a:rPr>
                        <a:t>Координатор по поддержке КГН и сообщества, ЮНЭЙДС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981459"/>
                  </a:ext>
                </a:extLst>
              </a:tr>
              <a:tr h="12132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800">
                          <a:effectLst/>
                        </a:rPr>
                        <a:t>Давлетгалиева Татьяна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800" dirty="0">
                          <a:effectLst/>
                        </a:rPr>
                        <a:t>Национальный координатор группы реализации проекта Глобального фонда, КНЦДИЗ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5101171"/>
                  </a:ext>
                </a:extLst>
              </a:tr>
              <a:tr h="12132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800">
                          <a:effectLst/>
                        </a:rPr>
                        <a:t>Представитель </a:t>
                      </a:r>
                      <a:r>
                        <a:rPr lang="en-US" sz="1800">
                          <a:effectLst/>
                        </a:rPr>
                        <a:t>PEPFAR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800" dirty="0">
                          <a:effectLst/>
                        </a:rPr>
                        <a:t>Агентство США по международному развитию/Центр по контролю за заболеваниями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9456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906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47E758-DD0D-8AFA-EB08-B9002F436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/>
              <a:t>Состав рабочей группы </a:t>
            </a:r>
            <a:r>
              <a:rPr lang="ru-RU" sz="4400" b="1" dirty="0"/>
              <a:t>по вопросам мониторинга силами сообщества:</a:t>
            </a:r>
            <a:endParaRPr lang="en-US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C66BE77-0E26-1DDB-DEF3-7C6D1DFC46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438874"/>
              </p:ext>
            </p:extLst>
          </p:nvPr>
        </p:nvGraphicFramePr>
        <p:xfrm>
          <a:off x="1135117" y="1957259"/>
          <a:ext cx="10415752" cy="3317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778">
                  <a:extLst>
                    <a:ext uri="{9D8B030D-6E8A-4147-A177-3AD203B41FA5}">
                      <a16:colId xmlns:a16="http://schemas.microsoft.com/office/drawing/2014/main" val="2869806013"/>
                    </a:ext>
                  </a:extLst>
                </a:gridCol>
                <a:gridCol w="3171818">
                  <a:extLst>
                    <a:ext uri="{9D8B030D-6E8A-4147-A177-3AD203B41FA5}">
                      <a16:colId xmlns:a16="http://schemas.microsoft.com/office/drawing/2014/main" val="897869088"/>
                    </a:ext>
                  </a:extLst>
                </a:gridCol>
                <a:gridCol w="3140920">
                  <a:extLst>
                    <a:ext uri="{9D8B030D-6E8A-4147-A177-3AD203B41FA5}">
                      <a16:colId xmlns:a16="http://schemas.microsoft.com/office/drawing/2014/main" val="638734468"/>
                    </a:ext>
                  </a:extLst>
                </a:gridCol>
                <a:gridCol w="3504236">
                  <a:extLst>
                    <a:ext uri="{9D8B030D-6E8A-4147-A177-3AD203B41FA5}">
                      <a16:colId xmlns:a16="http://schemas.microsoft.com/office/drawing/2014/main" val="1369312151"/>
                    </a:ext>
                  </a:extLst>
                </a:gridCol>
              </a:tblGrid>
              <a:tr h="2709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№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 dirty="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ФИО основного члена рабочей группы</a:t>
                      </a:r>
                      <a:endParaRPr lang="en-US" sz="1100" dirty="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ФИО альтерната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Сообщество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5691563"/>
                  </a:ext>
                </a:extLst>
              </a:tr>
              <a:tr h="48818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1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 dirty="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Минаева Наталья</a:t>
                      </a:r>
                      <a:endParaRPr lang="en-US" sz="1100" dirty="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 dirty="0" err="1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Коскосиди</a:t>
                      </a:r>
                      <a:r>
                        <a:rPr lang="ru-RU" sz="1350" dirty="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 </a:t>
                      </a:r>
                      <a:r>
                        <a:rPr lang="ru-RU" sz="1350" dirty="0" err="1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Одисей</a:t>
                      </a:r>
                      <a:endParaRPr lang="en-US" sz="1100" dirty="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7305"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Лица, освободившиеся из мест лишения свободы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568321"/>
                  </a:ext>
                </a:extLst>
              </a:tr>
              <a:tr h="491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2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Манкиева Валентина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 dirty="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Быкова Анна</a:t>
                      </a:r>
                      <a:endParaRPr lang="en-US" sz="1100" dirty="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Лица, употребляющие наркотики 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213291"/>
                  </a:ext>
                </a:extLst>
              </a:tr>
              <a:tr h="491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3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Жолнерова Наталья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Григорчук Екатерина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 dirty="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Секс-работники</a:t>
                      </a:r>
                      <a:endParaRPr lang="en-US" sz="1100" dirty="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6292887"/>
                  </a:ext>
                </a:extLst>
              </a:tr>
              <a:tr h="491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4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Маханов Олжас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Муравьева Аида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 dirty="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Подростки, живущие с ВИЧ</a:t>
                      </a:r>
                      <a:endParaRPr lang="en-US" sz="1100" dirty="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8491118"/>
                  </a:ext>
                </a:extLst>
              </a:tr>
              <a:tr h="491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5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kk-KZ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Мукушева Айна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kk-KZ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Заруба Любовь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 dirty="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Люди, живущие с ВИЧ</a:t>
                      </a:r>
                      <a:endParaRPr lang="en-US" sz="1100" dirty="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270395"/>
                  </a:ext>
                </a:extLst>
              </a:tr>
              <a:tr h="491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6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Медетов Мурат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Абдиялов Мадияр</a:t>
                      </a:r>
                      <a:endParaRPr lang="en-US" sz="110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450215" algn="l"/>
                          <a:tab pos="540385" algn="l"/>
                          <a:tab pos="630555" algn="l"/>
                        </a:tabLst>
                      </a:pPr>
                      <a:r>
                        <a:rPr lang="ru-RU" sz="1350" dirty="0">
                          <a:effectLst/>
                          <a:ea typeface="ADLaM Display" panose="020B0604020202020204" pitchFamily="2" charset="0"/>
                          <a:cs typeface="ADLaM Display" panose="020B0604020202020204" pitchFamily="2" charset="0"/>
                        </a:rPr>
                        <a:t>Люди, затронутые туберкулезом</a:t>
                      </a:r>
                      <a:endParaRPr lang="en-US" sz="1100" dirty="0">
                        <a:effectLst/>
                        <a:latin typeface="ADLaM Display" panose="020B0604020202020204" pitchFamily="2" charset="0"/>
                        <a:ea typeface="ADLaM Display" panose="020B0604020202020204" pitchFamily="2" charset="0"/>
                        <a:cs typeface="ADLaM Display" panose="020B0604020202020204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064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86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11834" y="4761591"/>
            <a:ext cx="6392486" cy="913071"/>
          </a:xfrm>
          <a:prstGeom prst="rect">
            <a:avLst/>
          </a:prstGeom>
          <a:noFill/>
        </p:spPr>
        <p:txBody>
          <a:bodyPr wrap="square" lIns="91413" tIns="45707" rIns="91413" bIns="45707" rtlCol="0">
            <a:spAutoFit/>
          </a:bodyPr>
          <a:lstStyle/>
          <a:p>
            <a:r>
              <a:rPr lang="ru-RU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Объединение юридических лиц </a:t>
            </a:r>
          </a:p>
          <a:p>
            <a:r>
              <a:rPr lang="ru-RU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«Центрально-Азиатская Ассоциация Людей ,Живущих с ВИЧ»</a:t>
            </a:r>
          </a:p>
          <a:p>
            <a:r>
              <a:rPr lang="ru-RU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Республика Казахстан. 050057, Алматы. ул. </a:t>
            </a:r>
            <a:r>
              <a:rPr lang="ru-RU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Ауэзова</a:t>
            </a:r>
            <a:r>
              <a:rPr lang="ru-RU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, 175/1.</a:t>
            </a:r>
          </a:p>
          <a:p>
            <a:r>
              <a:rPr lang="ru-RU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Телефон +8 727 225 88 97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770" y="4762838"/>
            <a:ext cx="2767306" cy="10394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59940" y="5642316"/>
            <a:ext cx="1687450" cy="369332"/>
          </a:xfrm>
          <a:prstGeom prst="rect">
            <a:avLst/>
          </a:prstGeom>
          <a:noFill/>
        </p:spPr>
        <p:txBody>
          <a:bodyPr wrap="none" lIns="91413" tIns="45707" rIns="91413" bIns="45707" rtlCol="0">
            <a:spAutoFit/>
          </a:bodyPr>
          <a:lstStyle/>
          <a:p>
            <a:r>
              <a:rPr lang="en-US" dirty="0">
                <a:solidFill>
                  <a:srgbClr val="E4032F"/>
                </a:solidFill>
              </a:rPr>
              <a:t>www.caapl.asia</a:t>
            </a:r>
            <a:endParaRPr lang="ru-RU" dirty="0">
              <a:solidFill>
                <a:srgbClr val="E4032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65277" y="2404441"/>
            <a:ext cx="4907113" cy="584775"/>
          </a:xfrm>
          <a:prstGeom prst="rect">
            <a:avLst/>
          </a:prstGeom>
          <a:noFill/>
        </p:spPr>
        <p:txBody>
          <a:bodyPr wrap="none" lIns="91413" tIns="45707" rIns="91413" bIns="45707" rtlCol="0">
            <a:spAutoFit/>
          </a:bodyPr>
          <a:lstStyle/>
          <a:p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192515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A6979F-5926-C7F2-1B8B-1BD4381E0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Предыстория</a:t>
            </a:r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836F55-40D7-F4BF-9D2C-1299AD75A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22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0"/>
            <a:ext cx="1542197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962" y="559558"/>
            <a:ext cx="9470409" cy="44068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  <a:t>МСС – это :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36" y="559558"/>
            <a:ext cx="1173187" cy="440682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862788" y="2039817"/>
            <a:ext cx="9470409" cy="3569677"/>
          </a:xfrm>
          <a:prstGeom prst="rect">
            <a:avLst/>
          </a:prstGeom>
        </p:spPr>
        <p:txBody>
          <a:bodyPr vert="horz" lIns="91413" tIns="45707" rIns="91413" bIns="4570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62787" y="1648616"/>
            <a:ext cx="9549583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>
                <a:solidFill>
                  <a:srgbClr val="002060"/>
                </a:solidFill>
              </a:rPr>
              <a:t>– это сбор данных о доступности и качестве услуг силами пользователей этих услуг (сообществами, которым услуги нужны)</a:t>
            </a:r>
          </a:p>
          <a:p>
            <a:r>
              <a:rPr lang="ru-RU" sz="2500" dirty="0">
                <a:solidFill>
                  <a:srgbClr val="002060"/>
                </a:solidFill>
              </a:rPr>
              <a:t>– это сбор данных, которые интересуют сообщества</a:t>
            </a:r>
          </a:p>
          <a:p>
            <a:r>
              <a:rPr lang="ru-RU" sz="2500" dirty="0">
                <a:solidFill>
                  <a:srgbClr val="002060"/>
                </a:solidFill>
              </a:rPr>
              <a:t>– это регулярный (постоянно повторяющийся) процесс,</a:t>
            </a:r>
          </a:p>
          <a:p>
            <a:pPr lvl="1"/>
            <a:r>
              <a:rPr lang="ru-RU" sz="2500" dirty="0">
                <a:solidFill>
                  <a:srgbClr val="002060"/>
                </a:solidFill>
              </a:rPr>
              <a:t>1) управляемый сообществом, или</a:t>
            </a:r>
          </a:p>
          <a:p>
            <a:pPr lvl="1"/>
            <a:r>
              <a:rPr lang="ru-RU" sz="2500" dirty="0">
                <a:solidFill>
                  <a:srgbClr val="002060"/>
                </a:solidFill>
              </a:rPr>
              <a:t>2) проводимый при значимом вовлечении сообщества</a:t>
            </a:r>
          </a:p>
          <a:p>
            <a:r>
              <a:rPr lang="ru-RU" sz="2500" dirty="0">
                <a:solidFill>
                  <a:srgbClr val="002060"/>
                </a:solidFill>
              </a:rPr>
              <a:t> – это сбор данных, которые нужны для </a:t>
            </a:r>
            <a:r>
              <a:rPr lang="ru-RU" sz="2500" dirty="0" err="1">
                <a:solidFill>
                  <a:srgbClr val="002060"/>
                </a:solidFill>
              </a:rPr>
              <a:t>адвокации</a:t>
            </a:r>
            <a:endParaRPr lang="ru-RU" sz="2500" dirty="0">
              <a:solidFill>
                <a:srgbClr val="002060"/>
              </a:solidFill>
            </a:endParaRPr>
          </a:p>
          <a:p>
            <a:r>
              <a:rPr lang="ru-RU" sz="2500" dirty="0">
                <a:solidFill>
                  <a:srgbClr val="002060"/>
                </a:solidFill>
              </a:rPr>
              <a:t> – это способ для сообщества быть </a:t>
            </a:r>
            <a:r>
              <a:rPr lang="ru-RU" sz="2500" i="1" dirty="0">
                <a:solidFill>
                  <a:srgbClr val="FF0000"/>
                </a:solidFill>
              </a:rPr>
              <a:t>значимо</a:t>
            </a:r>
            <a:r>
              <a:rPr lang="ru-RU" sz="2500" dirty="0">
                <a:solidFill>
                  <a:srgbClr val="002060"/>
                </a:solidFill>
              </a:rPr>
              <a:t> вовлеченным</a:t>
            </a:r>
          </a:p>
          <a:p>
            <a:r>
              <a:rPr lang="ru-RU" sz="25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261477-730B-48BD-82F1-DF25BC696360}"/>
              </a:ext>
            </a:extLst>
          </p:cNvPr>
          <p:cNvSpPr txBox="1"/>
          <p:nvPr/>
        </p:nvSpPr>
        <p:spPr>
          <a:xfrm>
            <a:off x="1620966" y="1248506"/>
            <a:ext cx="1057103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3257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0"/>
            <a:ext cx="1542197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962" y="559558"/>
            <a:ext cx="9470409" cy="440682"/>
          </a:xfrm>
        </p:spPr>
        <p:txBody>
          <a:bodyPr>
            <a:noAutofit/>
          </a:bodyPr>
          <a:lstStyle/>
          <a:p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  <a:t>Положение в себя включает:</a:t>
            </a: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endParaRPr lang="ru-RU" sz="32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36" y="559558"/>
            <a:ext cx="1173187" cy="440682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862788" y="2039817"/>
            <a:ext cx="9470409" cy="3569677"/>
          </a:xfrm>
          <a:prstGeom prst="rect">
            <a:avLst/>
          </a:prstGeom>
        </p:spPr>
        <p:txBody>
          <a:bodyPr vert="horz" lIns="91413" tIns="45707" rIns="91413" bIns="4570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3613" y="2740630"/>
            <a:ext cx="96287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261477-730B-48BD-82F1-DF25BC696360}"/>
              </a:ext>
            </a:extLst>
          </p:cNvPr>
          <p:cNvSpPr txBox="1"/>
          <p:nvPr/>
        </p:nvSpPr>
        <p:spPr>
          <a:xfrm>
            <a:off x="2587918" y="1362177"/>
            <a:ext cx="733384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3000" dirty="0"/>
              <a:t>Принципы мониторинга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3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3000" dirty="0"/>
              <a:t>Задачи рабочей группы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3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3000" dirty="0"/>
              <a:t>Функции рабочей группы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3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3000" dirty="0"/>
              <a:t>Критерии членов рабочей группы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3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3000" dirty="0"/>
              <a:t>Области реализации МСС</a:t>
            </a:r>
          </a:p>
        </p:txBody>
      </p:sp>
    </p:spTree>
    <p:extLst>
      <p:ext uri="{BB962C8B-B14F-4D97-AF65-F5344CB8AC3E}">
        <p14:creationId xmlns:p14="http://schemas.microsoft.com/office/powerpoint/2010/main" val="297581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0"/>
            <a:ext cx="1542197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962" y="559558"/>
            <a:ext cx="9470409" cy="440682"/>
          </a:xfrm>
        </p:spPr>
        <p:txBody>
          <a:bodyPr>
            <a:noAutofit/>
          </a:bodyPr>
          <a:lstStyle/>
          <a:p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  <a:t>Принципы мониторинга:</a:t>
            </a: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Проводится при лидерстве сообществ.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Сбор и анализ данных выполняются через призму потребностей сообщества.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Независимость.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Внедрение на уровне рутинной практики.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Мониторинг силами сообщества не дублирует работу государственных систем мониторинга и оценки (</a:t>
            </a:r>
            <a:r>
              <a:rPr lang="ru-RU" sz="2500" dirty="0" err="1">
                <a:latin typeface="Trebuchet MS" panose="020B0603020202020204" pitchFamily="34" charset="0"/>
              </a:rPr>
              <a:t>МиО</a:t>
            </a:r>
            <a:r>
              <a:rPr lang="ru-RU" sz="2500" dirty="0">
                <a:latin typeface="Trebuchet MS" panose="020B0603020202020204" pitchFamily="34" charset="0"/>
              </a:rPr>
              <a:t>) в рамках программ по ВИЧ.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36" y="559558"/>
            <a:ext cx="1173187" cy="440682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862788" y="2039817"/>
            <a:ext cx="9470409" cy="3569677"/>
          </a:xfrm>
          <a:prstGeom prst="rect">
            <a:avLst/>
          </a:prstGeom>
        </p:spPr>
        <p:txBody>
          <a:bodyPr vert="horz" lIns="91413" tIns="45707" rIns="91413" bIns="4570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535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6187"/>
            <a:ext cx="1542197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962" y="559558"/>
            <a:ext cx="9470409" cy="440682"/>
          </a:xfrm>
        </p:spPr>
        <p:txBody>
          <a:bodyPr>
            <a:noAutofit/>
          </a:bodyPr>
          <a:lstStyle/>
          <a:p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  <a:t>Задачи рабочей группы</a:t>
            </a: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1.	Разработка общей позиции гражданского общества.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2.	Выработка экспертных рекомендаций.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3.	Обеспечение регулярного диалога между сообществами.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4.       Разработка предложений по механизму институционализации данных на национальном уровне.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36" y="559558"/>
            <a:ext cx="1173187" cy="440682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862788" y="2039817"/>
            <a:ext cx="9470409" cy="3569677"/>
          </a:xfrm>
          <a:prstGeom prst="rect">
            <a:avLst/>
          </a:prstGeom>
        </p:spPr>
        <p:txBody>
          <a:bodyPr vert="horz" lIns="91413" tIns="45707" rIns="91413" bIns="4570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634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6187"/>
            <a:ext cx="1542197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1690" y="559558"/>
            <a:ext cx="9470409" cy="440682"/>
          </a:xfrm>
        </p:spPr>
        <p:txBody>
          <a:bodyPr>
            <a:noAutofit/>
          </a:bodyPr>
          <a:lstStyle/>
          <a:p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  <a:t>Функции рабочей группы:</a:t>
            </a: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1.	Утверждение концепции реализации МСС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2.	Формирование и продвижение подходов 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3.	Разработка форм для сбора данных 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4.	Обеспечение регулярного сбора данных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5.	Обеспечение регулярного обмена данными МСС между организациями сообществ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6.	В процессе реализации МСС с учетом актуальных потребностей вносить изменения в положение о работе ТРГ МСС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7.	Организация и проведение регулярных встреч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8.	Презентация результатов на заседаниях СКК и других совещаниях 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endParaRPr lang="ru-RU" sz="2500" dirty="0">
              <a:latin typeface="Trebuchet MS" panose="020B0603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36" y="559558"/>
            <a:ext cx="1173187" cy="440682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862788" y="2039817"/>
            <a:ext cx="9470409" cy="3569677"/>
          </a:xfrm>
          <a:prstGeom prst="rect">
            <a:avLst/>
          </a:prstGeom>
        </p:spPr>
        <p:txBody>
          <a:bodyPr vert="horz" lIns="91413" tIns="45707" rIns="91413" bIns="4570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194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6187"/>
            <a:ext cx="1542197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1690" y="559558"/>
            <a:ext cx="9470409" cy="440682"/>
          </a:xfrm>
        </p:spPr>
        <p:txBody>
          <a:bodyPr>
            <a:noAutofit/>
          </a:bodyPr>
          <a:lstStyle/>
          <a:p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  <a:t>Критерии членов рабочей группы:</a:t>
            </a: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     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- Быть представителем сообществ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- Иметь опыт работы проектах по ВИЧ/СПИДу и туберкулезу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- Участвовать в реализации программ 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«на областном, городском и районном уровнях»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endParaRPr lang="ru-RU" sz="2500" dirty="0">
              <a:latin typeface="Trebuchet MS" panose="020B0603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36" y="559558"/>
            <a:ext cx="1173187" cy="440682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862788" y="2039817"/>
            <a:ext cx="9470409" cy="3569677"/>
          </a:xfrm>
          <a:prstGeom prst="rect">
            <a:avLst/>
          </a:prstGeom>
        </p:spPr>
        <p:txBody>
          <a:bodyPr vert="horz" lIns="91413" tIns="45707" rIns="91413" bIns="4570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601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6187"/>
            <a:ext cx="1542197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1690" y="559558"/>
            <a:ext cx="9470409" cy="440682"/>
          </a:xfrm>
        </p:spPr>
        <p:txBody>
          <a:bodyPr>
            <a:noAutofit/>
          </a:bodyPr>
          <a:lstStyle/>
          <a:p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  <a:t>Области реализации МСС:</a:t>
            </a:r>
            <a:br>
              <a:rPr lang="ru-RU" sz="3200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     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- Доступ к услугам по тестированию, лечению и достижению вирусной нагрузки «достижение целей #959595»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- Качество предоставляемых услуг и услуги социальной поддержки «достижение целей #101010»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- Права человека.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Данное положение не противоречит, скорее является его частью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 Закона Республики Казахстан от 2 октября 2023 года № 30 -  VIII ЗРК </a:t>
            </a:r>
            <a:r>
              <a:rPr lang="ru-RU" sz="2500" b="1" dirty="0">
                <a:latin typeface="Trebuchet MS" panose="020B0603020202020204" pitchFamily="34" charset="0"/>
              </a:rPr>
              <a:t>«Об общественном контроле»</a:t>
            </a:r>
            <a:br>
              <a:rPr lang="ru-RU" sz="2500" dirty="0">
                <a:latin typeface="Trebuchet MS" panose="020B0603020202020204" pitchFamily="34" charset="0"/>
              </a:rPr>
            </a:br>
            <a:r>
              <a:rPr lang="ru-RU" sz="2500" dirty="0">
                <a:latin typeface="Trebuchet MS" panose="020B0603020202020204" pitchFamily="34" charset="0"/>
              </a:rPr>
              <a:t> </a:t>
            </a: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br>
              <a:rPr lang="ru-RU" sz="2500" dirty="0">
                <a:latin typeface="Trebuchet MS" panose="020B0603020202020204" pitchFamily="34" charset="0"/>
              </a:rPr>
            </a:br>
            <a:endParaRPr lang="ru-RU" sz="2500" dirty="0">
              <a:latin typeface="Trebuchet MS" panose="020B0603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36" y="559558"/>
            <a:ext cx="1173187" cy="440682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862788" y="2039817"/>
            <a:ext cx="9470409" cy="3569677"/>
          </a:xfrm>
          <a:prstGeom prst="rect">
            <a:avLst/>
          </a:prstGeom>
        </p:spPr>
        <p:txBody>
          <a:bodyPr vert="horz" lIns="91413" tIns="45707" rIns="91413" bIns="4570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0205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3839</TotalTime>
  <Words>688</Words>
  <Application>Microsoft Office PowerPoint</Application>
  <PresentationFormat>Широкоэкранный</PresentationFormat>
  <Paragraphs>78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ADLaM Display</vt:lpstr>
      <vt:lpstr>Arial</vt:lpstr>
      <vt:lpstr>Calibri</vt:lpstr>
      <vt:lpstr>Calibri Light</vt:lpstr>
      <vt:lpstr>Times New Roman</vt:lpstr>
      <vt:lpstr>Trebuchet MS</vt:lpstr>
      <vt:lpstr>Wingdings</vt:lpstr>
      <vt:lpstr>Тема Office</vt:lpstr>
      <vt:lpstr>Положение рабочей группы МСС</vt:lpstr>
      <vt:lpstr>Предыстория</vt:lpstr>
      <vt:lpstr>МСС – это :</vt:lpstr>
      <vt:lpstr> Положение в себя включает:  </vt:lpstr>
      <vt:lpstr>         Принципы мониторинга:  Проводится при лидерстве сообществ.  Сбор и анализ данных выполняются через призму потребностей сообщества.  Независимость.  Внедрение на уровне рутинной практики.  Мониторинг силами сообщества не дублирует работу государственных систем мониторинга и оценки (МиО) в рамках программ по ВИЧ.</vt:lpstr>
      <vt:lpstr>         Задачи рабочей группы  1. Разработка общей позиции гражданского общества.  2. Выработка экспертных рекомендаций.  3. Обеспечение регулярного диалога между сообществами.  4.       Разработка предложений по механизму институционализации данных на национальном уровне.</vt:lpstr>
      <vt:lpstr>            Функции рабочей группы:  1. Утверждение концепции реализации МСС 2. Формирование и продвижение подходов  3. Разработка форм для сбора данных  4. Обеспечение регулярного сбора данных 5. Обеспечение регулярного обмена данными МСС между организациями сообществ 6. В процессе реализации МСС с учетом актуальных потребностей вносить изменения в положение о работе ТРГ МСС 7. Организация и проведение регулярных встреч 8. Презентация результатов на заседаниях СКК и других совещаниях     </vt:lpstr>
      <vt:lpstr>            Критерии членов рабочей группы:        - Быть представителем сообществ  - Иметь опыт работы проектах по ВИЧ/СПИДу и туберкулезу  - Участвовать в реализации программ  «на областном, городском и районном уровнях»     </vt:lpstr>
      <vt:lpstr>            Области реализации МСС:        - Доступ к услугам по тестированию, лечению и достижению вирусной нагрузки «достижение целей #959595»  - Качество предоставляемых услуг и услуги социальной поддержки «достижение целей #101010»  - Права человека.  Данное положение не противоречит, скорее является его частью  Закона Республики Казахстан от 2 октября 2023 года № 30 -  VIII ЗРК «Об общественном контроле»         </vt:lpstr>
      <vt:lpstr>Кандидатуры экспертов по технической поддержке по вопросам мониторинга силами сообщества:</vt:lpstr>
      <vt:lpstr>Состав рабочей группы по вопросам мониторинга силами сообщества: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Vadim</dc:creator>
  <cp:lastModifiedBy>Ryssaldy Demeuova</cp:lastModifiedBy>
  <cp:revision>178</cp:revision>
  <dcterms:created xsi:type="dcterms:W3CDTF">2020-09-17T17:58:50Z</dcterms:created>
  <dcterms:modified xsi:type="dcterms:W3CDTF">2023-10-24T11:20:16Z</dcterms:modified>
</cp:coreProperties>
</file>