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4" r:id="rId10"/>
    <p:sldId id="301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F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60000" autoAdjust="0"/>
  </p:normalViewPr>
  <p:slideViewPr>
    <p:cSldViewPr snapToGrid="0">
      <p:cViewPr varScale="1">
        <p:scale>
          <a:sx n="105" d="100"/>
          <a:sy n="105" d="100"/>
        </p:scale>
        <p:origin x="-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BAC98EC5-D48E-4D8A-9F32-8F0DDD8F7EA8}"/>
    <pc:docChg chg="modSld">
      <pc:chgData name="Ryssaldy Demeuova" userId="1b36aab8-03ea-4a7c-9005-27f2602792bf" providerId="ADAL" clId="{BAC98EC5-D48E-4D8A-9F32-8F0DDD8F7EA8}" dt="2025-11-20T08:43:48.714" v="25" actId="14100"/>
      <pc:docMkLst>
        <pc:docMk/>
      </pc:docMkLst>
      <pc:sldChg chg="modSp mod">
        <pc:chgData name="Ryssaldy Demeuova" userId="1b36aab8-03ea-4a7c-9005-27f2602792bf" providerId="ADAL" clId="{BAC98EC5-D48E-4D8A-9F32-8F0DDD8F7EA8}" dt="2025-11-20T08:39:48.862" v="6" actId="20577"/>
        <pc:sldMkLst>
          <pc:docMk/>
          <pc:sldMk cId="0" sldId="294"/>
        </pc:sldMkLst>
        <pc:spChg chg="mod">
          <ac:chgData name="Ryssaldy Demeuova" userId="1b36aab8-03ea-4a7c-9005-27f2602792bf" providerId="ADAL" clId="{BAC98EC5-D48E-4D8A-9F32-8F0DDD8F7EA8}" dt="2025-11-20T08:39:19.926" v="2" actId="14100"/>
          <ac:spMkLst>
            <pc:docMk/>
            <pc:sldMk cId="0" sldId="294"/>
            <ac:spMk id="2068" creationId="{00000000-0000-0000-0000-000000000000}"/>
          </ac:spMkLst>
        </pc:spChg>
        <pc:spChg chg="mod">
          <ac:chgData name="Ryssaldy Demeuova" userId="1b36aab8-03ea-4a7c-9005-27f2602792bf" providerId="ADAL" clId="{BAC98EC5-D48E-4D8A-9F32-8F0DDD8F7EA8}" dt="2025-11-20T08:39:48.862" v="6" actId="20577"/>
          <ac:spMkLst>
            <pc:docMk/>
            <pc:sldMk cId="0" sldId="294"/>
            <ac:spMk id="2073" creationId="{00000000-0000-0000-0000-000000000000}"/>
          </ac:spMkLst>
        </pc:spChg>
      </pc:sldChg>
      <pc:sldChg chg="modSp mod">
        <pc:chgData name="Ryssaldy Demeuova" userId="1b36aab8-03ea-4a7c-9005-27f2602792bf" providerId="ADAL" clId="{BAC98EC5-D48E-4D8A-9F32-8F0DDD8F7EA8}" dt="2025-11-20T08:40:19.468" v="13" actId="14100"/>
        <pc:sldMkLst>
          <pc:docMk/>
          <pc:sldMk cId="0" sldId="297"/>
        </pc:sldMkLst>
        <pc:picChg chg="mod">
          <ac:chgData name="Ryssaldy Demeuova" userId="1b36aab8-03ea-4a7c-9005-27f2602792bf" providerId="ADAL" clId="{BAC98EC5-D48E-4D8A-9F32-8F0DDD8F7EA8}" dt="2025-11-20T08:40:19.468" v="13" actId="14100"/>
          <ac:picMkLst>
            <pc:docMk/>
            <pc:sldMk cId="0" sldId="297"/>
            <ac:picMk id="15" creationId="{00000000-0000-0000-0000-000000000000}"/>
          </ac:picMkLst>
        </pc:picChg>
        <pc:picChg chg="mod">
          <ac:chgData name="Ryssaldy Demeuova" userId="1b36aab8-03ea-4a7c-9005-27f2602792bf" providerId="ADAL" clId="{BAC98EC5-D48E-4D8A-9F32-8F0DDD8F7EA8}" dt="2025-11-20T08:40:09.306" v="9" actId="14100"/>
          <ac:picMkLst>
            <pc:docMk/>
            <pc:sldMk cId="0" sldId="297"/>
            <ac:picMk id="16" creationId="{5B6148B0-9437-437A-AD73-5EDC64DA4FCF}"/>
          </ac:picMkLst>
        </pc:picChg>
      </pc:sldChg>
      <pc:sldChg chg="modSp mod">
        <pc:chgData name="Ryssaldy Demeuova" userId="1b36aab8-03ea-4a7c-9005-27f2602792bf" providerId="ADAL" clId="{BAC98EC5-D48E-4D8A-9F32-8F0DDD8F7EA8}" dt="2025-11-20T08:43:48.714" v="25" actId="14100"/>
        <pc:sldMkLst>
          <pc:docMk/>
          <pc:sldMk cId="0" sldId="299"/>
        </pc:sldMkLst>
        <pc:spChg chg="mod">
          <ac:chgData name="Ryssaldy Demeuova" userId="1b36aab8-03ea-4a7c-9005-27f2602792bf" providerId="ADAL" clId="{BAC98EC5-D48E-4D8A-9F32-8F0DDD8F7EA8}" dt="2025-11-20T08:43:26.897" v="24" actId="1076"/>
          <ac:spMkLst>
            <pc:docMk/>
            <pc:sldMk cId="0" sldId="299"/>
            <ac:spMk id="44" creationId="{00000000-0000-0000-0000-000000000000}"/>
          </ac:spMkLst>
        </pc:spChg>
        <pc:spChg chg="mod">
          <ac:chgData name="Ryssaldy Demeuova" userId="1b36aab8-03ea-4a7c-9005-27f2602792bf" providerId="ADAL" clId="{BAC98EC5-D48E-4D8A-9F32-8F0DDD8F7EA8}" dt="2025-11-20T08:42:12.301" v="15" actId="14100"/>
          <ac:spMkLst>
            <pc:docMk/>
            <pc:sldMk cId="0" sldId="299"/>
            <ac:spMk id="46" creationId="{00000000-0000-0000-0000-000000000000}"/>
          </ac:spMkLst>
        </pc:spChg>
        <pc:spChg chg="mod">
          <ac:chgData name="Ryssaldy Demeuova" userId="1b36aab8-03ea-4a7c-9005-27f2602792bf" providerId="ADAL" clId="{BAC98EC5-D48E-4D8A-9F32-8F0DDD8F7EA8}" dt="2025-11-20T08:43:48.714" v="25" actId="14100"/>
          <ac:spMkLst>
            <pc:docMk/>
            <pc:sldMk cId="0" sldId="299"/>
            <ac:spMk id="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1BFF2-37F3-4F9D-986B-6B7EEA6367C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85B1-A37E-47AE-AB46-D445EA181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3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1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3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9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7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55FE-0B3F-4659-B028-2FB31A274F51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4D3B-08EC-4442-87C6-522F1670E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ocshape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255C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Imag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401" y="1726417"/>
            <a:ext cx="8014915" cy="4261899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890" y="123568"/>
            <a:ext cx="3575906" cy="890546"/>
          </a:xfrm>
          <a:prstGeom prst="rect">
            <a:avLst/>
          </a:prstGeom>
        </p:spPr>
      </p:pic>
      <p:pic>
        <p:nvPicPr>
          <p:cNvPr id="5" name="Picture 4" descr="image1">
            <a:extLst>
              <a:ext uri="{FF2B5EF4-FFF2-40B4-BE49-F238E27FC236}">
                <a16:creationId xmlns:a16="http://schemas.microsoft.com/office/drawing/2014/main" id="{A086466F-19D4-4863-85C9-869A5832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729" y="0"/>
            <a:ext cx="1919416" cy="18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879" y="6135816"/>
            <a:ext cx="5225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Мир, свободный от туберкулеза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docshape92"/>
          <p:cNvSpPr>
            <a:spLocks noChangeArrowheads="1"/>
          </p:cNvSpPr>
          <p:nvPr/>
        </p:nvSpPr>
        <p:spPr bwMode="auto">
          <a:xfrm>
            <a:off x="0" y="-636"/>
            <a:ext cx="1702965" cy="6858635"/>
          </a:xfrm>
          <a:prstGeom prst="rect">
            <a:avLst/>
          </a:prstGeom>
          <a:solidFill>
            <a:srgbClr val="4D58A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" name="docshape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743" y="0"/>
            <a:ext cx="10472258" cy="6858000"/>
          </a:xfrm>
          <a:prstGeom prst="rect">
            <a:avLst/>
          </a:prstGeom>
          <a:noFill/>
        </p:spPr>
      </p:pic>
      <p:sp>
        <p:nvSpPr>
          <p:cNvPr id="28711" name="docshape88"/>
          <p:cNvSpPr txBox="1">
            <a:spLocks noChangeArrowheads="1"/>
          </p:cNvSpPr>
          <p:nvPr/>
        </p:nvSpPr>
        <p:spPr bwMode="auto">
          <a:xfrm>
            <a:off x="10118230" y="1325578"/>
            <a:ext cx="177958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5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1946243" y="125835"/>
            <a:ext cx="80282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467A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Привести в действие права человека, побороть стигму и положить </a:t>
            </a:r>
            <a:r>
              <a:rPr lang="ru-RU" sz="2400" b="1" dirty="0">
                <a:solidFill>
                  <a:srgbClr val="6467AB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конец дискриминации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66487" y="957604"/>
            <a:ext cx="767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Соответственно, в рамках данного приоритетного </a:t>
            </a:r>
            <a:r>
              <a:rPr lang="ru-RU" sz="1600" b="1" dirty="0" err="1"/>
              <a:t>направле</a:t>
            </a:r>
            <a:r>
              <a:rPr lang="ru-RU" sz="1600" b="1" dirty="0"/>
              <a:t>- </a:t>
            </a:r>
            <a:r>
              <a:rPr lang="ru-RU" sz="1600" b="1" dirty="0" err="1"/>
              <a:t>ния</a:t>
            </a:r>
            <a:r>
              <a:rPr lang="ru-RU" sz="1600" b="1" dirty="0"/>
              <a:t>, </a:t>
            </a:r>
            <a:r>
              <a:rPr lang="ru-RU" sz="1600" b="1" dirty="0" err="1"/>
              <a:t>TBpeople</a:t>
            </a:r>
            <a:r>
              <a:rPr lang="ru-RU" sz="1600" b="1" dirty="0"/>
              <a:t> сосредоточит свою деятельность на:</a:t>
            </a:r>
          </a:p>
          <a:p>
            <a:pPr lvl="0"/>
            <a:r>
              <a:rPr lang="ru-RU" sz="1600" b="1" dirty="0"/>
              <a:t>продвижении прав людей, затронутых ТБ, в том числе посредством широкого признания и применения Декларации о правах людей, затронутых туберкулезом;</a:t>
            </a:r>
          </a:p>
          <a:p>
            <a:pPr lvl="0"/>
            <a:r>
              <a:rPr lang="ru-RU" sz="1600" b="1" dirty="0"/>
              <a:t>снижении уровня стигматизации в отношении людей, затронутых ТБ, в обществе;</a:t>
            </a:r>
          </a:p>
          <a:p>
            <a:r>
              <a:rPr lang="ru-RU" sz="1600" dirty="0"/>
              <a:t>борьбе с дискриминацией в отношении людей, затронутых ТБ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 rot="16200000">
            <a:off x="-2474880" y="3027559"/>
            <a:ext cx="6639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Стратегические приоритеты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docshape94"/>
          <p:cNvSpPr>
            <a:spLocks noChangeArrowheads="1"/>
          </p:cNvSpPr>
          <p:nvPr/>
        </p:nvSpPr>
        <p:spPr bwMode="auto">
          <a:xfrm>
            <a:off x="2038343" y="2793534"/>
            <a:ext cx="7533495" cy="3632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221F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37. </a:t>
            </a:r>
            <a:r>
              <a:rPr lang="ru-RU" sz="12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обязуемся защищать и поощрять право на наивысший достижимый уровень физического и психического здоровья 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в целях продвижения вперед в деле обеспечения всеобщего доступа к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каче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ственным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,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недорогостоящим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и предоставляемым на справедливой основе услугам по профилактике, диагностике, лечению, уходу и просвещению в связи с туберкулезом и туберкулезом с множественной лекарственной устойчивостью и оказания поддержки тем, кто стали инвалидами в результате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заболева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ния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туберкулезом, на комплексной основе в рамках систем здравоохранения в интересах обеспечения всеобщего охвата услугами здравоохранения и устранения барьеров для ухода за больными;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рассмо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треть экономические и социальные детерминанты заболеваний; </a:t>
            </a:r>
            <a:r>
              <a:rPr lang="ru-RU" sz="12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а также способствовать и </a:t>
            </a:r>
            <a:r>
              <a:rPr lang="ru-RU" sz="12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содейство</a:t>
            </a:r>
            <a:r>
              <a:rPr lang="ru-RU" sz="12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2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вать</a:t>
            </a:r>
            <a:r>
              <a:rPr lang="ru-RU" sz="12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прекращению стигматизации и дискриминации во всех ее формах, в том числе путем отмены дискриминационных законов, правил и программ в отношении лиц, больных туберкуле- </a:t>
            </a:r>
            <a:r>
              <a:rPr lang="ru-RU" sz="12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зом</a:t>
            </a:r>
            <a:r>
              <a:rPr lang="ru-RU" sz="12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, и посредством защиты и поощрения прав человека и человеческого достоинства, 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а также применения стратегий и методов, способствующих более эффективному осуществлению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информацион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2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но-пропагандистской</a:t>
            </a:r>
            <a:r>
              <a:rPr lang="ru-RU" sz="12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и просветительной деятельности и уходу за больными;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docshape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428" y="5540136"/>
            <a:ext cx="833681" cy="703521"/>
          </a:xfrm>
          <a:prstGeom prst="rect">
            <a:avLst/>
          </a:prstGeom>
          <a:noFill/>
        </p:spPr>
      </p:pic>
      <p:sp>
        <p:nvSpPr>
          <p:cNvPr id="59" name="docshape95"/>
          <p:cNvSpPr>
            <a:spLocks noChangeArrowheads="1"/>
          </p:cNvSpPr>
          <p:nvPr/>
        </p:nvSpPr>
        <p:spPr bwMode="auto">
          <a:xfrm flipV="1">
            <a:off x="2072081" y="5404777"/>
            <a:ext cx="7508147" cy="45719"/>
          </a:xfrm>
          <a:prstGeom prst="rect">
            <a:avLst/>
          </a:prstGeom>
          <a:solidFill>
            <a:srgbClr val="2599D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002352" y="5568085"/>
            <a:ext cx="2567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Организация Объединенных Наций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367244" y="5555420"/>
            <a:ext cx="292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Политическая декларация заседания высокого уровня Генеральной Ассамблеи по борьбе с туберкулезом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docshap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" y="44"/>
            <a:ext cx="12192078" cy="7214074"/>
          </a:xfrm>
          <a:prstGeom prst="rect">
            <a:avLst/>
          </a:prstGeom>
          <a:noFill/>
        </p:spPr>
      </p:pic>
      <p:sp>
        <p:nvSpPr>
          <p:cNvPr id="2052" name="docshape7"/>
          <p:cNvSpPr>
            <a:spLocks noChangeArrowheads="1"/>
          </p:cNvSpPr>
          <p:nvPr/>
        </p:nvSpPr>
        <p:spPr bwMode="auto">
          <a:xfrm>
            <a:off x="0" y="3542270"/>
            <a:ext cx="1894703" cy="3315730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docshape9"/>
          <p:cNvSpPr>
            <a:spLocks/>
          </p:cNvSpPr>
          <p:nvPr/>
        </p:nvSpPr>
        <p:spPr bwMode="auto">
          <a:xfrm>
            <a:off x="6282384" y="6143417"/>
            <a:ext cx="5439212" cy="158072"/>
          </a:xfrm>
          <a:custGeom>
            <a:avLst/>
            <a:gdLst/>
            <a:ahLst/>
            <a:cxnLst>
              <a:cxn ang="0">
                <a:pos x="893" y="4"/>
              </a:cxn>
              <a:cxn ang="0">
                <a:pos x="29" y="4"/>
              </a:cxn>
              <a:cxn ang="0">
                <a:pos x="0" y="4"/>
              </a:cxn>
              <a:cxn ang="0">
                <a:pos x="0" y="4"/>
              </a:cxn>
              <a:cxn ang="0">
                <a:pos x="0" y="33"/>
              </a:cxn>
              <a:cxn ang="0">
                <a:pos x="0" y="33"/>
              </a:cxn>
              <a:cxn ang="0">
                <a:pos x="0" y="442"/>
              </a:cxn>
              <a:cxn ang="0">
                <a:pos x="29" y="442"/>
              </a:cxn>
              <a:cxn ang="0">
                <a:pos x="29" y="33"/>
              </a:cxn>
              <a:cxn ang="0">
                <a:pos x="893" y="33"/>
              </a:cxn>
              <a:cxn ang="0">
                <a:pos x="893" y="4"/>
              </a:cxn>
              <a:cxn ang="0">
                <a:pos x="12758" y="0"/>
              </a:cxn>
              <a:cxn ang="0">
                <a:pos x="12729" y="0"/>
              </a:cxn>
              <a:cxn ang="0">
                <a:pos x="12729" y="438"/>
              </a:cxn>
              <a:cxn ang="0">
                <a:pos x="12758" y="438"/>
              </a:cxn>
              <a:cxn ang="0">
                <a:pos x="12758" y="0"/>
              </a:cxn>
            </a:cxnLst>
            <a:rect l="0" t="0" r="r" b="b"/>
            <a:pathLst>
              <a:path w="12759" h="443">
                <a:moveTo>
                  <a:pt x="893" y="4"/>
                </a:moveTo>
                <a:lnTo>
                  <a:pt x="29" y="4"/>
                </a:lnTo>
                <a:lnTo>
                  <a:pt x="0" y="4"/>
                </a:lnTo>
                <a:lnTo>
                  <a:pt x="0" y="33"/>
                </a:lnTo>
                <a:lnTo>
                  <a:pt x="0" y="442"/>
                </a:lnTo>
                <a:lnTo>
                  <a:pt x="29" y="442"/>
                </a:lnTo>
                <a:lnTo>
                  <a:pt x="29" y="33"/>
                </a:lnTo>
                <a:lnTo>
                  <a:pt x="893" y="33"/>
                </a:lnTo>
                <a:lnTo>
                  <a:pt x="893" y="4"/>
                </a:lnTo>
                <a:close/>
                <a:moveTo>
                  <a:pt x="12758" y="0"/>
                </a:moveTo>
                <a:lnTo>
                  <a:pt x="12729" y="0"/>
                </a:lnTo>
                <a:lnTo>
                  <a:pt x="12729" y="438"/>
                </a:lnTo>
                <a:lnTo>
                  <a:pt x="12758" y="438"/>
                </a:lnTo>
                <a:lnTo>
                  <a:pt x="127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docshap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937690"/>
          </a:xfrm>
          <a:prstGeom prst="rect">
            <a:avLst/>
          </a:prstGeom>
          <a:noFill/>
        </p:spPr>
      </p:pic>
      <p:pic>
        <p:nvPicPr>
          <p:cNvPr id="8" name="docshap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231027" cy="3526773"/>
          </a:xfrm>
          <a:prstGeom prst="rect">
            <a:avLst/>
          </a:prstGeom>
          <a:noFill/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5629014" y="0"/>
            <a:ext cx="62312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История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TBpeople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начинается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в июле 2016 года, с регионального семинара по мобилизации сообщества людей, перенесших туберкулез (ТБ).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Именно тогда участники семинара - активисты, перенесшие ТБ,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из стран Восточной Европы и Центральной Азии (ВЕЦА), приняли решение о создании региональной сети людей, перенесших ТБ.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Тогда же был сформирован временный координационный комитет сети, состоящий из четырех человек, о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пределено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название –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TBpeople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 сформулированы видение и миссия сети.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docshape10"/>
          <p:cNvSpPr txBox="1">
            <a:spLocks noChangeArrowheads="1"/>
          </p:cNvSpPr>
          <p:nvPr/>
        </p:nvSpPr>
        <p:spPr bwMode="auto">
          <a:xfrm>
            <a:off x="528580" y="4432927"/>
            <a:ext cx="527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История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 rot="10800000" flipV="1">
            <a:off x="1894703" y="3935839"/>
            <a:ext cx="100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6134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Видение: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Мир, свободный от туберкулеза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43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Миссия: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B7D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C0B7D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                     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Объединить людей,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победить туберкулез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ocshape13"/>
          <p:cNvSpPr>
            <a:spLocks/>
          </p:cNvSpPr>
          <p:nvPr/>
        </p:nvSpPr>
        <p:spPr bwMode="auto">
          <a:xfrm>
            <a:off x="677247" y="0"/>
            <a:ext cx="9247146" cy="63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9"/>
              </a:cxn>
              <a:cxn ang="0">
                <a:pos x="55" y="0"/>
              </a:cxn>
              <a:cxn ang="0">
                <a:pos x="1425" y="0"/>
              </a:cxn>
              <a:cxn ang="0">
                <a:pos x="1450" y="9"/>
              </a:cxn>
              <a:cxn ang="0">
                <a:pos x="1480" y="0"/>
              </a:cxn>
              <a:cxn ang="0">
                <a:pos x="2903" y="0"/>
              </a:cxn>
              <a:cxn ang="0">
                <a:pos x="2928" y="9"/>
              </a:cxn>
              <a:cxn ang="0">
                <a:pos x="2958" y="0"/>
              </a:cxn>
              <a:cxn ang="0">
                <a:pos x="4338" y="0"/>
              </a:cxn>
              <a:cxn ang="0">
                <a:pos x="4363" y="9"/>
              </a:cxn>
              <a:cxn ang="0">
                <a:pos x="4393" y="0"/>
              </a:cxn>
              <a:cxn ang="0">
                <a:pos x="5763" y="0"/>
              </a:cxn>
              <a:cxn ang="0">
                <a:pos x="5788" y="9"/>
              </a:cxn>
              <a:cxn ang="0">
                <a:pos x="5818" y="0"/>
              </a:cxn>
              <a:cxn ang="0">
                <a:pos x="7309" y="0"/>
              </a:cxn>
              <a:cxn ang="0">
                <a:pos x="7334" y="9"/>
              </a:cxn>
              <a:cxn ang="0">
                <a:pos x="7364" y="0"/>
              </a:cxn>
              <a:cxn ang="0">
                <a:pos x="8744" y="0"/>
              </a:cxn>
              <a:cxn ang="0">
                <a:pos x="8768" y="9"/>
              </a:cxn>
              <a:cxn ang="0">
                <a:pos x="8799" y="0"/>
              </a:cxn>
              <a:cxn ang="0">
                <a:pos x="10169" y="0"/>
              </a:cxn>
              <a:cxn ang="0">
                <a:pos x="10193" y="9"/>
              </a:cxn>
              <a:cxn ang="0">
                <a:pos x="10224" y="0"/>
              </a:cxn>
              <a:cxn ang="0">
                <a:pos x="11647" y="0"/>
              </a:cxn>
              <a:cxn ang="0">
                <a:pos x="11671" y="9"/>
              </a:cxn>
              <a:cxn ang="0">
                <a:pos x="11702" y="0"/>
              </a:cxn>
              <a:cxn ang="0">
                <a:pos x="13081" y="0"/>
              </a:cxn>
              <a:cxn ang="0">
                <a:pos x="13106" y="9"/>
              </a:cxn>
              <a:cxn ang="0">
                <a:pos x="13136" y="0"/>
              </a:cxn>
              <a:cxn ang="0">
                <a:pos x="14506" y="0"/>
              </a:cxn>
              <a:cxn ang="0">
                <a:pos x="14531" y="9"/>
              </a:cxn>
              <a:cxn ang="0">
                <a:pos x="14561" y="0"/>
              </a:cxn>
            </a:cxnLst>
            <a:rect l="0" t="0" r="r" b="b"/>
            <a:pathLst>
              <a:path w="14562" h="10">
                <a:moveTo>
                  <a:pt x="55" y="0"/>
                </a:moveTo>
                <a:lnTo>
                  <a:pt x="0" y="0"/>
                </a:lnTo>
                <a:lnTo>
                  <a:pt x="1" y="0"/>
                </a:lnTo>
                <a:lnTo>
                  <a:pt x="25" y="9"/>
                </a:lnTo>
                <a:lnTo>
                  <a:pt x="48" y="6"/>
                </a:lnTo>
                <a:lnTo>
                  <a:pt x="55" y="0"/>
                </a:lnTo>
                <a:close/>
                <a:moveTo>
                  <a:pt x="1480" y="0"/>
                </a:moveTo>
                <a:lnTo>
                  <a:pt x="1425" y="0"/>
                </a:lnTo>
                <a:lnTo>
                  <a:pt x="1426" y="0"/>
                </a:lnTo>
                <a:lnTo>
                  <a:pt x="1450" y="9"/>
                </a:lnTo>
                <a:lnTo>
                  <a:pt x="1473" y="6"/>
                </a:lnTo>
                <a:lnTo>
                  <a:pt x="1480" y="0"/>
                </a:lnTo>
                <a:close/>
                <a:moveTo>
                  <a:pt x="2958" y="0"/>
                </a:moveTo>
                <a:lnTo>
                  <a:pt x="2903" y="0"/>
                </a:lnTo>
                <a:lnTo>
                  <a:pt x="2904" y="0"/>
                </a:lnTo>
                <a:lnTo>
                  <a:pt x="2928" y="9"/>
                </a:lnTo>
                <a:lnTo>
                  <a:pt x="2951" y="6"/>
                </a:lnTo>
                <a:lnTo>
                  <a:pt x="2958" y="0"/>
                </a:lnTo>
                <a:close/>
                <a:moveTo>
                  <a:pt x="4393" y="0"/>
                </a:moveTo>
                <a:lnTo>
                  <a:pt x="4338" y="0"/>
                </a:lnTo>
                <a:lnTo>
                  <a:pt x="4363" y="9"/>
                </a:lnTo>
                <a:lnTo>
                  <a:pt x="4386" y="6"/>
                </a:lnTo>
                <a:lnTo>
                  <a:pt x="4393" y="0"/>
                </a:lnTo>
                <a:close/>
                <a:moveTo>
                  <a:pt x="5818" y="0"/>
                </a:moveTo>
                <a:lnTo>
                  <a:pt x="5763" y="0"/>
                </a:lnTo>
                <a:lnTo>
                  <a:pt x="5788" y="9"/>
                </a:lnTo>
                <a:lnTo>
                  <a:pt x="5811" y="6"/>
                </a:lnTo>
                <a:lnTo>
                  <a:pt x="5818" y="0"/>
                </a:lnTo>
                <a:close/>
                <a:moveTo>
                  <a:pt x="7364" y="0"/>
                </a:moveTo>
                <a:lnTo>
                  <a:pt x="7309" y="0"/>
                </a:lnTo>
                <a:lnTo>
                  <a:pt x="7334" y="9"/>
                </a:lnTo>
                <a:lnTo>
                  <a:pt x="7357" y="6"/>
                </a:lnTo>
                <a:lnTo>
                  <a:pt x="7364" y="0"/>
                </a:lnTo>
                <a:close/>
                <a:moveTo>
                  <a:pt x="8799" y="0"/>
                </a:moveTo>
                <a:lnTo>
                  <a:pt x="8744" y="0"/>
                </a:lnTo>
                <a:lnTo>
                  <a:pt x="8768" y="9"/>
                </a:lnTo>
                <a:lnTo>
                  <a:pt x="8792" y="6"/>
                </a:lnTo>
                <a:lnTo>
                  <a:pt x="8799" y="0"/>
                </a:lnTo>
                <a:close/>
                <a:moveTo>
                  <a:pt x="10224" y="0"/>
                </a:moveTo>
                <a:lnTo>
                  <a:pt x="10169" y="0"/>
                </a:lnTo>
                <a:lnTo>
                  <a:pt x="10193" y="9"/>
                </a:lnTo>
                <a:lnTo>
                  <a:pt x="10217" y="6"/>
                </a:lnTo>
                <a:lnTo>
                  <a:pt x="10224" y="0"/>
                </a:lnTo>
                <a:close/>
                <a:moveTo>
                  <a:pt x="11702" y="0"/>
                </a:moveTo>
                <a:lnTo>
                  <a:pt x="11647" y="0"/>
                </a:lnTo>
                <a:lnTo>
                  <a:pt x="11671" y="9"/>
                </a:lnTo>
                <a:lnTo>
                  <a:pt x="11695" y="6"/>
                </a:lnTo>
                <a:lnTo>
                  <a:pt x="11702" y="0"/>
                </a:lnTo>
                <a:close/>
                <a:moveTo>
                  <a:pt x="13136" y="0"/>
                </a:moveTo>
                <a:lnTo>
                  <a:pt x="13081" y="0"/>
                </a:lnTo>
                <a:lnTo>
                  <a:pt x="13082" y="0"/>
                </a:lnTo>
                <a:lnTo>
                  <a:pt x="13106" y="9"/>
                </a:lnTo>
                <a:lnTo>
                  <a:pt x="13129" y="6"/>
                </a:lnTo>
                <a:lnTo>
                  <a:pt x="13136" y="0"/>
                </a:lnTo>
                <a:close/>
                <a:moveTo>
                  <a:pt x="14561" y="0"/>
                </a:moveTo>
                <a:lnTo>
                  <a:pt x="14506" y="0"/>
                </a:lnTo>
                <a:lnTo>
                  <a:pt x="14507" y="0"/>
                </a:lnTo>
                <a:lnTo>
                  <a:pt x="14531" y="9"/>
                </a:lnTo>
                <a:lnTo>
                  <a:pt x="14554" y="6"/>
                </a:lnTo>
                <a:lnTo>
                  <a:pt x="14561" y="0"/>
                </a:lnTo>
                <a:close/>
              </a:path>
            </a:pathLst>
          </a:custGeom>
          <a:solidFill>
            <a:srgbClr val="1A1614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docshape1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docshape17"/>
          <p:cNvSpPr>
            <a:spLocks/>
          </p:cNvSpPr>
          <p:nvPr/>
        </p:nvSpPr>
        <p:spPr bwMode="auto">
          <a:xfrm>
            <a:off x="4089794" y="6453350"/>
            <a:ext cx="8102206" cy="281281"/>
          </a:xfrm>
          <a:custGeom>
            <a:avLst/>
            <a:gdLst/>
            <a:ahLst/>
            <a:cxnLst>
              <a:cxn ang="0">
                <a:pos x="894" y="4"/>
              </a:cxn>
              <a:cxn ang="0">
                <a:pos x="29" y="4"/>
              </a:cxn>
              <a:cxn ang="0">
                <a:pos x="0" y="4"/>
              </a:cxn>
              <a:cxn ang="0">
                <a:pos x="0" y="33"/>
              </a:cxn>
              <a:cxn ang="0">
                <a:pos x="0" y="442"/>
              </a:cxn>
              <a:cxn ang="0">
                <a:pos x="29" y="442"/>
              </a:cxn>
              <a:cxn ang="0">
                <a:pos x="29" y="33"/>
              </a:cxn>
              <a:cxn ang="0">
                <a:pos x="894" y="33"/>
              </a:cxn>
              <a:cxn ang="0">
                <a:pos x="894" y="4"/>
              </a:cxn>
              <a:cxn ang="0">
                <a:pos x="12758" y="0"/>
              </a:cxn>
              <a:cxn ang="0">
                <a:pos x="12729" y="0"/>
              </a:cxn>
              <a:cxn ang="0">
                <a:pos x="12729" y="438"/>
              </a:cxn>
              <a:cxn ang="0">
                <a:pos x="12758" y="438"/>
              </a:cxn>
              <a:cxn ang="0">
                <a:pos x="12758" y="0"/>
              </a:cxn>
            </a:cxnLst>
            <a:rect l="0" t="0" r="r" b="b"/>
            <a:pathLst>
              <a:path w="12759" h="443">
                <a:moveTo>
                  <a:pt x="894" y="4"/>
                </a:moveTo>
                <a:lnTo>
                  <a:pt x="29" y="4"/>
                </a:lnTo>
                <a:lnTo>
                  <a:pt x="0" y="4"/>
                </a:lnTo>
                <a:lnTo>
                  <a:pt x="0" y="33"/>
                </a:lnTo>
                <a:lnTo>
                  <a:pt x="0" y="442"/>
                </a:lnTo>
                <a:lnTo>
                  <a:pt x="29" y="442"/>
                </a:lnTo>
                <a:lnTo>
                  <a:pt x="29" y="33"/>
                </a:lnTo>
                <a:lnTo>
                  <a:pt x="894" y="33"/>
                </a:lnTo>
                <a:lnTo>
                  <a:pt x="894" y="4"/>
                </a:lnTo>
                <a:close/>
                <a:moveTo>
                  <a:pt x="12758" y="0"/>
                </a:moveTo>
                <a:lnTo>
                  <a:pt x="12729" y="0"/>
                </a:lnTo>
                <a:lnTo>
                  <a:pt x="12729" y="438"/>
                </a:lnTo>
                <a:lnTo>
                  <a:pt x="12758" y="438"/>
                </a:lnTo>
                <a:lnTo>
                  <a:pt x="127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docshape13"/>
          <p:cNvSpPr>
            <a:spLocks/>
          </p:cNvSpPr>
          <p:nvPr/>
        </p:nvSpPr>
        <p:spPr bwMode="auto">
          <a:xfrm>
            <a:off x="406400" y="457200"/>
            <a:ext cx="92471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9"/>
              </a:cxn>
              <a:cxn ang="0">
                <a:pos x="55" y="0"/>
              </a:cxn>
              <a:cxn ang="0">
                <a:pos x="1425" y="0"/>
              </a:cxn>
              <a:cxn ang="0">
                <a:pos x="1450" y="9"/>
              </a:cxn>
              <a:cxn ang="0">
                <a:pos x="1480" y="0"/>
              </a:cxn>
              <a:cxn ang="0">
                <a:pos x="2903" y="0"/>
              </a:cxn>
              <a:cxn ang="0">
                <a:pos x="2928" y="9"/>
              </a:cxn>
              <a:cxn ang="0">
                <a:pos x="2958" y="0"/>
              </a:cxn>
              <a:cxn ang="0">
                <a:pos x="4338" y="0"/>
              </a:cxn>
              <a:cxn ang="0">
                <a:pos x="4363" y="9"/>
              </a:cxn>
              <a:cxn ang="0">
                <a:pos x="4393" y="0"/>
              </a:cxn>
              <a:cxn ang="0">
                <a:pos x="5763" y="0"/>
              </a:cxn>
              <a:cxn ang="0">
                <a:pos x="5788" y="9"/>
              </a:cxn>
              <a:cxn ang="0">
                <a:pos x="5818" y="0"/>
              </a:cxn>
              <a:cxn ang="0">
                <a:pos x="7309" y="0"/>
              </a:cxn>
              <a:cxn ang="0">
                <a:pos x="7334" y="9"/>
              </a:cxn>
              <a:cxn ang="0">
                <a:pos x="7364" y="0"/>
              </a:cxn>
              <a:cxn ang="0">
                <a:pos x="8744" y="0"/>
              </a:cxn>
              <a:cxn ang="0">
                <a:pos x="8768" y="9"/>
              </a:cxn>
              <a:cxn ang="0">
                <a:pos x="8799" y="0"/>
              </a:cxn>
              <a:cxn ang="0">
                <a:pos x="10169" y="0"/>
              </a:cxn>
              <a:cxn ang="0">
                <a:pos x="10193" y="9"/>
              </a:cxn>
              <a:cxn ang="0">
                <a:pos x="10224" y="0"/>
              </a:cxn>
              <a:cxn ang="0">
                <a:pos x="11647" y="0"/>
              </a:cxn>
              <a:cxn ang="0">
                <a:pos x="11671" y="9"/>
              </a:cxn>
              <a:cxn ang="0">
                <a:pos x="11702" y="0"/>
              </a:cxn>
              <a:cxn ang="0">
                <a:pos x="13081" y="0"/>
              </a:cxn>
              <a:cxn ang="0">
                <a:pos x="13106" y="9"/>
              </a:cxn>
              <a:cxn ang="0">
                <a:pos x="13136" y="0"/>
              </a:cxn>
              <a:cxn ang="0">
                <a:pos x="14506" y="0"/>
              </a:cxn>
              <a:cxn ang="0">
                <a:pos x="14531" y="9"/>
              </a:cxn>
              <a:cxn ang="0">
                <a:pos x="14561" y="0"/>
              </a:cxn>
            </a:cxnLst>
            <a:rect l="0" t="0" r="r" b="b"/>
            <a:pathLst>
              <a:path w="14562" h="10">
                <a:moveTo>
                  <a:pt x="55" y="0"/>
                </a:moveTo>
                <a:lnTo>
                  <a:pt x="0" y="0"/>
                </a:lnTo>
                <a:lnTo>
                  <a:pt x="1" y="0"/>
                </a:lnTo>
                <a:lnTo>
                  <a:pt x="25" y="9"/>
                </a:lnTo>
                <a:lnTo>
                  <a:pt x="48" y="6"/>
                </a:lnTo>
                <a:lnTo>
                  <a:pt x="55" y="0"/>
                </a:lnTo>
                <a:close/>
                <a:moveTo>
                  <a:pt x="1480" y="0"/>
                </a:moveTo>
                <a:lnTo>
                  <a:pt x="1425" y="0"/>
                </a:lnTo>
                <a:lnTo>
                  <a:pt x="1426" y="0"/>
                </a:lnTo>
                <a:lnTo>
                  <a:pt x="1450" y="9"/>
                </a:lnTo>
                <a:lnTo>
                  <a:pt x="1473" y="6"/>
                </a:lnTo>
                <a:lnTo>
                  <a:pt x="1480" y="0"/>
                </a:lnTo>
                <a:close/>
                <a:moveTo>
                  <a:pt x="2958" y="0"/>
                </a:moveTo>
                <a:lnTo>
                  <a:pt x="2903" y="0"/>
                </a:lnTo>
                <a:lnTo>
                  <a:pt x="2904" y="0"/>
                </a:lnTo>
                <a:lnTo>
                  <a:pt x="2928" y="9"/>
                </a:lnTo>
                <a:lnTo>
                  <a:pt x="2951" y="6"/>
                </a:lnTo>
                <a:lnTo>
                  <a:pt x="2958" y="0"/>
                </a:lnTo>
                <a:close/>
                <a:moveTo>
                  <a:pt x="4393" y="0"/>
                </a:moveTo>
                <a:lnTo>
                  <a:pt x="4338" y="0"/>
                </a:lnTo>
                <a:lnTo>
                  <a:pt x="4363" y="9"/>
                </a:lnTo>
                <a:lnTo>
                  <a:pt x="4386" y="6"/>
                </a:lnTo>
                <a:lnTo>
                  <a:pt x="4393" y="0"/>
                </a:lnTo>
                <a:close/>
                <a:moveTo>
                  <a:pt x="5818" y="0"/>
                </a:moveTo>
                <a:lnTo>
                  <a:pt x="5763" y="0"/>
                </a:lnTo>
                <a:lnTo>
                  <a:pt x="5788" y="9"/>
                </a:lnTo>
                <a:lnTo>
                  <a:pt x="5811" y="6"/>
                </a:lnTo>
                <a:lnTo>
                  <a:pt x="5818" y="0"/>
                </a:lnTo>
                <a:close/>
                <a:moveTo>
                  <a:pt x="7364" y="0"/>
                </a:moveTo>
                <a:lnTo>
                  <a:pt x="7309" y="0"/>
                </a:lnTo>
                <a:lnTo>
                  <a:pt x="7334" y="9"/>
                </a:lnTo>
                <a:lnTo>
                  <a:pt x="7357" y="6"/>
                </a:lnTo>
                <a:lnTo>
                  <a:pt x="7364" y="0"/>
                </a:lnTo>
                <a:close/>
                <a:moveTo>
                  <a:pt x="8799" y="0"/>
                </a:moveTo>
                <a:lnTo>
                  <a:pt x="8744" y="0"/>
                </a:lnTo>
                <a:lnTo>
                  <a:pt x="8768" y="9"/>
                </a:lnTo>
                <a:lnTo>
                  <a:pt x="8792" y="6"/>
                </a:lnTo>
                <a:lnTo>
                  <a:pt x="8799" y="0"/>
                </a:lnTo>
                <a:close/>
                <a:moveTo>
                  <a:pt x="10224" y="0"/>
                </a:moveTo>
                <a:lnTo>
                  <a:pt x="10169" y="0"/>
                </a:lnTo>
                <a:lnTo>
                  <a:pt x="10193" y="9"/>
                </a:lnTo>
                <a:lnTo>
                  <a:pt x="10217" y="6"/>
                </a:lnTo>
                <a:lnTo>
                  <a:pt x="10224" y="0"/>
                </a:lnTo>
                <a:close/>
                <a:moveTo>
                  <a:pt x="11702" y="0"/>
                </a:moveTo>
                <a:lnTo>
                  <a:pt x="11647" y="0"/>
                </a:lnTo>
                <a:lnTo>
                  <a:pt x="11671" y="9"/>
                </a:lnTo>
                <a:lnTo>
                  <a:pt x="11695" y="6"/>
                </a:lnTo>
                <a:lnTo>
                  <a:pt x="11702" y="0"/>
                </a:lnTo>
                <a:close/>
                <a:moveTo>
                  <a:pt x="13136" y="0"/>
                </a:moveTo>
                <a:lnTo>
                  <a:pt x="13081" y="0"/>
                </a:lnTo>
                <a:lnTo>
                  <a:pt x="13082" y="0"/>
                </a:lnTo>
                <a:lnTo>
                  <a:pt x="13106" y="9"/>
                </a:lnTo>
                <a:lnTo>
                  <a:pt x="13129" y="6"/>
                </a:lnTo>
                <a:lnTo>
                  <a:pt x="13136" y="0"/>
                </a:lnTo>
                <a:close/>
                <a:moveTo>
                  <a:pt x="14561" y="0"/>
                </a:moveTo>
                <a:lnTo>
                  <a:pt x="14506" y="0"/>
                </a:lnTo>
                <a:lnTo>
                  <a:pt x="14507" y="0"/>
                </a:lnTo>
                <a:lnTo>
                  <a:pt x="14531" y="9"/>
                </a:lnTo>
                <a:lnTo>
                  <a:pt x="14554" y="6"/>
                </a:lnTo>
                <a:lnTo>
                  <a:pt x="14561" y="0"/>
                </a:lnTo>
                <a:close/>
              </a:path>
            </a:pathLst>
          </a:custGeom>
          <a:solidFill>
            <a:srgbClr val="1A1614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3" name="docshap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94" name="docshape15"/>
          <p:cNvSpPr>
            <a:spLocks noChangeArrowheads="1"/>
          </p:cNvSpPr>
          <p:nvPr/>
        </p:nvSpPr>
        <p:spPr bwMode="auto">
          <a:xfrm>
            <a:off x="0" y="4143632"/>
            <a:ext cx="1952368" cy="2714368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5" name="docshap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" y="-1"/>
            <a:ext cx="6259769" cy="413539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16129" y="184996"/>
            <a:ext cx="53051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Благодаря приверженности своих членов и поддержке друзей и партнеров сети – в первую очередь, Партнерства «Остановить ТБ», Глобального фонда для борьбы со </a:t>
            </a: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</a:rPr>
              <a:t>СПИДом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, ТБ и малярией, USAID, Европейской коалиции по борьбе с ТБ, Центра PAS, Международной федерации обществ красного креста и красного полумесяца – </a:t>
            </a: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</a:rPr>
              <a:t>TBpeople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 переживала бурный рост. 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ru-RU" sz="2000" b="1" dirty="0">
                <a:solidFill>
                  <a:schemeClr val="bg1"/>
                </a:solidFill>
              </a:rPr>
              <a:t>В 2017 году, после второй региональной встречи, была получена официальная регистрация в Грузии в качестве региональной сети. На тот момент сеть уже переросла регион ВЕЦА и охватывала евразийский континент, а помимо русского языка был добавлен второй рабочий язык сети – английский.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ru-RU" sz="2000" b="1" dirty="0">
                <a:solidFill>
                  <a:schemeClr val="bg1"/>
                </a:solidFill>
              </a:rPr>
              <a:t>В начале 2018 года к сети присоединился первый член из Африки, что ознаменовало становление TBPEOPLE в качестве глобальной сети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 rot="16200000">
            <a:off x="-370674" y="5202250"/>
            <a:ext cx="2413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История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ocshape23"/>
          <p:cNvSpPr>
            <a:spLocks/>
          </p:cNvSpPr>
          <p:nvPr/>
        </p:nvSpPr>
        <p:spPr bwMode="auto">
          <a:xfrm>
            <a:off x="743563" y="0"/>
            <a:ext cx="9247231" cy="69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0"/>
              </a:cxn>
              <a:cxn ang="0">
                <a:pos x="57" y="0"/>
              </a:cxn>
              <a:cxn ang="0">
                <a:pos x="1425" y="0"/>
              </a:cxn>
              <a:cxn ang="0">
                <a:pos x="1450" y="10"/>
              </a:cxn>
              <a:cxn ang="0">
                <a:pos x="1482" y="0"/>
              </a:cxn>
              <a:cxn ang="0">
                <a:pos x="2903" y="0"/>
              </a:cxn>
              <a:cxn ang="0">
                <a:pos x="2928" y="10"/>
              </a:cxn>
              <a:cxn ang="0">
                <a:pos x="2959" y="0"/>
              </a:cxn>
              <a:cxn ang="0">
                <a:pos x="4337" y="0"/>
              </a:cxn>
              <a:cxn ang="0">
                <a:pos x="4363" y="10"/>
              </a:cxn>
              <a:cxn ang="0">
                <a:pos x="4394" y="0"/>
              </a:cxn>
              <a:cxn ang="0">
                <a:pos x="5762" y="0"/>
              </a:cxn>
              <a:cxn ang="0">
                <a:pos x="5788" y="10"/>
              </a:cxn>
              <a:cxn ang="0">
                <a:pos x="5819" y="0"/>
              </a:cxn>
              <a:cxn ang="0">
                <a:pos x="7308" y="0"/>
              </a:cxn>
              <a:cxn ang="0">
                <a:pos x="7334" y="10"/>
              </a:cxn>
              <a:cxn ang="0">
                <a:pos x="7365" y="0"/>
              </a:cxn>
              <a:cxn ang="0">
                <a:pos x="8743" y="0"/>
              </a:cxn>
              <a:cxn ang="0">
                <a:pos x="8769" y="10"/>
              </a:cxn>
              <a:cxn ang="0">
                <a:pos x="8800" y="0"/>
              </a:cxn>
              <a:cxn ang="0">
                <a:pos x="10168" y="0"/>
              </a:cxn>
              <a:cxn ang="0">
                <a:pos x="10194" y="10"/>
              </a:cxn>
              <a:cxn ang="0">
                <a:pos x="10225" y="0"/>
              </a:cxn>
              <a:cxn ang="0">
                <a:pos x="11646" y="0"/>
              </a:cxn>
              <a:cxn ang="0">
                <a:pos x="11671" y="10"/>
              </a:cxn>
              <a:cxn ang="0">
                <a:pos x="11703" y="0"/>
              </a:cxn>
              <a:cxn ang="0">
                <a:pos x="13081" y="0"/>
              </a:cxn>
              <a:cxn ang="0">
                <a:pos x="13106" y="10"/>
              </a:cxn>
              <a:cxn ang="0">
                <a:pos x="13138" y="0"/>
              </a:cxn>
              <a:cxn ang="0">
                <a:pos x="14506" y="0"/>
              </a:cxn>
              <a:cxn ang="0">
                <a:pos x="14531" y="10"/>
              </a:cxn>
              <a:cxn ang="0">
                <a:pos x="14563" y="0"/>
              </a:cxn>
            </a:cxnLst>
            <a:rect l="0" t="0" r="r" b="b"/>
            <a:pathLst>
              <a:path w="14563" h="11">
                <a:moveTo>
                  <a:pt x="57" y="0"/>
                </a:moveTo>
                <a:lnTo>
                  <a:pt x="0" y="0"/>
                </a:lnTo>
                <a:lnTo>
                  <a:pt x="1" y="1"/>
                </a:lnTo>
                <a:lnTo>
                  <a:pt x="25" y="10"/>
                </a:lnTo>
                <a:lnTo>
                  <a:pt x="49" y="6"/>
                </a:lnTo>
                <a:lnTo>
                  <a:pt x="57" y="0"/>
                </a:lnTo>
                <a:close/>
                <a:moveTo>
                  <a:pt x="1482" y="0"/>
                </a:moveTo>
                <a:lnTo>
                  <a:pt x="1425" y="0"/>
                </a:lnTo>
                <a:lnTo>
                  <a:pt x="1426" y="1"/>
                </a:lnTo>
                <a:lnTo>
                  <a:pt x="1450" y="10"/>
                </a:lnTo>
                <a:lnTo>
                  <a:pt x="1474" y="6"/>
                </a:lnTo>
                <a:lnTo>
                  <a:pt x="1482" y="0"/>
                </a:lnTo>
                <a:close/>
                <a:moveTo>
                  <a:pt x="2959" y="0"/>
                </a:moveTo>
                <a:lnTo>
                  <a:pt x="2903" y="0"/>
                </a:lnTo>
                <a:lnTo>
                  <a:pt x="2904" y="1"/>
                </a:lnTo>
                <a:lnTo>
                  <a:pt x="2928" y="10"/>
                </a:lnTo>
                <a:lnTo>
                  <a:pt x="2951" y="6"/>
                </a:lnTo>
                <a:lnTo>
                  <a:pt x="2959" y="0"/>
                </a:lnTo>
                <a:close/>
                <a:moveTo>
                  <a:pt x="4394" y="0"/>
                </a:moveTo>
                <a:lnTo>
                  <a:pt x="4337" y="0"/>
                </a:lnTo>
                <a:lnTo>
                  <a:pt x="4339" y="1"/>
                </a:lnTo>
                <a:lnTo>
                  <a:pt x="4363" y="10"/>
                </a:lnTo>
                <a:lnTo>
                  <a:pt x="4386" y="6"/>
                </a:lnTo>
                <a:lnTo>
                  <a:pt x="4394" y="0"/>
                </a:lnTo>
                <a:close/>
                <a:moveTo>
                  <a:pt x="5819" y="0"/>
                </a:moveTo>
                <a:lnTo>
                  <a:pt x="5762" y="0"/>
                </a:lnTo>
                <a:lnTo>
                  <a:pt x="5764" y="1"/>
                </a:lnTo>
                <a:lnTo>
                  <a:pt x="5788" y="10"/>
                </a:lnTo>
                <a:lnTo>
                  <a:pt x="5811" y="6"/>
                </a:lnTo>
                <a:lnTo>
                  <a:pt x="5819" y="0"/>
                </a:lnTo>
                <a:close/>
                <a:moveTo>
                  <a:pt x="7365" y="0"/>
                </a:moveTo>
                <a:lnTo>
                  <a:pt x="7308" y="0"/>
                </a:lnTo>
                <a:lnTo>
                  <a:pt x="7309" y="1"/>
                </a:lnTo>
                <a:lnTo>
                  <a:pt x="7334" y="10"/>
                </a:lnTo>
                <a:lnTo>
                  <a:pt x="7357" y="6"/>
                </a:lnTo>
                <a:lnTo>
                  <a:pt x="7365" y="0"/>
                </a:lnTo>
                <a:close/>
                <a:moveTo>
                  <a:pt x="8800" y="0"/>
                </a:moveTo>
                <a:lnTo>
                  <a:pt x="8743" y="0"/>
                </a:lnTo>
                <a:lnTo>
                  <a:pt x="8744" y="1"/>
                </a:lnTo>
                <a:lnTo>
                  <a:pt x="8769" y="10"/>
                </a:lnTo>
                <a:lnTo>
                  <a:pt x="8792" y="6"/>
                </a:lnTo>
                <a:lnTo>
                  <a:pt x="8800" y="0"/>
                </a:lnTo>
                <a:close/>
                <a:moveTo>
                  <a:pt x="10225" y="0"/>
                </a:moveTo>
                <a:lnTo>
                  <a:pt x="10168" y="0"/>
                </a:lnTo>
                <a:lnTo>
                  <a:pt x="10169" y="1"/>
                </a:lnTo>
                <a:lnTo>
                  <a:pt x="10194" y="10"/>
                </a:lnTo>
                <a:lnTo>
                  <a:pt x="10217" y="6"/>
                </a:lnTo>
                <a:lnTo>
                  <a:pt x="10225" y="0"/>
                </a:lnTo>
                <a:close/>
                <a:moveTo>
                  <a:pt x="11703" y="0"/>
                </a:moveTo>
                <a:lnTo>
                  <a:pt x="11646" y="0"/>
                </a:lnTo>
                <a:lnTo>
                  <a:pt x="11647" y="1"/>
                </a:lnTo>
                <a:lnTo>
                  <a:pt x="11671" y="10"/>
                </a:lnTo>
                <a:lnTo>
                  <a:pt x="11695" y="6"/>
                </a:lnTo>
                <a:lnTo>
                  <a:pt x="11703" y="0"/>
                </a:lnTo>
                <a:close/>
                <a:moveTo>
                  <a:pt x="13138" y="0"/>
                </a:moveTo>
                <a:lnTo>
                  <a:pt x="13081" y="0"/>
                </a:lnTo>
                <a:lnTo>
                  <a:pt x="13082" y="1"/>
                </a:lnTo>
                <a:lnTo>
                  <a:pt x="13106" y="10"/>
                </a:lnTo>
                <a:lnTo>
                  <a:pt x="13130" y="6"/>
                </a:lnTo>
                <a:lnTo>
                  <a:pt x="13138" y="0"/>
                </a:lnTo>
                <a:close/>
                <a:moveTo>
                  <a:pt x="14563" y="0"/>
                </a:moveTo>
                <a:lnTo>
                  <a:pt x="14506" y="0"/>
                </a:lnTo>
                <a:lnTo>
                  <a:pt x="14507" y="1"/>
                </a:lnTo>
                <a:lnTo>
                  <a:pt x="14531" y="10"/>
                </a:lnTo>
                <a:lnTo>
                  <a:pt x="14555" y="6"/>
                </a:lnTo>
                <a:lnTo>
                  <a:pt x="14563" y="0"/>
                </a:lnTo>
                <a:close/>
              </a:path>
            </a:pathLst>
          </a:custGeom>
          <a:solidFill>
            <a:srgbClr val="1A1614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docshape27"/>
          <p:cNvSpPr>
            <a:spLocks/>
          </p:cNvSpPr>
          <p:nvPr/>
        </p:nvSpPr>
        <p:spPr bwMode="auto">
          <a:xfrm>
            <a:off x="3890000" y="6346892"/>
            <a:ext cx="8101725" cy="281281"/>
          </a:xfrm>
          <a:custGeom>
            <a:avLst/>
            <a:gdLst/>
            <a:ahLst/>
            <a:cxnLst>
              <a:cxn ang="0">
                <a:pos x="894" y="4"/>
              </a:cxn>
              <a:cxn ang="0">
                <a:pos x="29" y="4"/>
              </a:cxn>
              <a:cxn ang="0">
                <a:pos x="29" y="4"/>
              </a:cxn>
              <a:cxn ang="0">
                <a:pos x="0" y="4"/>
              </a:cxn>
              <a:cxn ang="0">
                <a:pos x="0" y="4"/>
              </a:cxn>
              <a:cxn ang="0">
                <a:pos x="0" y="33"/>
              </a:cxn>
              <a:cxn ang="0">
                <a:pos x="0" y="442"/>
              </a:cxn>
              <a:cxn ang="0">
                <a:pos x="29" y="442"/>
              </a:cxn>
              <a:cxn ang="0">
                <a:pos x="29" y="33"/>
              </a:cxn>
              <a:cxn ang="0">
                <a:pos x="894" y="33"/>
              </a:cxn>
              <a:cxn ang="0">
                <a:pos x="894" y="4"/>
              </a:cxn>
              <a:cxn ang="0">
                <a:pos x="12758" y="0"/>
              </a:cxn>
              <a:cxn ang="0">
                <a:pos x="12729" y="0"/>
              </a:cxn>
              <a:cxn ang="0">
                <a:pos x="12729" y="437"/>
              </a:cxn>
              <a:cxn ang="0">
                <a:pos x="12758" y="437"/>
              </a:cxn>
              <a:cxn ang="0">
                <a:pos x="12758" y="0"/>
              </a:cxn>
            </a:cxnLst>
            <a:rect l="0" t="0" r="r" b="b"/>
            <a:pathLst>
              <a:path w="12759" h="443">
                <a:moveTo>
                  <a:pt x="894" y="4"/>
                </a:moveTo>
                <a:lnTo>
                  <a:pt x="29" y="4"/>
                </a:lnTo>
                <a:lnTo>
                  <a:pt x="0" y="4"/>
                </a:lnTo>
                <a:lnTo>
                  <a:pt x="0" y="33"/>
                </a:lnTo>
                <a:lnTo>
                  <a:pt x="0" y="442"/>
                </a:lnTo>
                <a:lnTo>
                  <a:pt x="29" y="442"/>
                </a:lnTo>
                <a:lnTo>
                  <a:pt x="29" y="33"/>
                </a:lnTo>
                <a:lnTo>
                  <a:pt x="894" y="33"/>
                </a:lnTo>
                <a:lnTo>
                  <a:pt x="894" y="4"/>
                </a:lnTo>
                <a:close/>
                <a:moveTo>
                  <a:pt x="12758" y="0"/>
                </a:moveTo>
                <a:lnTo>
                  <a:pt x="12729" y="0"/>
                </a:lnTo>
                <a:lnTo>
                  <a:pt x="12729" y="437"/>
                </a:lnTo>
                <a:lnTo>
                  <a:pt x="12758" y="437"/>
                </a:lnTo>
                <a:lnTo>
                  <a:pt x="127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docshape2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docshape23"/>
          <p:cNvSpPr>
            <a:spLocks/>
          </p:cNvSpPr>
          <p:nvPr/>
        </p:nvSpPr>
        <p:spPr bwMode="auto">
          <a:xfrm>
            <a:off x="5109968" y="1380996"/>
            <a:ext cx="4600739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0"/>
              </a:cxn>
              <a:cxn ang="0">
                <a:pos x="57" y="0"/>
              </a:cxn>
              <a:cxn ang="0">
                <a:pos x="1425" y="0"/>
              </a:cxn>
              <a:cxn ang="0">
                <a:pos x="1450" y="10"/>
              </a:cxn>
              <a:cxn ang="0">
                <a:pos x="1482" y="0"/>
              </a:cxn>
              <a:cxn ang="0">
                <a:pos x="2903" y="0"/>
              </a:cxn>
              <a:cxn ang="0">
                <a:pos x="2928" y="10"/>
              </a:cxn>
              <a:cxn ang="0">
                <a:pos x="2959" y="0"/>
              </a:cxn>
              <a:cxn ang="0">
                <a:pos x="4337" y="0"/>
              </a:cxn>
              <a:cxn ang="0">
                <a:pos x="4363" y="10"/>
              </a:cxn>
              <a:cxn ang="0">
                <a:pos x="4394" y="0"/>
              </a:cxn>
              <a:cxn ang="0">
                <a:pos x="5762" y="0"/>
              </a:cxn>
              <a:cxn ang="0">
                <a:pos x="5788" y="10"/>
              </a:cxn>
              <a:cxn ang="0">
                <a:pos x="5819" y="0"/>
              </a:cxn>
              <a:cxn ang="0">
                <a:pos x="7308" y="0"/>
              </a:cxn>
              <a:cxn ang="0">
                <a:pos x="7334" y="10"/>
              </a:cxn>
              <a:cxn ang="0">
                <a:pos x="7365" y="0"/>
              </a:cxn>
              <a:cxn ang="0">
                <a:pos x="8743" y="0"/>
              </a:cxn>
              <a:cxn ang="0">
                <a:pos x="8769" y="10"/>
              </a:cxn>
              <a:cxn ang="0">
                <a:pos x="8800" y="0"/>
              </a:cxn>
              <a:cxn ang="0">
                <a:pos x="10168" y="0"/>
              </a:cxn>
              <a:cxn ang="0">
                <a:pos x="10194" y="10"/>
              </a:cxn>
              <a:cxn ang="0">
                <a:pos x="10225" y="0"/>
              </a:cxn>
              <a:cxn ang="0">
                <a:pos x="11646" y="0"/>
              </a:cxn>
              <a:cxn ang="0">
                <a:pos x="11671" y="10"/>
              </a:cxn>
              <a:cxn ang="0">
                <a:pos x="11703" y="0"/>
              </a:cxn>
              <a:cxn ang="0">
                <a:pos x="13081" y="0"/>
              </a:cxn>
              <a:cxn ang="0">
                <a:pos x="13106" y="10"/>
              </a:cxn>
              <a:cxn ang="0">
                <a:pos x="13138" y="0"/>
              </a:cxn>
              <a:cxn ang="0">
                <a:pos x="14506" y="0"/>
              </a:cxn>
              <a:cxn ang="0">
                <a:pos x="14531" y="10"/>
              </a:cxn>
              <a:cxn ang="0">
                <a:pos x="14563" y="0"/>
              </a:cxn>
            </a:cxnLst>
            <a:rect l="0" t="0" r="r" b="b"/>
            <a:pathLst>
              <a:path w="14563" h="11">
                <a:moveTo>
                  <a:pt x="57" y="0"/>
                </a:moveTo>
                <a:lnTo>
                  <a:pt x="0" y="0"/>
                </a:lnTo>
                <a:lnTo>
                  <a:pt x="1" y="1"/>
                </a:lnTo>
                <a:lnTo>
                  <a:pt x="25" y="10"/>
                </a:lnTo>
                <a:lnTo>
                  <a:pt x="49" y="6"/>
                </a:lnTo>
                <a:lnTo>
                  <a:pt x="57" y="0"/>
                </a:lnTo>
                <a:close/>
                <a:moveTo>
                  <a:pt x="1482" y="0"/>
                </a:moveTo>
                <a:lnTo>
                  <a:pt x="1425" y="0"/>
                </a:lnTo>
                <a:lnTo>
                  <a:pt x="1426" y="1"/>
                </a:lnTo>
                <a:lnTo>
                  <a:pt x="1450" y="10"/>
                </a:lnTo>
                <a:lnTo>
                  <a:pt x="1474" y="6"/>
                </a:lnTo>
                <a:lnTo>
                  <a:pt x="1482" y="0"/>
                </a:lnTo>
                <a:close/>
                <a:moveTo>
                  <a:pt x="2959" y="0"/>
                </a:moveTo>
                <a:lnTo>
                  <a:pt x="2903" y="0"/>
                </a:lnTo>
                <a:lnTo>
                  <a:pt x="2904" y="1"/>
                </a:lnTo>
                <a:lnTo>
                  <a:pt x="2928" y="10"/>
                </a:lnTo>
                <a:lnTo>
                  <a:pt x="2951" y="6"/>
                </a:lnTo>
                <a:lnTo>
                  <a:pt x="2959" y="0"/>
                </a:lnTo>
                <a:close/>
                <a:moveTo>
                  <a:pt x="4394" y="0"/>
                </a:moveTo>
                <a:lnTo>
                  <a:pt x="4337" y="0"/>
                </a:lnTo>
                <a:lnTo>
                  <a:pt x="4339" y="1"/>
                </a:lnTo>
                <a:lnTo>
                  <a:pt x="4363" y="10"/>
                </a:lnTo>
                <a:lnTo>
                  <a:pt x="4386" y="6"/>
                </a:lnTo>
                <a:lnTo>
                  <a:pt x="4394" y="0"/>
                </a:lnTo>
                <a:close/>
                <a:moveTo>
                  <a:pt x="5819" y="0"/>
                </a:moveTo>
                <a:lnTo>
                  <a:pt x="5762" y="0"/>
                </a:lnTo>
                <a:lnTo>
                  <a:pt x="5764" y="1"/>
                </a:lnTo>
                <a:lnTo>
                  <a:pt x="5788" y="10"/>
                </a:lnTo>
                <a:lnTo>
                  <a:pt x="5811" y="6"/>
                </a:lnTo>
                <a:lnTo>
                  <a:pt x="5819" y="0"/>
                </a:lnTo>
                <a:close/>
                <a:moveTo>
                  <a:pt x="7365" y="0"/>
                </a:moveTo>
                <a:lnTo>
                  <a:pt x="7308" y="0"/>
                </a:lnTo>
                <a:lnTo>
                  <a:pt x="7309" y="1"/>
                </a:lnTo>
                <a:lnTo>
                  <a:pt x="7334" y="10"/>
                </a:lnTo>
                <a:lnTo>
                  <a:pt x="7357" y="6"/>
                </a:lnTo>
                <a:lnTo>
                  <a:pt x="7365" y="0"/>
                </a:lnTo>
                <a:close/>
                <a:moveTo>
                  <a:pt x="8800" y="0"/>
                </a:moveTo>
                <a:lnTo>
                  <a:pt x="8743" y="0"/>
                </a:lnTo>
                <a:lnTo>
                  <a:pt x="8744" y="1"/>
                </a:lnTo>
                <a:lnTo>
                  <a:pt x="8769" y="10"/>
                </a:lnTo>
                <a:lnTo>
                  <a:pt x="8792" y="6"/>
                </a:lnTo>
                <a:lnTo>
                  <a:pt x="8800" y="0"/>
                </a:lnTo>
                <a:close/>
                <a:moveTo>
                  <a:pt x="10225" y="0"/>
                </a:moveTo>
                <a:lnTo>
                  <a:pt x="10168" y="0"/>
                </a:lnTo>
                <a:lnTo>
                  <a:pt x="10169" y="1"/>
                </a:lnTo>
                <a:lnTo>
                  <a:pt x="10194" y="10"/>
                </a:lnTo>
                <a:lnTo>
                  <a:pt x="10217" y="6"/>
                </a:lnTo>
                <a:lnTo>
                  <a:pt x="10225" y="0"/>
                </a:lnTo>
                <a:close/>
                <a:moveTo>
                  <a:pt x="11703" y="0"/>
                </a:moveTo>
                <a:lnTo>
                  <a:pt x="11646" y="0"/>
                </a:lnTo>
                <a:lnTo>
                  <a:pt x="11647" y="1"/>
                </a:lnTo>
                <a:lnTo>
                  <a:pt x="11671" y="10"/>
                </a:lnTo>
                <a:lnTo>
                  <a:pt x="11695" y="6"/>
                </a:lnTo>
                <a:lnTo>
                  <a:pt x="11703" y="0"/>
                </a:lnTo>
                <a:close/>
                <a:moveTo>
                  <a:pt x="13138" y="0"/>
                </a:moveTo>
                <a:lnTo>
                  <a:pt x="13081" y="0"/>
                </a:lnTo>
                <a:lnTo>
                  <a:pt x="13082" y="1"/>
                </a:lnTo>
                <a:lnTo>
                  <a:pt x="13106" y="10"/>
                </a:lnTo>
                <a:lnTo>
                  <a:pt x="13130" y="6"/>
                </a:lnTo>
                <a:lnTo>
                  <a:pt x="13138" y="0"/>
                </a:lnTo>
                <a:close/>
                <a:moveTo>
                  <a:pt x="14563" y="0"/>
                </a:moveTo>
                <a:lnTo>
                  <a:pt x="14506" y="0"/>
                </a:lnTo>
                <a:lnTo>
                  <a:pt x="14507" y="1"/>
                </a:lnTo>
                <a:lnTo>
                  <a:pt x="14531" y="10"/>
                </a:lnTo>
                <a:lnTo>
                  <a:pt x="14555" y="6"/>
                </a:lnTo>
                <a:lnTo>
                  <a:pt x="14563" y="0"/>
                </a:lnTo>
                <a:close/>
              </a:path>
            </a:pathLst>
          </a:custGeom>
          <a:solidFill>
            <a:srgbClr val="1A1614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docshap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1999" cy="6895071"/>
          </a:xfrm>
          <a:prstGeom prst="rect">
            <a:avLst/>
          </a:prstGeom>
          <a:noFill/>
        </p:spPr>
      </p:pic>
      <p:pic>
        <p:nvPicPr>
          <p:cNvPr id="38" name="docshape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0400" cy="2867896"/>
          </a:xfrm>
          <a:prstGeom prst="rect">
            <a:avLst/>
          </a:prstGeom>
          <a:noFill/>
        </p:spPr>
      </p:pic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7233275" y="128728"/>
            <a:ext cx="4851633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Осознавая необходимость укрепления связей сети с сообществами в странах, а также понимая языковые ограничения, не позволяющие многим людям,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затронутым ТБ, становиться членами сети, в начале 2018 года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TBpeople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начинает пилотировать модель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страновых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представительств. Уже в мае 2018 года подписан первый меморандум о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взаи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мопонимании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сотрудничестве и представительстве – с вновь созданной сетью TB PEOPLE UKRAINE.</a:t>
            </a: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 учетом роста глобальной сети, в 2018 году было принято решение зарегистрировать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TBpeople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в Великобритании. Организация в Грузии стала национальной сетью,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одновре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менно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выполняющей функции регионального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хаба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. </a:t>
            </a: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>
              <a:solidFill>
                <a:srgbClr val="FFFFFF"/>
              </a:solidFill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Начиная с 2019 года </a:t>
            </a:r>
            <a:r>
              <a:rPr kumimoji="0" lang="kk-KZ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Общественный фонд Санат алеми подписал меморандум о взаимодействии и стал официальным представительством глобальной сети в Казахстане.</a:t>
            </a:r>
            <a:endParaRPr kumimoji="0" lang="kk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print"/>
          <a:srcRect l="16923" t="18663" r="51410" b="9630"/>
          <a:stretch/>
        </p:blipFill>
        <p:spPr>
          <a:xfrm>
            <a:off x="131807" y="3007915"/>
            <a:ext cx="3451652" cy="3705922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 rotWithShape="1">
          <a:blip r:embed="rId5" cstate="print"/>
          <a:srcRect l="26706" t="22781" r="33459" b="8580"/>
          <a:stretch/>
        </p:blipFill>
        <p:spPr bwMode="auto">
          <a:xfrm>
            <a:off x="3764691" y="2998573"/>
            <a:ext cx="3278660" cy="37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ocshape30"/>
          <p:cNvSpPr>
            <a:spLocks/>
          </p:cNvSpPr>
          <p:nvPr/>
        </p:nvSpPr>
        <p:spPr bwMode="auto">
          <a:xfrm>
            <a:off x="690245" y="0"/>
            <a:ext cx="9251950" cy="8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3"/>
              </a:cxn>
              <a:cxn ang="0">
                <a:pos x="64" y="0"/>
              </a:cxn>
              <a:cxn ang="0">
                <a:pos x="1425" y="0"/>
              </a:cxn>
              <a:cxn ang="0">
                <a:pos x="1454" y="13"/>
              </a:cxn>
              <a:cxn ang="0">
                <a:pos x="1489" y="0"/>
              </a:cxn>
              <a:cxn ang="0">
                <a:pos x="2903" y="0"/>
              </a:cxn>
              <a:cxn ang="0">
                <a:pos x="2931" y="13"/>
              </a:cxn>
              <a:cxn ang="0">
                <a:pos x="2967" y="0"/>
              </a:cxn>
              <a:cxn ang="0">
                <a:pos x="4338" y="0"/>
              </a:cxn>
              <a:cxn ang="0">
                <a:pos x="4366" y="13"/>
              </a:cxn>
              <a:cxn ang="0">
                <a:pos x="4402" y="0"/>
              </a:cxn>
              <a:cxn ang="0">
                <a:pos x="5763" y="0"/>
              </a:cxn>
              <a:cxn ang="0">
                <a:pos x="5791" y="13"/>
              </a:cxn>
              <a:cxn ang="0">
                <a:pos x="5827" y="0"/>
              </a:cxn>
              <a:cxn ang="0">
                <a:pos x="7309" y="0"/>
              </a:cxn>
              <a:cxn ang="0">
                <a:pos x="7337" y="13"/>
              </a:cxn>
              <a:cxn ang="0">
                <a:pos x="7372" y="0"/>
              </a:cxn>
              <a:cxn ang="0">
                <a:pos x="8743" y="0"/>
              </a:cxn>
              <a:cxn ang="0">
                <a:pos x="8772" y="13"/>
              </a:cxn>
              <a:cxn ang="0">
                <a:pos x="8807" y="0"/>
              </a:cxn>
              <a:cxn ang="0">
                <a:pos x="10168" y="0"/>
              </a:cxn>
              <a:cxn ang="0">
                <a:pos x="10197" y="13"/>
              </a:cxn>
              <a:cxn ang="0">
                <a:pos x="10232" y="0"/>
              </a:cxn>
              <a:cxn ang="0">
                <a:pos x="11646" y="0"/>
              </a:cxn>
              <a:cxn ang="0">
                <a:pos x="11675" y="13"/>
              </a:cxn>
              <a:cxn ang="0">
                <a:pos x="11710" y="0"/>
              </a:cxn>
              <a:cxn ang="0">
                <a:pos x="13081" y="0"/>
              </a:cxn>
              <a:cxn ang="0">
                <a:pos x="13110" y="13"/>
              </a:cxn>
              <a:cxn ang="0">
                <a:pos x="13145" y="0"/>
              </a:cxn>
              <a:cxn ang="0">
                <a:pos x="14506" y="0"/>
              </a:cxn>
              <a:cxn ang="0">
                <a:pos x="14535" y="13"/>
              </a:cxn>
              <a:cxn ang="0">
                <a:pos x="14570" y="0"/>
              </a:cxn>
            </a:cxnLst>
            <a:rect l="0" t="0" r="r" b="b"/>
            <a:pathLst>
              <a:path w="14570" h="14">
                <a:moveTo>
                  <a:pt x="64" y="0"/>
                </a:moveTo>
                <a:lnTo>
                  <a:pt x="0" y="0"/>
                </a:lnTo>
                <a:lnTo>
                  <a:pt x="4" y="4"/>
                </a:lnTo>
                <a:lnTo>
                  <a:pt x="29" y="13"/>
                </a:lnTo>
                <a:lnTo>
                  <a:pt x="52" y="10"/>
                </a:lnTo>
                <a:lnTo>
                  <a:pt x="64" y="0"/>
                </a:lnTo>
                <a:close/>
                <a:moveTo>
                  <a:pt x="1489" y="0"/>
                </a:moveTo>
                <a:lnTo>
                  <a:pt x="1425" y="0"/>
                </a:lnTo>
                <a:lnTo>
                  <a:pt x="1429" y="4"/>
                </a:lnTo>
                <a:lnTo>
                  <a:pt x="1454" y="13"/>
                </a:lnTo>
                <a:lnTo>
                  <a:pt x="1477" y="10"/>
                </a:lnTo>
                <a:lnTo>
                  <a:pt x="1489" y="0"/>
                </a:lnTo>
                <a:close/>
                <a:moveTo>
                  <a:pt x="2967" y="0"/>
                </a:moveTo>
                <a:lnTo>
                  <a:pt x="2903" y="0"/>
                </a:lnTo>
                <a:lnTo>
                  <a:pt x="2907" y="4"/>
                </a:lnTo>
                <a:lnTo>
                  <a:pt x="2931" y="13"/>
                </a:lnTo>
                <a:lnTo>
                  <a:pt x="2955" y="10"/>
                </a:lnTo>
                <a:lnTo>
                  <a:pt x="2967" y="0"/>
                </a:lnTo>
                <a:close/>
                <a:moveTo>
                  <a:pt x="4402" y="0"/>
                </a:moveTo>
                <a:lnTo>
                  <a:pt x="4338" y="0"/>
                </a:lnTo>
                <a:lnTo>
                  <a:pt x="4342" y="4"/>
                </a:lnTo>
                <a:lnTo>
                  <a:pt x="4366" y="13"/>
                </a:lnTo>
                <a:lnTo>
                  <a:pt x="4390" y="10"/>
                </a:lnTo>
                <a:lnTo>
                  <a:pt x="4402" y="0"/>
                </a:lnTo>
                <a:close/>
                <a:moveTo>
                  <a:pt x="5827" y="0"/>
                </a:moveTo>
                <a:lnTo>
                  <a:pt x="5763" y="0"/>
                </a:lnTo>
                <a:lnTo>
                  <a:pt x="5767" y="4"/>
                </a:lnTo>
                <a:lnTo>
                  <a:pt x="5791" y="13"/>
                </a:lnTo>
                <a:lnTo>
                  <a:pt x="5815" y="10"/>
                </a:lnTo>
                <a:lnTo>
                  <a:pt x="5827" y="0"/>
                </a:lnTo>
                <a:close/>
                <a:moveTo>
                  <a:pt x="7372" y="0"/>
                </a:moveTo>
                <a:lnTo>
                  <a:pt x="7309" y="0"/>
                </a:lnTo>
                <a:lnTo>
                  <a:pt x="7313" y="4"/>
                </a:lnTo>
                <a:lnTo>
                  <a:pt x="7337" y="13"/>
                </a:lnTo>
                <a:lnTo>
                  <a:pt x="7361" y="10"/>
                </a:lnTo>
                <a:lnTo>
                  <a:pt x="7372" y="0"/>
                </a:lnTo>
                <a:close/>
                <a:moveTo>
                  <a:pt x="8807" y="0"/>
                </a:moveTo>
                <a:lnTo>
                  <a:pt x="8743" y="0"/>
                </a:lnTo>
                <a:lnTo>
                  <a:pt x="8748" y="4"/>
                </a:lnTo>
                <a:lnTo>
                  <a:pt x="8772" y="13"/>
                </a:lnTo>
                <a:lnTo>
                  <a:pt x="8795" y="10"/>
                </a:lnTo>
                <a:lnTo>
                  <a:pt x="8807" y="0"/>
                </a:lnTo>
                <a:close/>
                <a:moveTo>
                  <a:pt x="10232" y="0"/>
                </a:moveTo>
                <a:lnTo>
                  <a:pt x="10168" y="0"/>
                </a:lnTo>
                <a:lnTo>
                  <a:pt x="10173" y="4"/>
                </a:lnTo>
                <a:lnTo>
                  <a:pt x="10197" y="13"/>
                </a:lnTo>
                <a:lnTo>
                  <a:pt x="10220" y="10"/>
                </a:lnTo>
                <a:lnTo>
                  <a:pt x="10232" y="0"/>
                </a:lnTo>
                <a:close/>
                <a:moveTo>
                  <a:pt x="11710" y="0"/>
                </a:moveTo>
                <a:lnTo>
                  <a:pt x="11646" y="0"/>
                </a:lnTo>
                <a:lnTo>
                  <a:pt x="11651" y="4"/>
                </a:lnTo>
                <a:lnTo>
                  <a:pt x="11675" y="13"/>
                </a:lnTo>
                <a:lnTo>
                  <a:pt x="11698" y="10"/>
                </a:lnTo>
                <a:lnTo>
                  <a:pt x="11710" y="0"/>
                </a:lnTo>
                <a:close/>
                <a:moveTo>
                  <a:pt x="13145" y="0"/>
                </a:moveTo>
                <a:lnTo>
                  <a:pt x="13081" y="0"/>
                </a:lnTo>
                <a:lnTo>
                  <a:pt x="13085" y="4"/>
                </a:lnTo>
                <a:lnTo>
                  <a:pt x="13110" y="13"/>
                </a:lnTo>
                <a:lnTo>
                  <a:pt x="13133" y="10"/>
                </a:lnTo>
                <a:lnTo>
                  <a:pt x="13145" y="0"/>
                </a:lnTo>
                <a:close/>
                <a:moveTo>
                  <a:pt x="14570" y="0"/>
                </a:moveTo>
                <a:lnTo>
                  <a:pt x="14506" y="0"/>
                </a:lnTo>
                <a:lnTo>
                  <a:pt x="14510" y="4"/>
                </a:lnTo>
                <a:lnTo>
                  <a:pt x="14535" y="13"/>
                </a:lnTo>
                <a:lnTo>
                  <a:pt x="14558" y="10"/>
                </a:lnTo>
                <a:lnTo>
                  <a:pt x="14570" y="0"/>
                </a:lnTo>
                <a:close/>
              </a:path>
            </a:pathLst>
          </a:custGeom>
          <a:solidFill>
            <a:srgbClr val="1A1614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docshape3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docshap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docshape32"/>
          <p:cNvSpPr>
            <a:spLocks noChangeArrowheads="1"/>
          </p:cNvSpPr>
          <p:nvPr/>
        </p:nvSpPr>
        <p:spPr bwMode="auto">
          <a:xfrm>
            <a:off x="0" y="0"/>
            <a:ext cx="1219200" cy="6857999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 rot="5400000">
            <a:off x="-881449" y="4263139"/>
            <a:ext cx="2924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Background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601730" y="275998"/>
            <a:ext cx="576427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99663" algn="l"/>
              </a:tabLst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TBPEOPLE продолжает расти и развиваться.</a:t>
            </a:r>
            <a:endParaRPr kumimoji="0" lang="en-US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99663" algn="l"/>
              </a:tabLst>
            </a:pPr>
            <a:endParaRPr lang="en-US" sz="15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99663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99663" algn="l"/>
              </a:tabLst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Осуществляется глобальный грант в рамках стратегической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инициати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- вы Глобального фонда по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сообще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ствам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, правам и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гендеру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. Была раз-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работана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и опубликована брошюра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99663" algn="l"/>
              </a:tabLst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«Ты и туберкулез», впоследствии переведенная на английский язык и на языки 11 стран региона ВЕЦА.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99663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717"/>
          <a:stretch>
            <a:fillRect/>
          </a:stretch>
        </p:blipFill>
        <p:spPr>
          <a:xfrm>
            <a:off x="1581354" y="215002"/>
            <a:ext cx="2757564" cy="2739301"/>
          </a:xfrm>
          <a:prstGeom prst="rect">
            <a:avLst/>
          </a:prstGeom>
        </p:spPr>
      </p:pic>
      <p:pic>
        <p:nvPicPr>
          <p:cNvPr id="16" name="Объект 8">
            <a:extLst>
              <a:ext uri="{FF2B5EF4-FFF2-40B4-BE49-F238E27FC236}">
                <a16:creationId xmlns:a16="http://schemas.microsoft.com/office/drawing/2014/main" id="{5B6148B0-9437-437A-AD73-5EDC64DA4F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1354" y="3008185"/>
            <a:ext cx="2838246" cy="3849815"/>
          </a:xfrm>
          <a:prstGeom prst="rect">
            <a:avLst/>
          </a:prstGeom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 rot="10800000" flipV="1">
            <a:off x="5511114" y="3558298"/>
            <a:ext cx="6203091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50375" algn="l"/>
                <a:tab pos="9710738" algn="l"/>
              </a:tabLst>
            </a:pPr>
            <a:endParaRPr kumimoji="0" lang="ru-RU" sz="15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350375" algn="l"/>
                <a:tab pos="9710738" algn="l"/>
              </a:tabLst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По итогам обширных глобальных консультаций и при поддержке Партнерства «Остановить ТБ» была разработана и опубликована Декларация о правах людей, затронутых туберкулезом. Перевод данного документа на казахский язык выполнен Общественным фондом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Санат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kumimoji="0" lang="ru-RU" sz="15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алеми</a:t>
            </a:r>
            <a:r>
              <a:rPr lang="ru-RU" sz="1500" b="1" dirty="0">
                <a:solidFill>
                  <a:srgbClr val="FFFFF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.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Авторы казахской версии Декларации  о правах людей, затронутых туберкулезом, директор филиала фонда в г.Астана </a:t>
            </a:r>
            <a:r>
              <a:rPr lang="ru-RU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Медетов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М.А, социальный работник </a:t>
            </a:r>
            <a:r>
              <a:rPr lang="ru-RU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Сапаргалиева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50375" algn="l"/>
                <a:tab pos="9710738" algn="l"/>
              </a:tabLst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F7F7F7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	</a:t>
            </a:r>
            <a:r>
              <a:rPr kumimoji="0" lang="ru-RU" sz="1600" b="1" i="1" u="sng" strike="noStrike" cap="none" normalizeH="0" baseline="0" dirty="0">
                <a:ln>
                  <a:noFill/>
                </a:ln>
                <a:solidFill>
                  <a:srgbClr val="F7F7F7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ocshape37"/>
          <p:cNvSpPr txBox="1">
            <a:spLocks noChangeArrowheads="1"/>
          </p:cNvSpPr>
          <p:nvPr/>
        </p:nvSpPr>
        <p:spPr bwMode="auto">
          <a:xfrm>
            <a:off x="293688" y="2303463"/>
            <a:ext cx="52705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Background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docshape30"/>
          <p:cNvSpPr>
            <a:spLocks/>
          </p:cNvSpPr>
          <p:nvPr/>
        </p:nvSpPr>
        <p:spPr bwMode="auto">
          <a:xfrm>
            <a:off x="703567" y="1803633"/>
            <a:ext cx="5288265" cy="55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3"/>
              </a:cxn>
              <a:cxn ang="0">
                <a:pos x="64" y="0"/>
              </a:cxn>
              <a:cxn ang="0">
                <a:pos x="1425" y="0"/>
              </a:cxn>
              <a:cxn ang="0">
                <a:pos x="1454" y="13"/>
              </a:cxn>
              <a:cxn ang="0">
                <a:pos x="1489" y="0"/>
              </a:cxn>
              <a:cxn ang="0">
                <a:pos x="2903" y="0"/>
              </a:cxn>
              <a:cxn ang="0">
                <a:pos x="2931" y="13"/>
              </a:cxn>
              <a:cxn ang="0">
                <a:pos x="2967" y="0"/>
              </a:cxn>
              <a:cxn ang="0">
                <a:pos x="4338" y="0"/>
              </a:cxn>
              <a:cxn ang="0">
                <a:pos x="4366" y="13"/>
              </a:cxn>
              <a:cxn ang="0">
                <a:pos x="4402" y="0"/>
              </a:cxn>
              <a:cxn ang="0">
                <a:pos x="5763" y="0"/>
              </a:cxn>
              <a:cxn ang="0">
                <a:pos x="5791" y="13"/>
              </a:cxn>
              <a:cxn ang="0">
                <a:pos x="5827" y="0"/>
              </a:cxn>
              <a:cxn ang="0">
                <a:pos x="7309" y="0"/>
              </a:cxn>
              <a:cxn ang="0">
                <a:pos x="7337" y="13"/>
              </a:cxn>
              <a:cxn ang="0">
                <a:pos x="7372" y="0"/>
              </a:cxn>
              <a:cxn ang="0">
                <a:pos x="8743" y="0"/>
              </a:cxn>
              <a:cxn ang="0">
                <a:pos x="8772" y="13"/>
              </a:cxn>
              <a:cxn ang="0">
                <a:pos x="8807" y="0"/>
              </a:cxn>
              <a:cxn ang="0">
                <a:pos x="10168" y="0"/>
              </a:cxn>
              <a:cxn ang="0">
                <a:pos x="10197" y="13"/>
              </a:cxn>
              <a:cxn ang="0">
                <a:pos x="10232" y="0"/>
              </a:cxn>
              <a:cxn ang="0">
                <a:pos x="11646" y="0"/>
              </a:cxn>
              <a:cxn ang="0">
                <a:pos x="11675" y="13"/>
              </a:cxn>
              <a:cxn ang="0">
                <a:pos x="11710" y="0"/>
              </a:cxn>
              <a:cxn ang="0">
                <a:pos x="13081" y="0"/>
              </a:cxn>
              <a:cxn ang="0">
                <a:pos x="13110" y="13"/>
              </a:cxn>
              <a:cxn ang="0">
                <a:pos x="13145" y="0"/>
              </a:cxn>
              <a:cxn ang="0">
                <a:pos x="14506" y="0"/>
              </a:cxn>
              <a:cxn ang="0">
                <a:pos x="14535" y="13"/>
              </a:cxn>
              <a:cxn ang="0">
                <a:pos x="14570" y="0"/>
              </a:cxn>
            </a:cxnLst>
            <a:rect l="0" t="0" r="r" b="b"/>
            <a:pathLst>
              <a:path w="14570" h="14">
                <a:moveTo>
                  <a:pt x="64" y="0"/>
                </a:moveTo>
                <a:lnTo>
                  <a:pt x="0" y="0"/>
                </a:lnTo>
                <a:lnTo>
                  <a:pt x="4" y="4"/>
                </a:lnTo>
                <a:lnTo>
                  <a:pt x="29" y="13"/>
                </a:lnTo>
                <a:lnTo>
                  <a:pt x="52" y="10"/>
                </a:lnTo>
                <a:lnTo>
                  <a:pt x="64" y="0"/>
                </a:lnTo>
                <a:close/>
                <a:moveTo>
                  <a:pt x="1489" y="0"/>
                </a:moveTo>
                <a:lnTo>
                  <a:pt x="1425" y="0"/>
                </a:lnTo>
                <a:lnTo>
                  <a:pt x="1429" y="4"/>
                </a:lnTo>
                <a:lnTo>
                  <a:pt x="1454" y="13"/>
                </a:lnTo>
                <a:lnTo>
                  <a:pt x="1477" y="10"/>
                </a:lnTo>
                <a:lnTo>
                  <a:pt x="1489" y="0"/>
                </a:lnTo>
                <a:close/>
                <a:moveTo>
                  <a:pt x="2967" y="0"/>
                </a:moveTo>
                <a:lnTo>
                  <a:pt x="2903" y="0"/>
                </a:lnTo>
                <a:lnTo>
                  <a:pt x="2907" y="4"/>
                </a:lnTo>
                <a:lnTo>
                  <a:pt x="2931" y="13"/>
                </a:lnTo>
                <a:lnTo>
                  <a:pt x="2955" y="10"/>
                </a:lnTo>
                <a:lnTo>
                  <a:pt x="2967" y="0"/>
                </a:lnTo>
                <a:close/>
                <a:moveTo>
                  <a:pt x="4402" y="0"/>
                </a:moveTo>
                <a:lnTo>
                  <a:pt x="4338" y="0"/>
                </a:lnTo>
                <a:lnTo>
                  <a:pt x="4342" y="4"/>
                </a:lnTo>
                <a:lnTo>
                  <a:pt x="4366" y="13"/>
                </a:lnTo>
                <a:lnTo>
                  <a:pt x="4390" y="10"/>
                </a:lnTo>
                <a:lnTo>
                  <a:pt x="4402" y="0"/>
                </a:lnTo>
                <a:close/>
                <a:moveTo>
                  <a:pt x="5827" y="0"/>
                </a:moveTo>
                <a:lnTo>
                  <a:pt x="5763" y="0"/>
                </a:lnTo>
                <a:lnTo>
                  <a:pt x="5767" y="4"/>
                </a:lnTo>
                <a:lnTo>
                  <a:pt x="5791" y="13"/>
                </a:lnTo>
                <a:lnTo>
                  <a:pt x="5815" y="10"/>
                </a:lnTo>
                <a:lnTo>
                  <a:pt x="5827" y="0"/>
                </a:lnTo>
                <a:close/>
                <a:moveTo>
                  <a:pt x="7372" y="0"/>
                </a:moveTo>
                <a:lnTo>
                  <a:pt x="7309" y="0"/>
                </a:lnTo>
                <a:lnTo>
                  <a:pt x="7313" y="4"/>
                </a:lnTo>
                <a:lnTo>
                  <a:pt x="7337" y="13"/>
                </a:lnTo>
                <a:lnTo>
                  <a:pt x="7361" y="10"/>
                </a:lnTo>
                <a:lnTo>
                  <a:pt x="7372" y="0"/>
                </a:lnTo>
                <a:close/>
                <a:moveTo>
                  <a:pt x="8807" y="0"/>
                </a:moveTo>
                <a:lnTo>
                  <a:pt x="8743" y="0"/>
                </a:lnTo>
                <a:lnTo>
                  <a:pt x="8748" y="4"/>
                </a:lnTo>
                <a:lnTo>
                  <a:pt x="8772" y="13"/>
                </a:lnTo>
                <a:lnTo>
                  <a:pt x="8795" y="10"/>
                </a:lnTo>
                <a:lnTo>
                  <a:pt x="8807" y="0"/>
                </a:lnTo>
                <a:close/>
                <a:moveTo>
                  <a:pt x="10232" y="0"/>
                </a:moveTo>
                <a:lnTo>
                  <a:pt x="10168" y="0"/>
                </a:lnTo>
                <a:lnTo>
                  <a:pt x="10173" y="4"/>
                </a:lnTo>
                <a:lnTo>
                  <a:pt x="10197" y="13"/>
                </a:lnTo>
                <a:lnTo>
                  <a:pt x="10220" y="10"/>
                </a:lnTo>
                <a:lnTo>
                  <a:pt x="10232" y="0"/>
                </a:lnTo>
                <a:close/>
                <a:moveTo>
                  <a:pt x="11710" y="0"/>
                </a:moveTo>
                <a:lnTo>
                  <a:pt x="11646" y="0"/>
                </a:lnTo>
                <a:lnTo>
                  <a:pt x="11651" y="4"/>
                </a:lnTo>
                <a:lnTo>
                  <a:pt x="11675" y="13"/>
                </a:lnTo>
                <a:lnTo>
                  <a:pt x="11698" y="10"/>
                </a:lnTo>
                <a:lnTo>
                  <a:pt x="11710" y="0"/>
                </a:lnTo>
                <a:close/>
                <a:moveTo>
                  <a:pt x="13145" y="0"/>
                </a:moveTo>
                <a:lnTo>
                  <a:pt x="13081" y="0"/>
                </a:lnTo>
                <a:lnTo>
                  <a:pt x="13085" y="4"/>
                </a:lnTo>
                <a:lnTo>
                  <a:pt x="13110" y="13"/>
                </a:lnTo>
                <a:lnTo>
                  <a:pt x="13133" y="10"/>
                </a:lnTo>
                <a:lnTo>
                  <a:pt x="13145" y="0"/>
                </a:lnTo>
                <a:close/>
                <a:moveTo>
                  <a:pt x="14570" y="0"/>
                </a:moveTo>
                <a:lnTo>
                  <a:pt x="14506" y="0"/>
                </a:lnTo>
                <a:lnTo>
                  <a:pt x="14510" y="4"/>
                </a:lnTo>
                <a:lnTo>
                  <a:pt x="14535" y="13"/>
                </a:lnTo>
                <a:lnTo>
                  <a:pt x="14558" y="10"/>
                </a:lnTo>
                <a:lnTo>
                  <a:pt x="14570" y="0"/>
                </a:lnTo>
                <a:close/>
              </a:path>
            </a:pathLst>
          </a:custGeom>
          <a:solidFill>
            <a:srgbClr val="1A1614">
              <a:alpha val="17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docshape4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" name="docshap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093" y="1828799"/>
            <a:ext cx="10420864" cy="4036541"/>
          </a:xfrm>
          <a:prstGeom prst="rect">
            <a:avLst/>
          </a:prstGeom>
          <a:noFill/>
        </p:spPr>
      </p:pic>
      <p:pic>
        <p:nvPicPr>
          <p:cNvPr id="22" name="docshape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951" y="5955956"/>
            <a:ext cx="10635048" cy="902043"/>
          </a:xfrm>
          <a:prstGeom prst="rect">
            <a:avLst/>
          </a:prstGeom>
          <a:noFill/>
        </p:spPr>
      </p:pic>
      <p:sp>
        <p:nvSpPr>
          <p:cNvPr id="28" name="docshape42"/>
          <p:cNvSpPr>
            <a:spLocks noChangeArrowheads="1"/>
          </p:cNvSpPr>
          <p:nvPr/>
        </p:nvSpPr>
        <p:spPr bwMode="auto">
          <a:xfrm>
            <a:off x="0" y="1"/>
            <a:ext cx="1539118" cy="6858000"/>
          </a:xfrm>
          <a:prstGeom prst="rect">
            <a:avLst/>
          </a:prstGeom>
          <a:solidFill>
            <a:srgbClr val="001354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 rot="5400000">
            <a:off x="-906163" y="4738872"/>
            <a:ext cx="31880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Background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47568" y="304800"/>
            <a:ext cx="105444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</a:rPr>
              <a:t>В марте 2019 года в Стамбуле состоялась встреча по стратегическому планированию, на которой были обсуждены и сформулированы четыре стратегических ориентира глобальной сети </a:t>
            </a:r>
            <a:r>
              <a:rPr lang="ru-RU" sz="2900" b="1" dirty="0" err="1">
                <a:solidFill>
                  <a:schemeClr val="bg1"/>
                </a:solidFill>
              </a:rPr>
              <a:t>TBpeople</a:t>
            </a:r>
            <a:r>
              <a:rPr lang="ru-RU" sz="2900" b="1" dirty="0">
                <a:solidFill>
                  <a:schemeClr val="bg1"/>
                </a:solidFill>
              </a:rPr>
              <a:t>.</a:t>
            </a:r>
            <a:endParaRPr lang="ru-RU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docshape43"/>
          <p:cNvSpPr>
            <a:spLocks/>
          </p:cNvSpPr>
          <p:nvPr/>
        </p:nvSpPr>
        <p:spPr bwMode="auto">
          <a:xfrm>
            <a:off x="4487940" y="3473174"/>
            <a:ext cx="6468248" cy="197868"/>
          </a:xfrm>
          <a:custGeom>
            <a:avLst/>
            <a:gdLst/>
            <a:ahLst/>
            <a:cxnLst>
              <a:cxn ang="0">
                <a:pos x="894" y="4"/>
              </a:cxn>
              <a:cxn ang="0">
                <a:pos x="29" y="4"/>
              </a:cxn>
              <a:cxn ang="0">
                <a:pos x="29" y="4"/>
              </a:cxn>
              <a:cxn ang="0">
                <a:pos x="0" y="4"/>
              </a:cxn>
              <a:cxn ang="0">
                <a:pos x="0" y="4"/>
              </a:cxn>
              <a:cxn ang="0">
                <a:pos x="0" y="33"/>
              </a:cxn>
              <a:cxn ang="0">
                <a:pos x="0" y="442"/>
              </a:cxn>
              <a:cxn ang="0">
                <a:pos x="29" y="442"/>
              </a:cxn>
              <a:cxn ang="0">
                <a:pos x="29" y="33"/>
              </a:cxn>
              <a:cxn ang="0">
                <a:pos x="894" y="33"/>
              </a:cxn>
              <a:cxn ang="0">
                <a:pos x="894" y="4"/>
              </a:cxn>
              <a:cxn ang="0">
                <a:pos x="12758" y="0"/>
              </a:cxn>
              <a:cxn ang="0">
                <a:pos x="12729" y="0"/>
              </a:cxn>
              <a:cxn ang="0">
                <a:pos x="12729" y="437"/>
              </a:cxn>
              <a:cxn ang="0">
                <a:pos x="12758" y="437"/>
              </a:cxn>
              <a:cxn ang="0">
                <a:pos x="12758" y="0"/>
              </a:cxn>
            </a:cxnLst>
            <a:rect l="0" t="0" r="r" b="b"/>
            <a:pathLst>
              <a:path w="12759" h="443">
                <a:moveTo>
                  <a:pt x="894" y="4"/>
                </a:moveTo>
                <a:lnTo>
                  <a:pt x="29" y="4"/>
                </a:lnTo>
                <a:lnTo>
                  <a:pt x="0" y="4"/>
                </a:lnTo>
                <a:lnTo>
                  <a:pt x="0" y="33"/>
                </a:lnTo>
                <a:lnTo>
                  <a:pt x="0" y="442"/>
                </a:lnTo>
                <a:lnTo>
                  <a:pt x="29" y="442"/>
                </a:lnTo>
                <a:lnTo>
                  <a:pt x="29" y="33"/>
                </a:lnTo>
                <a:lnTo>
                  <a:pt x="894" y="33"/>
                </a:lnTo>
                <a:lnTo>
                  <a:pt x="894" y="4"/>
                </a:lnTo>
                <a:close/>
                <a:moveTo>
                  <a:pt x="12758" y="0"/>
                </a:moveTo>
                <a:lnTo>
                  <a:pt x="12729" y="0"/>
                </a:lnTo>
                <a:lnTo>
                  <a:pt x="12729" y="437"/>
                </a:lnTo>
                <a:lnTo>
                  <a:pt x="12758" y="437"/>
                </a:lnTo>
                <a:lnTo>
                  <a:pt x="127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6" name="docshape56"/>
          <p:cNvSpPr txBox="1">
            <a:spLocks noChangeArrowheads="1"/>
          </p:cNvSpPr>
          <p:nvPr/>
        </p:nvSpPr>
        <p:spPr bwMode="auto">
          <a:xfrm>
            <a:off x="293688" y="568325"/>
            <a:ext cx="52705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Стратегические приоритеты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docshape60"/>
          <p:cNvSpPr>
            <a:spLocks/>
          </p:cNvSpPr>
          <p:nvPr/>
        </p:nvSpPr>
        <p:spPr bwMode="auto">
          <a:xfrm>
            <a:off x="707051" y="2540"/>
            <a:ext cx="9226911" cy="190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0"/>
              </a:cxn>
              <a:cxn ang="0">
                <a:pos x="7" y="3"/>
              </a:cxn>
              <a:cxn ang="0">
                <a:pos x="24" y="0"/>
              </a:cxn>
              <a:cxn ang="0">
                <a:pos x="1449" y="0"/>
              </a:cxn>
              <a:cxn ang="0">
                <a:pos x="1425" y="0"/>
              </a:cxn>
              <a:cxn ang="0">
                <a:pos x="1432" y="3"/>
              </a:cxn>
              <a:cxn ang="0">
                <a:pos x="1449" y="0"/>
              </a:cxn>
              <a:cxn ang="0">
                <a:pos x="2927" y="0"/>
              </a:cxn>
              <a:cxn ang="0">
                <a:pos x="2903" y="0"/>
              </a:cxn>
              <a:cxn ang="0">
                <a:pos x="2910" y="3"/>
              </a:cxn>
              <a:cxn ang="0">
                <a:pos x="2927" y="0"/>
              </a:cxn>
              <a:cxn ang="0">
                <a:pos x="4362" y="0"/>
              </a:cxn>
              <a:cxn ang="0">
                <a:pos x="4337" y="0"/>
              </a:cxn>
              <a:cxn ang="0">
                <a:pos x="4345" y="3"/>
              </a:cxn>
              <a:cxn ang="0">
                <a:pos x="4362" y="0"/>
              </a:cxn>
              <a:cxn ang="0">
                <a:pos x="5787" y="0"/>
              </a:cxn>
              <a:cxn ang="0">
                <a:pos x="5762" y="0"/>
              </a:cxn>
              <a:cxn ang="0">
                <a:pos x="5770" y="3"/>
              </a:cxn>
              <a:cxn ang="0">
                <a:pos x="5787" y="0"/>
              </a:cxn>
              <a:cxn ang="0">
                <a:pos x="7333" y="0"/>
              </a:cxn>
              <a:cxn ang="0">
                <a:pos x="7308" y="0"/>
              </a:cxn>
              <a:cxn ang="0">
                <a:pos x="7316" y="3"/>
              </a:cxn>
              <a:cxn ang="0">
                <a:pos x="7333" y="0"/>
              </a:cxn>
              <a:cxn ang="0">
                <a:pos x="8767" y="0"/>
              </a:cxn>
              <a:cxn ang="0">
                <a:pos x="8743" y="0"/>
              </a:cxn>
              <a:cxn ang="0">
                <a:pos x="8750" y="3"/>
              </a:cxn>
              <a:cxn ang="0">
                <a:pos x="8767" y="0"/>
              </a:cxn>
              <a:cxn ang="0">
                <a:pos x="10192" y="0"/>
              </a:cxn>
              <a:cxn ang="0">
                <a:pos x="10168" y="0"/>
              </a:cxn>
              <a:cxn ang="0">
                <a:pos x="10175" y="3"/>
              </a:cxn>
              <a:cxn ang="0">
                <a:pos x="10192" y="0"/>
              </a:cxn>
              <a:cxn ang="0">
                <a:pos x="11670" y="0"/>
              </a:cxn>
              <a:cxn ang="0">
                <a:pos x="11646" y="0"/>
              </a:cxn>
              <a:cxn ang="0">
                <a:pos x="11653" y="3"/>
              </a:cxn>
              <a:cxn ang="0">
                <a:pos x="11670" y="0"/>
              </a:cxn>
              <a:cxn ang="0">
                <a:pos x="13105" y="0"/>
              </a:cxn>
              <a:cxn ang="0">
                <a:pos x="13081" y="0"/>
              </a:cxn>
              <a:cxn ang="0">
                <a:pos x="13088" y="3"/>
              </a:cxn>
              <a:cxn ang="0">
                <a:pos x="13105" y="0"/>
              </a:cxn>
              <a:cxn ang="0">
                <a:pos x="14530" y="0"/>
              </a:cxn>
              <a:cxn ang="0">
                <a:pos x="14506" y="0"/>
              </a:cxn>
              <a:cxn ang="0">
                <a:pos x="14513" y="3"/>
              </a:cxn>
              <a:cxn ang="0">
                <a:pos x="14530" y="0"/>
              </a:cxn>
            </a:cxnLst>
            <a:rect l="0" t="0" r="r" b="b"/>
            <a:pathLst>
              <a:path w="14531" h="3">
                <a:moveTo>
                  <a:pt x="24" y="0"/>
                </a:moveTo>
                <a:lnTo>
                  <a:pt x="0" y="0"/>
                </a:lnTo>
                <a:lnTo>
                  <a:pt x="7" y="3"/>
                </a:lnTo>
                <a:lnTo>
                  <a:pt x="24" y="0"/>
                </a:lnTo>
                <a:close/>
                <a:moveTo>
                  <a:pt x="1449" y="0"/>
                </a:moveTo>
                <a:lnTo>
                  <a:pt x="1425" y="0"/>
                </a:lnTo>
                <a:lnTo>
                  <a:pt x="1432" y="3"/>
                </a:lnTo>
                <a:lnTo>
                  <a:pt x="1449" y="0"/>
                </a:lnTo>
                <a:close/>
                <a:moveTo>
                  <a:pt x="2927" y="0"/>
                </a:moveTo>
                <a:lnTo>
                  <a:pt x="2903" y="0"/>
                </a:lnTo>
                <a:lnTo>
                  <a:pt x="2910" y="3"/>
                </a:lnTo>
                <a:lnTo>
                  <a:pt x="2927" y="0"/>
                </a:lnTo>
                <a:close/>
                <a:moveTo>
                  <a:pt x="4362" y="0"/>
                </a:moveTo>
                <a:lnTo>
                  <a:pt x="4337" y="0"/>
                </a:lnTo>
                <a:lnTo>
                  <a:pt x="4345" y="3"/>
                </a:lnTo>
                <a:lnTo>
                  <a:pt x="4362" y="0"/>
                </a:lnTo>
                <a:close/>
                <a:moveTo>
                  <a:pt x="5787" y="0"/>
                </a:moveTo>
                <a:lnTo>
                  <a:pt x="5762" y="0"/>
                </a:lnTo>
                <a:lnTo>
                  <a:pt x="5770" y="3"/>
                </a:lnTo>
                <a:lnTo>
                  <a:pt x="5787" y="0"/>
                </a:lnTo>
                <a:close/>
                <a:moveTo>
                  <a:pt x="7333" y="0"/>
                </a:moveTo>
                <a:lnTo>
                  <a:pt x="7308" y="0"/>
                </a:lnTo>
                <a:lnTo>
                  <a:pt x="7316" y="3"/>
                </a:lnTo>
                <a:lnTo>
                  <a:pt x="7333" y="0"/>
                </a:lnTo>
                <a:close/>
                <a:moveTo>
                  <a:pt x="8767" y="0"/>
                </a:moveTo>
                <a:lnTo>
                  <a:pt x="8743" y="0"/>
                </a:lnTo>
                <a:lnTo>
                  <a:pt x="8750" y="3"/>
                </a:lnTo>
                <a:lnTo>
                  <a:pt x="8767" y="0"/>
                </a:lnTo>
                <a:close/>
                <a:moveTo>
                  <a:pt x="10192" y="0"/>
                </a:moveTo>
                <a:lnTo>
                  <a:pt x="10168" y="0"/>
                </a:lnTo>
                <a:lnTo>
                  <a:pt x="10175" y="3"/>
                </a:lnTo>
                <a:lnTo>
                  <a:pt x="10192" y="0"/>
                </a:lnTo>
                <a:close/>
                <a:moveTo>
                  <a:pt x="11670" y="0"/>
                </a:moveTo>
                <a:lnTo>
                  <a:pt x="11646" y="0"/>
                </a:lnTo>
                <a:lnTo>
                  <a:pt x="11653" y="3"/>
                </a:lnTo>
                <a:lnTo>
                  <a:pt x="11670" y="0"/>
                </a:lnTo>
                <a:close/>
                <a:moveTo>
                  <a:pt x="13105" y="0"/>
                </a:moveTo>
                <a:lnTo>
                  <a:pt x="13081" y="0"/>
                </a:lnTo>
                <a:lnTo>
                  <a:pt x="13088" y="3"/>
                </a:lnTo>
                <a:lnTo>
                  <a:pt x="13105" y="0"/>
                </a:lnTo>
                <a:close/>
                <a:moveTo>
                  <a:pt x="14530" y="0"/>
                </a:moveTo>
                <a:lnTo>
                  <a:pt x="14506" y="0"/>
                </a:lnTo>
                <a:lnTo>
                  <a:pt x="14513" y="3"/>
                </a:lnTo>
                <a:lnTo>
                  <a:pt x="14530" y="0"/>
                </a:lnTo>
                <a:close/>
              </a:path>
            </a:pathLst>
          </a:custGeom>
          <a:solidFill>
            <a:srgbClr val="1A1614">
              <a:alpha val="9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docshape62"/>
          <p:cNvSpPr>
            <a:spLocks noChangeArrowheads="1"/>
          </p:cNvSpPr>
          <p:nvPr/>
        </p:nvSpPr>
        <p:spPr bwMode="auto">
          <a:xfrm>
            <a:off x="0" y="0"/>
            <a:ext cx="1738184" cy="6858000"/>
          </a:xfrm>
          <a:prstGeom prst="rect">
            <a:avLst/>
          </a:prstGeom>
          <a:solidFill>
            <a:srgbClr val="4D58A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docshape58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FADD2">
              <a:alpha val="50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 rot="16200000">
            <a:off x="-2412615" y="2936846"/>
            <a:ext cx="61783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Стратегические приоритеты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docshape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232" y="0"/>
            <a:ext cx="10486768" cy="6858000"/>
          </a:xfrm>
          <a:prstGeom prst="rect">
            <a:avLst/>
          </a:prstGeom>
          <a:noFill/>
        </p:spPr>
      </p:pic>
      <p:sp>
        <p:nvSpPr>
          <p:cNvPr id="44" name="docshape67"/>
          <p:cNvSpPr txBox="1">
            <a:spLocks noChangeArrowheads="1"/>
          </p:cNvSpPr>
          <p:nvPr/>
        </p:nvSpPr>
        <p:spPr bwMode="auto">
          <a:xfrm>
            <a:off x="10590472" y="963389"/>
            <a:ext cx="1614532" cy="403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1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07476" y="117446"/>
            <a:ext cx="716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467AB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Стать самой влиятельной сетью сообщества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954634" y="676290"/>
            <a:ext cx="8596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F15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Для этого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1F15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TBpeople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F15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сосредоточит свою деятельность на:</a:t>
            </a:r>
            <a:endParaRPr lang="ru-RU" sz="1400" b="1" dirty="0">
              <a:solidFill>
                <a:srgbClr val="1F15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1F1500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мобилизации сообщества людей, затронутых ТБ (расширение членства; создание национальных сетей);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1F1500"/>
              </a:solidFill>
              <a:effectLst/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41288" algn="l"/>
              </a:tabLst>
            </a:pPr>
            <a:r>
              <a:rPr lang="ru-RU" sz="14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усилении потенциала членов </a:t>
            </a:r>
            <a:r>
              <a:rPr lang="ru-RU" sz="1400" b="1" dirty="0" err="1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TBpeople</a:t>
            </a:r>
            <a:r>
              <a:rPr lang="ru-RU" sz="14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(повышение уровня знаний; развитие навыков; формирование и усиление лидерского потенциала; улучшение коммуникаций внутри сети);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41288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41288" algn="l"/>
              </a:tabLst>
            </a:pPr>
            <a:r>
              <a:rPr lang="ru-RU" sz="14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укреплении институционального потенциала сети (усиление организационной структуры, разработка политик и процедур, обеспечение строгой отчетности; усиление внешних коммуникаций; обеспечение эффективной мобилизации ресурсов).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ocshape63"/>
          <p:cNvSpPr>
            <a:spLocks/>
          </p:cNvSpPr>
          <p:nvPr/>
        </p:nvSpPr>
        <p:spPr bwMode="auto">
          <a:xfrm>
            <a:off x="3906824" y="6306869"/>
            <a:ext cx="8101725" cy="281317"/>
          </a:xfrm>
          <a:custGeom>
            <a:avLst/>
            <a:gdLst/>
            <a:ahLst/>
            <a:cxnLst>
              <a:cxn ang="0">
                <a:pos x="894" y="4"/>
              </a:cxn>
              <a:cxn ang="0">
                <a:pos x="29" y="4"/>
              </a:cxn>
              <a:cxn ang="0">
                <a:pos x="29" y="4"/>
              </a:cxn>
              <a:cxn ang="0">
                <a:pos x="0" y="4"/>
              </a:cxn>
              <a:cxn ang="0">
                <a:pos x="0" y="4"/>
              </a:cxn>
              <a:cxn ang="0">
                <a:pos x="0" y="34"/>
              </a:cxn>
              <a:cxn ang="0">
                <a:pos x="0" y="442"/>
              </a:cxn>
              <a:cxn ang="0">
                <a:pos x="29" y="442"/>
              </a:cxn>
              <a:cxn ang="0">
                <a:pos x="29" y="34"/>
              </a:cxn>
              <a:cxn ang="0">
                <a:pos x="894" y="34"/>
              </a:cxn>
              <a:cxn ang="0">
                <a:pos x="894" y="4"/>
              </a:cxn>
              <a:cxn ang="0">
                <a:pos x="12758" y="0"/>
              </a:cxn>
              <a:cxn ang="0">
                <a:pos x="12729" y="0"/>
              </a:cxn>
              <a:cxn ang="0">
                <a:pos x="12729" y="438"/>
              </a:cxn>
              <a:cxn ang="0">
                <a:pos x="12758" y="438"/>
              </a:cxn>
              <a:cxn ang="0">
                <a:pos x="12758" y="0"/>
              </a:cxn>
            </a:cxnLst>
            <a:rect l="0" t="0" r="r" b="b"/>
            <a:pathLst>
              <a:path w="12759" h="443">
                <a:moveTo>
                  <a:pt x="894" y="4"/>
                </a:moveTo>
                <a:lnTo>
                  <a:pt x="29" y="4"/>
                </a:lnTo>
                <a:lnTo>
                  <a:pt x="0" y="4"/>
                </a:lnTo>
                <a:lnTo>
                  <a:pt x="0" y="34"/>
                </a:lnTo>
                <a:lnTo>
                  <a:pt x="0" y="442"/>
                </a:lnTo>
                <a:lnTo>
                  <a:pt x="29" y="442"/>
                </a:lnTo>
                <a:lnTo>
                  <a:pt x="29" y="34"/>
                </a:lnTo>
                <a:lnTo>
                  <a:pt x="894" y="34"/>
                </a:lnTo>
                <a:lnTo>
                  <a:pt x="894" y="4"/>
                </a:lnTo>
                <a:close/>
                <a:moveTo>
                  <a:pt x="12758" y="0"/>
                </a:moveTo>
                <a:lnTo>
                  <a:pt x="12729" y="0"/>
                </a:lnTo>
                <a:lnTo>
                  <a:pt x="12729" y="438"/>
                </a:lnTo>
                <a:lnTo>
                  <a:pt x="12758" y="438"/>
                </a:lnTo>
                <a:lnTo>
                  <a:pt x="12758" y="0"/>
                </a:lnTo>
                <a:close/>
              </a:path>
            </a:pathLst>
          </a:custGeom>
          <a:solidFill>
            <a:srgbClr val="1F1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docshape66"/>
          <p:cNvSpPr>
            <a:spLocks noChangeArrowheads="1"/>
          </p:cNvSpPr>
          <p:nvPr/>
        </p:nvSpPr>
        <p:spPr bwMode="auto">
          <a:xfrm>
            <a:off x="2161209" y="5171423"/>
            <a:ext cx="6211004" cy="45719"/>
          </a:xfrm>
          <a:prstGeom prst="rect">
            <a:avLst/>
          </a:prstGeom>
          <a:solidFill>
            <a:srgbClr val="2599D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docshape64"/>
          <p:cNvSpPr>
            <a:spLocks noChangeArrowheads="1"/>
          </p:cNvSpPr>
          <p:nvPr/>
        </p:nvSpPr>
        <p:spPr bwMode="auto">
          <a:xfrm>
            <a:off x="1828684" y="3397542"/>
            <a:ext cx="8393650" cy="27841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38. обязуемся уделять особое внимание неимущим слоям населения, находящимся в уязвимом положении, включая младенцев, детей и подростков, а также пожилых людей и членов общин, </a:t>
            </a:r>
            <a:r>
              <a:rPr lang="ru-RU" sz="10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в особой степе- ни подвергающихся риску заболеть туберкулезом или затрагиваемых этим заболеванием, в соответствии с принципом социальной инклюзивности, особенно путем обеспечения активного и конструктивного участия гражданского общества и затрагиваемых общин в процессе </a:t>
            </a:r>
            <a:r>
              <a:rPr lang="ru-RU" sz="10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планирова</a:t>
            </a:r>
            <a:r>
              <a:rPr lang="ru-RU" sz="10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0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ния</a:t>
            </a:r>
            <a:r>
              <a:rPr lang="ru-RU" sz="10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, осуществления, мониторинга и оценки противотуберкулезных мероприятий, в пределах и за пределами сектора здравоохранения; </a:t>
            </a:r>
            <a:r>
              <a:rPr lang="ru-RU" sz="10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мы далее признаем связь между тюремным заключением и туберкулезом и поэтому вновь подтверждаем Минимальные стандартные правила Организации Объединенных Наций в отношении обращения с заключенными (Правила Нельсона Манделы), сформулирован- </a:t>
            </a:r>
            <a:r>
              <a:rPr lang="ru-RU" sz="10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ные</a:t>
            </a:r>
            <a:r>
              <a:rPr lang="ru-RU" sz="10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в резолюции 70/175 Генеральной Ассамблеи от 17 декабря 2015 года;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52845" y="5193444"/>
            <a:ext cx="4060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599D5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Политическая декларация заседания высокого уровня  Генеральной Ассамблеи по борьбе с туберкулезом</a:t>
            </a:r>
            <a:endParaRPr lang="ru-RU" sz="1400" dirty="0">
              <a:latin typeface="Arial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86482" y="5266080"/>
            <a:ext cx="323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99D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Организация Объединенных Наций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54" name="docshape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654" y="5231531"/>
            <a:ext cx="833730" cy="703610"/>
          </a:xfrm>
          <a:prstGeom prst="rect">
            <a:avLst/>
          </a:prstGeom>
          <a:noFill/>
        </p:spPr>
      </p:pic>
      <p:sp>
        <p:nvSpPr>
          <p:cNvPr id="55" name="docshape66"/>
          <p:cNvSpPr>
            <a:spLocks noChangeArrowheads="1"/>
          </p:cNvSpPr>
          <p:nvPr/>
        </p:nvSpPr>
        <p:spPr bwMode="auto">
          <a:xfrm>
            <a:off x="2080470" y="4955513"/>
            <a:ext cx="7340367" cy="45719"/>
          </a:xfrm>
          <a:prstGeom prst="rect">
            <a:avLst/>
          </a:prstGeom>
          <a:solidFill>
            <a:srgbClr val="2599D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docshape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714" y="0"/>
            <a:ext cx="10643286" cy="6858000"/>
          </a:xfrm>
          <a:prstGeom prst="rect">
            <a:avLst/>
          </a:prstGeom>
          <a:noFill/>
        </p:spPr>
      </p:pic>
      <p:sp>
        <p:nvSpPr>
          <p:cNvPr id="29715" name="docshape72"/>
          <p:cNvSpPr>
            <a:spLocks noChangeArrowheads="1"/>
          </p:cNvSpPr>
          <p:nvPr/>
        </p:nvSpPr>
        <p:spPr bwMode="auto">
          <a:xfrm>
            <a:off x="0" y="0"/>
            <a:ext cx="1565189" cy="6858000"/>
          </a:xfrm>
          <a:prstGeom prst="rect">
            <a:avLst/>
          </a:prstGeom>
          <a:solidFill>
            <a:srgbClr val="4D58A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docshape69"/>
          <p:cNvSpPr txBox="1">
            <a:spLocks noChangeArrowheads="1"/>
          </p:cNvSpPr>
          <p:nvPr/>
        </p:nvSpPr>
        <p:spPr bwMode="auto">
          <a:xfrm>
            <a:off x="10066789" y="951131"/>
            <a:ext cx="1625353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2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85518" y="0"/>
            <a:ext cx="87329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467A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Добиваться полного устранения дефицита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6467A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467A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финансирования на ТБ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72206" y="858758"/>
            <a:ext cx="6674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Руководствуясь Политической декларацией по борьбе с ТБ, </a:t>
            </a:r>
            <a:r>
              <a:rPr lang="ru-RU" sz="1600" dirty="0" err="1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TBpeople</a:t>
            </a:r>
            <a:r>
              <a:rPr lang="ru-RU" sz="1600" dirty="0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 сосредоточит свою деятельность на </a:t>
            </a:r>
            <a:r>
              <a:rPr lang="ru-RU" sz="1600" b="1" dirty="0" err="1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адво</a:t>
            </a:r>
            <a:r>
              <a:rPr lang="ru-RU" sz="1600" b="1" dirty="0" err="1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кации</a:t>
            </a:r>
            <a:r>
              <a:rPr lang="ru-RU" sz="16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достаточного финансирования для ответных мер на ТБ как на глобальном, так и на национальном уровне.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 rot="16200000">
            <a:off x="-2307408" y="2963589"/>
            <a:ext cx="6176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Стратегические приоритеты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docshape74"/>
          <p:cNvSpPr>
            <a:spLocks noChangeArrowheads="1"/>
          </p:cNvSpPr>
          <p:nvPr/>
        </p:nvSpPr>
        <p:spPr bwMode="auto">
          <a:xfrm>
            <a:off x="1714386" y="2063691"/>
            <a:ext cx="7345724" cy="46223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21. </a:t>
            </a:r>
            <a:r>
              <a:rPr lang="ru-RU" sz="11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признаем, что отсутствие достаточного и устойчивого финансирования </a:t>
            </a:r>
            <a:r>
              <a:rPr lang="ru-RU" sz="11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противотуберкулез</a:t>
            </a:r>
            <a:r>
              <a:rPr lang="ru-RU" sz="11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1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ных</a:t>
            </a:r>
            <a:r>
              <a:rPr lang="ru-RU" sz="11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мероприятий, включая организацию комплексной и ориентированной на потребности людей профилактической, диагностической и лечебной помощи и ухода, 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в том числе с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привлече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нием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к оказанию медицинских услуг местного населения, и финансирования исследовательской и инновационной деятельности по туберкулезной тематике, в том числе для разработки и оценки более совершенных методов диагностики, лекарств, режимов лечения и вакцин, а также других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нетрадицион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ных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подходов к лечению и профилактике, таких, как устранение социально-экономических факторов, вызывающих это заболевание;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46. </a:t>
            </a:r>
            <a:r>
              <a:rPr lang="ru-RU" sz="11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обязуемся обеспечить достаточное и устойчивое финансирование из всех источников в интересах гарантирования всеобщего доступа к качественным услугам по профилактике, диагностике и лечению туберкулеза и уходу за больными туберкулезом, преследуя цель увели- </a:t>
            </a:r>
            <a:r>
              <a:rPr lang="ru-RU" sz="11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чить</a:t>
            </a:r>
            <a:r>
              <a:rPr lang="ru-RU" sz="11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общий объем </a:t>
            </a:r>
            <a:r>
              <a:rPr lang="ru-RU" sz="11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лобальных</a:t>
            </a:r>
            <a:r>
              <a:rPr lang="ru-RU" sz="11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инвестиций, предназначенных для искоренения туберкулеза, и добиться того, чтобы, согласно оценкам партнерства «Остановить туберкулез» и Всемирной организации здравоохранения, 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к 2022 году ежегодно выделялась сумма в размере не менее 13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млрд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долл. США, с учетом возможностей и солидарной ответственности каждой страны, в частности путем предоставления взносов Всемирной организации здравоохранения и добровольным механизмам, таким как Глобальный фонд для борьбы со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СПИДом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, туберкулезом и малярией, в том числе для пополнения этого фонда, который обеспечивает 65 процентов всего международного финансирования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противоту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беркулезных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мероприятий; и нацелить общие национальные стратегии финансирования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здравоохране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ния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, например путем оказания помощи развивающимся странам в мобилизации внутренних доходов и предоставления финансовой поддержки на двусторонней основе на региональном и глобальном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уров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1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нях</a:t>
            </a:r>
            <a:r>
              <a:rPr lang="ru-RU" sz="11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, на достижение всеобщего охвата услугами здравоохранения и реализацию стратегий социальной защиты в период до 2030 года</a:t>
            </a:r>
            <a:r>
              <a:rPr lang="ru-RU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docshape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50" y="5937580"/>
            <a:ext cx="833730" cy="70352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624847" y="5970756"/>
            <a:ext cx="2433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Организация Объединенных Наций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36191" y="5897461"/>
            <a:ext cx="3981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Политическая декларация заседания высокого уровня Генеральной Ассамблеи по борьбе с туберкулезом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cshape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  <p:sp>
        <p:nvSpPr>
          <p:cNvPr id="3" name="docshape82"/>
          <p:cNvSpPr>
            <a:spLocks noChangeArrowheads="1"/>
          </p:cNvSpPr>
          <p:nvPr/>
        </p:nvSpPr>
        <p:spPr bwMode="auto">
          <a:xfrm>
            <a:off x="0" y="-1"/>
            <a:ext cx="1476462" cy="6858001"/>
          </a:xfrm>
          <a:prstGeom prst="rect">
            <a:avLst/>
          </a:prstGeom>
          <a:solidFill>
            <a:srgbClr val="4D58A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docshape77"/>
          <p:cNvSpPr txBox="1">
            <a:spLocks noChangeArrowheads="1"/>
          </p:cNvSpPr>
          <p:nvPr/>
        </p:nvSpPr>
        <p:spPr bwMode="auto">
          <a:xfrm>
            <a:off x="10184235" y="1272541"/>
            <a:ext cx="150091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3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16200000">
            <a:off x="-2307098" y="3018122"/>
            <a:ext cx="60463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Стратегические приоритеты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565568" y="133432"/>
            <a:ext cx="6336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467AB"/>
                </a:solidFill>
                <a:effectLst/>
                <a:latin typeface="Arial" pitchFamily="34" charset="0"/>
                <a:ea typeface="Century Gothic" pitchFamily="34" charset="0"/>
                <a:cs typeface="Century Gothic" pitchFamily="34" charset="0"/>
              </a:rPr>
              <a:t>Требовать инноваций и доступности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1930" y="740139"/>
            <a:ext cx="71446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Приоритетом </a:t>
            </a:r>
            <a:r>
              <a:rPr lang="ru-RU" sz="1600" b="1" dirty="0" err="1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TBpeople</a:t>
            </a:r>
            <a:r>
              <a:rPr lang="ru-RU" sz="1600" b="1" dirty="0">
                <a:solidFill>
                  <a:srgbClr val="1F1500"/>
                </a:solidFill>
                <a:latin typeface="Arial" pitchFamily="34" charset="0"/>
                <a:cs typeface="Arial" pitchFamily="34" charset="0"/>
              </a:rPr>
              <a:t> является работа с партнерами из числа международных организаций, доноров, част</a:t>
            </a:r>
            <a:r>
              <a:rPr lang="ru-RU" sz="16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ного сектора и организаций гражданского общества для продвижения и обеспечения доступности </a:t>
            </a:r>
            <a:r>
              <a:rPr lang="ru-RU" sz="1600" b="1" dirty="0" err="1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иннова</a:t>
            </a:r>
            <a:r>
              <a:rPr lang="ru-RU" sz="16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600" b="1" dirty="0" err="1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ционных</a:t>
            </a:r>
            <a:r>
              <a:rPr lang="ru-RU" sz="1600" b="1" dirty="0">
                <a:solidFill>
                  <a:srgbClr val="1F1500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средств профилактики, диагностики, лечения, ухода и поддержки в связи с ТБ, в то же время борясь за наличие и доступность существующих инструментов.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cshape84"/>
          <p:cNvSpPr>
            <a:spLocks noChangeArrowheads="1"/>
          </p:cNvSpPr>
          <p:nvPr/>
        </p:nvSpPr>
        <p:spPr bwMode="auto">
          <a:xfrm>
            <a:off x="1711355" y="3093328"/>
            <a:ext cx="7508146" cy="30138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43. обязуемся создавать благоприятные условия для научных исследований и </a:t>
            </a:r>
            <a:r>
              <a:rPr lang="ru-RU" sz="14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разра</a:t>
            </a:r>
            <a:r>
              <a:rPr lang="ru-RU" sz="14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4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ботки</a:t>
            </a:r>
            <a:r>
              <a:rPr lang="ru-RU" sz="14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новых инструментов для борьбы с туберкулезом </a:t>
            </a:r>
            <a:r>
              <a:rPr lang="ru-RU" sz="14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и обеспечивать </a:t>
            </a:r>
            <a:r>
              <a:rPr lang="ru-RU" sz="14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своевремен</a:t>
            </a:r>
            <a:r>
              <a:rPr lang="ru-RU" sz="14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4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ное</a:t>
            </a:r>
            <a:r>
              <a:rPr lang="ru-RU" sz="14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и эффективное внедрение инноваций и </a:t>
            </a:r>
            <a:r>
              <a:rPr lang="ru-RU" sz="14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недорогостоящий</a:t>
            </a:r>
            <a:r>
              <a:rPr lang="ru-RU" sz="14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lang="ru-RU" sz="1400" b="1" dirty="0" err="1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и</a:t>
            </a:r>
            <a:r>
              <a:rPr lang="ru-RU" sz="1400" b="1" dirty="0">
                <a:solidFill>
                  <a:srgbClr val="E6C21F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rPr>
              <a:t> свободный доступ к существующим и новым инструментам и системам доставки лекарств и </a:t>
            </a:r>
            <a:r>
              <a:rPr lang="ru-RU" sz="14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способствовать их надлежащему использованию путем поощрения конкуренции и сотрудничества, устранения барьеров на пути инновационной деятельности и </a:t>
            </a:r>
            <a:r>
              <a:rPr lang="ru-RU" sz="14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улучше</a:t>
            </a:r>
            <a:r>
              <a:rPr lang="ru-RU" sz="14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- </a:t>
            </a:r>
            <a:r>
              <a:rPr lang="ru-RU" sz="1400" dirty="0" err="1">
                <a:latin typeface="Arial" pitchFamily="34" charset="0"/>
                <a:ea typeface="Century Gothic" pitchFamily="34" charset="0"/>
                <a:cs typeface="Century Gothic" pitchFamily="34" charset="0"/>
              </a:rPr>
              <a:t>ния</a:t>
            </a:r>
            <a:r>
              <a:rPr lang="ru-RU" sz="1400" dirty="0">
                <a:latin typeface="Arial" pitchFamily="34" charset="0"/>
                <a:ea typeface="Century Gothic" pitchFamily="34" charset="0"/>
                <a:cs typeface="Century Gothic" pitchFamily="34" charset="0"/>
              </a:rPr>
              <a:t> регулирующих процессов и механизмов;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docshape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547" y="5090221"/>
            <a:ext cx="770484" cy="5723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4846" y="5115079"/>
            <a:ext cx="297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Организация Объединенных Наций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7009" y="4993358"/>
            <a:ext cx="375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Политическая декларация заседания высокого уровня Генеральной Ассамблеи по борьбе с туберкулезом</a:t>
            </a:r>
          </a:p>
        </p:txBody>
      </p:sp>
      <p:sp>
        <p:nvSpPr>
          <p:cNvPr id="12" name="docshape85"/>
          <p:cNvSpPr>
            <a:spLocks noChangeArrowheads="1"/>
          </p:cNvSpPr>
          <p:nvPr/>
        </p:nvSpPr>
        <p:spPr bwMode="auto">
          <a:xfrm>
            <a:off x="1778466" y="4743033"/>
            <a:ext cx="7390701" cy="55470"/>
          </a:xfrm>
          <a:prstGeom prst="rect">
            <a:avLst/>
          </a:prstGeom>
          <a:solidFill>
            <a:srgbClr val="2599D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1429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Ryssaldy Demeuova</cp:lastModifiedBy>
  <cp:revision>92</cp:revision>
  <cp:lastPrinted>2021-01-25T04:52:24Z</cp:lastPrinted>
  <dcterms:created xsi:type="dcterms:W3CDTF">2021-01-22T15:28:26Z</dcterms:created>
  <dcterms:modified xsi:type="dcterms:W3CDTF">2025-11-20T08:43:58Z</dcterms:modified>
</cp:coreProperties>
</file>