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62" r:id="rId4"/>
    <p:sldId id="263" r:id="rId5"/>
    <p:sldId id="257" r:id="rId6"/>
    <p:sldId id="264" r:id="rId7"/>
    <p:sldId id="258" r:id="rId8"/>
    <p:sldId id="259" r:id="rId9"/>
    <p:sldId id="265" r:id="rId10"/>
    <p:sldId id="266" r:id="rId11"/>
  </p:sldIdLst>
  <p:sldSz cx="12192000" cy="6858000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987" autoAdjust="0"/>
    <p:restoredTop sz="94660"/>
  </p:normalViewPr>
  <p:slideViewPr>
    <p:cSldViewPr snapToGrid="0">
      <p:cViewPr varScale="1">
        <p:scale>
          <a:sx n="74" d="100"/>
          <a:sy n="74" d="100"/>
        </p:scale>
        <p:origin x="-540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86FF1-FE66-4D22-92E3-18ED67E3618A}" type="datetimeFigureOut">
              <a:rPr lang="en-GB" smtClean="0"/>
              <a:pPr/>
              <a:t>21/02/2017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8C2AE-7DD0-40C5-B551-31CC5C05360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0059675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86FF1-FE66-4D22-92E3-18ED67E3618A}" type="datetimeFigureOut">
              <a:rPr lang="en-GB" smtClean="0"/>
              <a:pPr/>
              <a:t>21/02/2017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8C2AE-7DD0-40C5-B551-31CC5C05360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8656116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86FF1-FE66-4D22-92E3-18ED67E3618A}" type="datetimeFigureOut">
              <a:rPr lang="en-GB" smtClean="0"/>
              <a:pPr/>
              <a:t>21/02/2017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8C2AE-7DD0-40C5-B551-31CC5C05360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4795141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86FF1-FE66-4D22-92E3-18ED67E3618A}" type="datetimeFigureOut">
              <a:rPr lang="en-GB" smtClean="0"/>
              <a:pPr/>
              <a:t>21/02/2017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8C2AE-7DD0-40C5-B551-31CC5C05360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4278301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86FF1-FE66-4D22-92E3-18ED67E3618A}" type="datetimeFigureOut">
              <a:rPr lang="en-GB" smtClean="0"/>
              <a:pPr/>
              <a:t>21/02/2017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8C2AE-7DD0-40C5-B551-31CC5C05360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0599164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86FF1-FE66-4D22-92E3-18ED67E3618A}" type="datetimeFigureOut">
              <a:rPr lang="en-GB" smtClean="0"/>
              <a:pPr/>
              <a:t>21/02/2017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8C2AE-7DD0-40C5-B551-31CC5C05360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3791064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86FF1-FE66-4D22-92E3-18ED67E3618A}" type="datetimeFigureOut">
              <a:rPr lang="en-GB" smtClean="0"/>
              <a:pPr/>
              <a:t>21/02/2017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8C2AE-7DD0-40C5-B551-31CC5C05360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6789548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86FF1-FE66-4D22-92E3-18ED67E3618A}" type="datetimeFigureOut">
              <a:rPr lang="en-GB" smtClean="0"/>
              <a:pPr/>
              <a:t>21/02/2017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8C2AE-7DD0-40C5-B551-31CC5C05360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441414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86FF1-FE66-4D22-92E3-18ED67E3618A}" type="datetimeFigureOut">
              <a:rPr lang="en-GB" smtClean="0"/>
              <a:pPr/>
              <a:t>21/02/2017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8C2AE-7DD0-40C5-B551-31CC5C05360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8088607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86FF1-FE66-4D22-92E3-18ED67E3618A}" type="datetimeFigureOut">
              <a:rPr lang="en-GB" smtClean="0"/>
              <a:pPr/>
              <a:t>21/02/2017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8C2AE-7DD0-40C5-B551-31CC5C05360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835321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86FF1-FE66-4D22-92E3-18ED67E3618A}" type="datetimeFigureOut">
              <a:rPr lang="en-GB" smtClean="0"/>
              <a:pPr/>
              <a:t>21/02/2017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8C2AE-7DD0-40C5-B551-31CC5C05360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2333387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186FF1-FE66-4D22-92E3-18ED67E3618A}" type="datetimeFigureOut">
              <a:rPr lang="en-GB" smtClean="0"/>
              <a:pPr/>
              <a:t>21/02/2017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08C2AE-7DD0-40C5-B551-31CC5C05360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9459446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chemeClr val="accent3">
                <a:lumMod val="2000"/>
                <a:lumOff val="98000"/>
              </a:schemeClr>
            </a:gs>
            <a:gs pos="74000">
              <a:schemeClr val="accent3">
                <a:lumMod val="45000"/>
                <a:lumOff val="55000"/>
              </a:schemeClr>
            </a:gs>
            <a:gs pos="83000">
              <a:schemeClr val="accent3">
                <a:lumMod val="45000"/>
                <a:lumOff val="55000"/>
              </a:schemeClr>
            </a:gs>
            <a:gs pos="100000">
              <a:schemeClr val="accent3">
                <a:lumMod val="30000"/>
                <a:lumOff val="70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983302"/>
          </a:xfrm>
        </p:spPr>
        <p:txBody>
          <a:bodyPr>
            <a:noAutofit/>
          </a:bodyPr>
          <a:lstStyle/>
          <a:p>
            <a:r>
              <a:rPr lang="ru-RU" sz="3600" b="1" dirty="0">
                <a:latin typeface="+mn-lt"/>
              </a:rPr>
              <a:t>План по реализации квалификационных критериев Глобального фонда к СКК в процессе разработки новой заявки</a:t>
            </a:r>
            <a:r>
              <a:rPr lang="en-GB" sz="3600" b="1" dirty="0">
                <a:latin typeface="+mn-lt"/>
              </a:rPr>
              <a:t/>
            </a:r>
            <a:br>
              <a:rPr lang="en-GB" sz="3600" b="1" dirty="0">
                <a:latin typeface="+mn-lt"/>
              </a:rPr>
            </a:br>
            <a:endParaRPr lang="en-GB" sz="3600" b="1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028105"/>
            <a:ext cx="9144000" cy="3236508"/>
          </a:xfrm>
        </p:spPr>
        <p:txBody>
          <a:bodyPr>
            <a:normAutofit/>
          </a:bodyPr>
          <a:lstStyle/>
          <a:p>
            <a:r>
              <a:rPr lang="ru-RU" dirty="0"/>
              <a:t>Аманжолов Н. Х., заместитель председателя СКК, ОЮЛ «Казахстанский Союз Людей, Живущих с ВИЧ»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algn="l"/>
            <a:r>
              <a:rPr lang="ru-RU" sz="2000" dirty="0"/>
              <a:t>Дата: 2</a:t>
            </a:r>
            <a:r>
              <a:rPr lang="en-US" sz="2000" dirty="0"/>
              <a:t>4 </a:t>
            </a:r>
            <a:r>
              <a:rPr lang="ru-RU" sz="2000" dirty="0"/>
              <a:t>февраля 2017 г.</a:t>
            </a:r>
          </a:p>
          <a:p>
            <a:pPr algn="l"/>
            <a:r>
              <a:rPr lang="ru-RU" sz="2000" dirty="0"/>
              <a:t>Астана, Казахстан</a:t>
            </a:r>
            <a:endParaRPr lang="en-GB" sz="2000" dirty="0"/>
          </a:p>
          <a:p>
            <a:endParaRPr lang="en-GB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485775" y="2718276"/>
            <a:ext cx="11115675" cy="2857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7796525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17000">
              <a:schemeClr val="accent3">
                <a:lumMod val="5000"/>
                <a:lumOff val="95000"/>
                <a:alpha val="95000"/>
              </a:schemeClr>
            </a:gs>
            <a:gs pos="74000">
              <a:schemeClr val="accent3">
                <a:lumMod val="45000"/>
                <a:lumOff val="55000"/>
              </a:schemeClr>
            </a:gs>
            <a:gs pos="83000">
              <a:schemeClr val="accent3">
                <a:lumMod val="45000"/>
                <a:lumOff val="55000"/>
              </a:schemeClr>
            </a:gs>
            <a:gs pos="100000">
              <a:schemeClr val="accent3">
                <a:lumMod val="30000"/>
                <a:lumOff val="70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2336" y="564416"/>
            <a:ext cx="10515600" cy="599609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>
                <a:latin typeface="+mn-lt"/>
              </a:rPr>
              <a:t>Согласование мероприятий по реализации надзорной функции СКК:</a:t>
            </a:r>
            <a:endParaRPr lang="en-GB" sz="32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623483"/>
            <a:ext cx="10621161" cy="4893447"/>
          </a:xfrm>
        </p:spPr>
        <p:txBody>
          <a:bodyPr>
            <a:normAutofit/>
          </a:bodyPr>
          <a:lstStyle/>
          <a:p>
            <a:r>
              <a:rPr lang="ru-RU" dirty="0"/>
              <a:t>Утвердить действующий состав Надзорного комитета до проведения новых выборов СКК;</a:t>
            </a:r>
          </a:p>
          <a:p>
            <a:r>
              <a:rPr lang="ru-RU" dirty="0"/>
              <a:t>Секретариату СКК запланировать выборы СКК на </a:t>
            </a:r>
            <a:r>
              <a:rPr lang="ru-RU" dirty="0" smtClean="0"/>
              <a:t>начало 2018 </a:t>
            </a:r>
            <a:r>
              <a:rPr lang="ru-RU" dirty="0"/>
              <a:t>года с учетом всех требований;</a:t>
            </a:r>
          </a:p>
          <a:p>
            <a:r>
              <a:rPr lang="ru-RU" dirty="0"/>
              <a:t>Надзорному комитету разработать план мероприятий НК согласно критериям Глобального фонда и утвердить с включением визитов в Мангыстаускую, Восточно-казахстанскую и Карагандинскую области и выполнять свой план согласно графику;</a:t>
            </a:r>
          </a:p>
          <a:p>
            <a:r>
              <a:rPr lang="ru-RU" dirty="0"/>
              <a:t>Надзорному Комитету участвовать на брифингах местных агентов фонда для Основных получателей гранта ГФ по компонентам: ВИЧ/СПИД, Туберкулез и Мигранты.</a:t>
            </a:r>
          </a:p>
          <a:p>
            <a:endParaRPr lang="en-GB" dirty="0"/>
          </a:p>
        </p:txBody>
      </p:sp>
      <p:cxnSp>
        <p:nvCxnSpPr>
          <p:cNvPr id="4" name="Straight Connector 3"/>
          <p:cNvCxnSpPr>
            <a:cxnSpLocks/>
          </p:cNvCxnSpPr>
          <p:nvPr/>
        </p:nvCxnSpPr>
        <p:spPr>
          <a:xfrm>
            <a:off x="953311" y="1449420"/>
            <a:ext cx="10680970" cy="2918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811260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5000"/>
                <a:lumOff val="95000"/>
              </a:schemeClr>
            </a:gs>
            <a:gs pos="74000">
              <a:schemeClr val="accent3">
                <a:lumMod val="45000"/>
                <a:lumOff val="55000"/>
              </a:schemeClr>
            </a:gs>
            <a:gs pos="83000">
              <a:schemeClr val="accent3">
                <a:lumMod val="45000"/>
                <a:lumOff val="55000"/>
              </a:schemeClr>
            </a:gs>
            <a:gs pos="100000">
              <a:schemeClr val="accent3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2758" y="1352147"/>
            <a:ext cx="10515600" cy="4056333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/>
              <a:t>представляют собой минимальные критерии, которым должны отвечать СКК, чтобы иметь право на получение финансирования со стороны Глобального фонда. </a:t>
            </a:r>
          </a:p>
          <a:p>
            <a:pPr marL="0" indent="0" algn="ctr">
              <a:buNone/>
            </a:pPr>
            <a:r>
              <a:rPr lang="ru-RU" b="1" dirty="0"/>
              <a:t>Их всего 6:</a:t>
            </a:r>
          </a:p>
          <a:p>
            <a:pPr marL="0" indent="0" algn="just">
              <a:buNone/>
            </a:pPr>
            <a:r>
              <a:rPr lang="ru-RU" dirty="0"/>
              <a:t>СКК соблюдает в процессе подготовки новой заявки (№1 и 2)</a:t>
            </a:r>
          </a:p>
          <a:p>
            <a:pPr marL="0" indent="0" algn="just">
              <a:buNone/>
            </a:pPr>
            <a:r>
              <a:rPr lang="ru-RU" dirty="0"/>
              <a:t>СКК соблюдает в повседневной работе (№3,4,5,6)</a:t>
            </a:r>
            <a:endParaRPr lang="en-GB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971144" y="570691"/>
            <a:ext cx="10515600" cy="7036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dirty="0"/>
              <a:t>Квалификационные требования</a:t>
            </a:r>
            <a:endParaRPr lang="en-GB" dirty="0"/>
          </a:p>
        </p:txBody>
      </p:sp>
      <p:cxnSp>
        <p:nvCxnSpPr>
          <p:cNvPr id="5" name="Straight Connector 4"/>
          <p:cNvCxnSpPr>
            <a:cxnSpLocks/>
          </p:cNvCxnSpPr>
          <p:nvPr/>
        </p:nvCxnSpPr>
        <p:spPr>
          <a:xfrm>
            <a:off x="971144" y="1245748"/>
            <a:ext cx="10663137" cy="2857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19419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5000"/>
                <a:lumOff val="95000"/>
              </a:schemeClr>
            </a:gs>
            <a:gs pos="74000">
              <a:schemeClr val="accent3">
                <a:lumMod val="45000"/>
                <a:lumOff val="55000"/>
              </a:schemeClr>
            </a:gs>
            <a:gs pos="83000">
              <a:schemeClr val="accent3">
                <a:lumMod val="45000"/>
                <a:lumOff val="55000"/>
              </a:schemeClr>
            </a:gs>
            <a:gs pos="100000">
              <a:schemeClr val="accent3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01362"/>
            <a:ext cx="10515600" cy="557560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b="1" i="1" dirty="0"/>
              <a:t>Требование 1: </a:t>
            </a:r>
            <a:r>
              <a:rPr lang="ru-RU" i="1" dirty="0"/>
              <a:t>Согласно требованиям Глобального фонда, все СКК должны: </a:t>
            </a:r>
            <a:endParaRPr lang="en-US" i="1" dirty="0"/>
          </a:p>
          <a:p>
            <a:pPr marL="0" indent="0" algn="just">
              <a:buNone/>
            </a:pPr>
            <a:endParaRPr lang="ru-RU" dirty="0"/>
          </a:p>
          <a:p>
            <a:pPr algn="just"/>
            <a:r>
              <a:rPr lang="ru-RU" i="1" dirty="0"/>
              <a:t>Координировать разработку всех запросов на финансирование с применением прозрачных документальных процедур с участием широкого круга заинтересованных сторон, включая членов и не</a:t>
            </a:r>
            <a:r>
              <a:rPr lang="en-US" i="1" dirty="0"/>
              <a:t> </a:t>
            </a:r>
            <a:r>
              <a:rPr lang="ru-RU" i="1" dirty="0"/>
              <a:t>членов CKK, в процессе сбора и оценки предложений для включения в запрос. </a:t>
            </a:r>
          </a:p>
          <a:p>
            <a:pPr marL="0" indent="0" algn="just">
              <a:buNone/>
            </a:pPr>
            <a:endParaRPr lang="ru-RU" sz="2000" dirty="0"/>
          </a:p>
          <a:p>
            <a:pPr algn="just"/>
            <a:r>
              <a:rPr lang="ru-RU" i="1" dirty="0"/>
              <a:t>Четко документировать работу по обеспечению участия основных затронутых групп населения в подготовке запросов на финансирование, включая группы населения, подверженные наибольшему риску. </a:t>
            </a:r>
            <a:endParaRPr lang="ru-RU" dirty="0"/>
          </a:p>
          <a:p>
            <a:endParaRPr lang="en-GB" dirty="0"/>
          </a:p>
        </p:txBody>
      </p:sp>
      <p:cxnSp>
        <p:nvCxnSpPr>
          <p:cNvPr id="4" name="Straight Connector 3"/>
          <p:cNvCxnSpPr>
            <a:cxnSpLocks/>
          </p:cNvCxnSpPr>
          <p:nvPr/>
        </p:nvCxnSpPr>
        <p:spPr>
          <a:xfrm>
            <a:off x="953311" y="1605064"/>
            <a:ext cx="10680970" cy="2918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24960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5000"/>
                <a:lumOff val="95000"/>
              </a:schemeClr>
            </a:gs>
            <a:gs pos="74000">
              <a:schemeClr val="accent3">
                <a:lumMod val="45000"/>
                <a:lumOff val="55000"/>
              </a:schemeClr>
            </a:gs>
            <a:gs pos="83000">
              <a:schemeClr val="accent3">
                <a:lumMod val="45000"/>
                <a:lumOff val="55000"/>
              </a:schemeClr>
            </a:gs>
            <a:gs pos="100000">
              <a:schemeClr val="accent3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75685"/>
            <a:ext cx="10515600" cy="591538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b="1" i="1" dirty="0"/>
              <a:t>Требование 2: </a:t>
            </a:r>
            <a:r>
              <a:rPr lang="ru-RU" i="1" dirty="0"/>
              <a:t>Согласно требованиям Глобального фонда, все СКК должны: </a:t>
            </a:r>
          </a:p>
          <a:p>
            <a:pPr marL="0" indent="0" algn="just">
              <a:buNone/>
            </a:pPr>
            <a:endParaRPr lang="ru-RU" dirty="0"/>
          </a:p>
          <a:p>
            <a:pPr algn="just"/>
            <a:r>
              <a:rPr lang="ru-RU" sz="2600" i="1" dirty="0"/>
              <a:t>Предложить одного или нескольких кандидатов на роль ОП при представлении запроса на финансирование. </a:t>
            </a:r>
          </a:p>
          <a:p>
            <a:pPr marL="0" indent="0" algn="just">
              <a:buNone/>
            </a:pPr>
            <a:endParaRPr lang="ru-RU" sz="2000" dirty="0"/>
          </a:p>
          <a:p>
            <a:pPr algn="just"/>
            <a:r>
              <a:rPr lang="ru-RU" sz="2600" i="1" dirty="0"/>
              <a:t>Документально оформить прозрачные процедуры выдвижения новых и действующих ОП на основе четко определенных и объективных критериев. </a:t>
            </a:r>
          </a:p>
          <a:p>
            <a:pPr marL="0" indent="0" algn="just">
              <a:buNone/>
            </a:pPr>
            <a:endParaRPr lang="ru-RU" sz="2000" dirty="0"/>
          </a:p>
          <a:p>
            <a:pPr algn="just"/>
            <a:r>
              <a:rPr lang="ru-RU" sz="2600" i="1" dirty="0"/>
              <a:t>Документально оформить процедуры управления любыми потенциальными конфликтами интересов, способными повлиять на процесс выдвижения ОП (см. требование 6 по вопросам эффективного управления). </a:t>
            </a:r>
            <a:endParaRPr lang="ru-RU" sz="2600" dirty="0"/>
          </a:p>
          <a:p>
            <a:endParaRPr lang="en-GB" dirty="0"/>
          </a:p>
        </p:txBody>
      </p:sp>
      <p:cxnSp>
        <p:nvCxnSpPr>
          <p:cNvPr id="4" name="Straight Connector 3"/>
          <p:cNvCxnSpPr>
            <a:cxnSpLocks/>
          </p:cNvCxnSpPr>
          <p:nvPr/>
        </p:nvCxnSpPr>
        <p:spPr>
          <a:xfrm>
            <a:off x="953311" y="1449420"/>
            <a:ext cx="10680970" cy="2918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4128210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chemeClr val="accent3">
                <a:lumMod val="5000"/>
                <a:lumOff val="95000"/>
              </a:schemeClr>
            </a:gs>
            <a:gs pos="74000">
              <a:schemeClr val="accent3">
                <a:lumMod val="45000"/>
                <a:lumOff val="55000"/>
              </a:schemeClr>
            </a:gs>
            <a:gs pos="83000">
              <a:schemeClr val="accent3">
                <a:lumMod val="45000"/>
                <a:lumOff val="55000"/>
              </a:schemeClr>
            </a:gs>
            <a:gs pos="100000">
              <a:schemeClr val="accent3">
                <a:lumMod val="30000"/>
                <a:lumOff val="70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462403"/>
            <a:ext cx="10974859" cy="878789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>
                <a:latin typeface="+mn-lt"/>
              </a:rPr>
              <a:t>Планы по реализации квалификационных требований</a:t>
            </a:r>
            <a:br>
              <a:rPr lang="ru-RU" sz="3200" b="1" dirty="0">
                <a:latin typeface="+mn-lt"/>
              </a:rPr>
            </a:br>
            <a:r>
              <a:rPr lang="ru-RU" sz="3200" b="1" dirty="0">
                <a:latin typeface="+mn-lt"/>
              </a:rPr>
              <a:t> Глобального фонда к СКК </a:t>
            </a:r>
            <a:endParaRPr lang="en-GB" sz="32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45206"/>
            <a:ext cx="10515600" cy="4677677"/>
          </a:xfrm>
        </p:spPr>
        <p:txBody>
          <a:bodyPr>
            <a:noAutofit/>
          </a:bodyPr>
          <a:lstStyle/>
          <a:p>
            <a:r>
              <a:rPr lang="ru-RU" sz="2400" dirty="0"/>
              <a:t>Утвердить План Странового диалога;</a:t>
            </a:r>
          </a:p>
          <a:p>
            <a:r>
              <a:rPr lang="ru-RU" sz="2400" dirty="0"/>
              <a:t>Участвовать в реализации данного Плана;</a:t>
            </a:r>
          </a:p>
          <a:p>
            <a:r>
              <a:rPr lang="ru-RU" sz="2400" dirty="0"/>
              <a:t>Создать рабочую группу по разработке заявки и проведению Странового диалога;</a:t>
            </a:r>
          </a:p>
          <a:p>
            <a:r>
              <a:rPr lang="ru-RU" sz="2400" dirty="0"/>
              <a:t>Утвердить Основного получателя гранта;</a:t>
            </a:r>
          </a:p>
          <a:p>
            <a:r>
              <a:rPr lang="ru-RU" sz="2400" dirty="0"/>
              <a:t>Подготовить заявку;</a:t>
            </a:r>
          </a:p>
          <a:p>
            <a:r>
              <a:rPr lang="ru-RU" sz="2400" dirty="0"/>
              <a:t>Провести не менее 2-х </a:t>
            </a:r>
            <a:r>
              <a:rPr lang="ru-RU" sz="2400" dirty="0" smtClean="0"/>
              <a:t>заседаний </a:t>
            </a:r>
            <a:r>
              <a:rPr lang="ru-RU" sz="2400" dirty="0"/>
              <a:t>СКК: </a:t>
            </a:r>
          </a:p>
          <a:p>
            <a:pPr marL="0" indent="0">
              <a:buNone/>
            </a:pPr>
            <a:r>
              <a:rPr lang="ru-RU" sz="2400" dirty="0"/>
              <a:t>   1) запуск подготовительного процесса (24 февраля 2017 года)</a:t>
            </a:r>
          </a:p>
          <a:p>
            <a:pPr marL="0" indent="0">
              <a:buNone/>
            </a:pPr>
            <a:r>
              <a:rPr lang="ru-RU" sz="2400" dirty="0"/>
              <a:t>   2) утверждение заявки (примерно, </a:t>
            </a:r>
            <a:r>
              <a:rPr lang="ru-RU" sz="2400" dirty="0" smtClean="0"/>
              <a:t> до 30 апреля </a:t>
            </a:r>
            <a:r>
              <a:rPr lang="ru-RU" sz="2400" dirty="0"/>
              <a:t>2017 года)</a:t>
            </a:r>
          </a:p>
          <a:p>
            <a:pPr marL="0" indent="0">
              <a:buNone/>
            </a:pPr>
            <a:endParaRPr lang="ru-RU" sz="2400" dirty="0"/>
          </a:p>
          <a:p>
            <a:endParaRPr lang="en-GB" sz="2400" dirty="0"/>
          </a:p>
        </p:txBody>
      </p:sp>
      <p:cxnSp>
        <p:nvCxnSpPr>
          <p:cNvPr id="4" name="Straight Connector 3"/>
          <p:cNvCxnSpPr>
            <a:cxnSpLocks/>
          </p:cNvCxnSpPr>
          <p:nvPr/>
        </p:nvCxnSpPr>
        <p:spPr>
          <a:xfrm>
            <a:off x="953311" y="1459145"/>
            <a:ext cx="10680970" cy="2918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250161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chemeClr val="accent3">
                <a:lumMod val="0"/>
                <a:lumOff val="100000"/>
              </a:schemeClr>
            </a:gs>
            <a:gs pos="74000">
              <a:schemeClr val="accent3">
                <a:lumMod val="45000"/>
                <a:lumOff val="55000"/>
              </a:schemeClr>
            </a:gs>
            <a:gs pos="83000">
              <a:schemeClr val="accent3">
                <a:lumMod val="45000"/>
                <a:lumOff val="55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3017" y="222512"/>
            <a:ext cx="10222727" cy="767389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>
                <a:latin typeface="+mn-lt"/>
              </a:rPr>
              <a:t>Утвердить действующего Основного получателя гранта по ВИЧ в РК согласно следующим критериям:</a:t>
            </a:r>
            <a:endParaRPr lang="en-GB" sz="36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80655" y="1275127"/>
            <a:ext cx="10814934" cy="5226341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согласно рекомендации ГФ, СКК вправе утвердить действующего ОП, если последний получил оценку ГФ не менее В2;</a:t>
            </a:r>
          </a:p>
          <a:p>
            <a:pPr fontAlgn="auto">
              <a:spcAft>
                <a:spcPts val="0"/>
              </a:spcAft>
              <a:defRPr/>
            </a:pPr>
            <a:r>
              <a:rPr lang="ru-RU" dirty="0"/>
              <a:t>ведущая организация в РК по борьбе ВИЧ/СПИДом;</a:t>
            </a:r>
          </a:p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опыт </a:t>
            </a:r>
            <a:r>
              <a:rPr lang="ru-RU" dirty="0"/>
              <a:t>реализации грантов ГФ;</a:t>
            </a:r>
          </a:p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достаточный </a:t>
            </a:r>
            <a:r>
              <a:rPr lang="ru-RU" dirty="0"/>
              <a:t>технический и человеческий потенциал для реализации задач, представленных в </a:t>
            </a:r>
            <a:r>
              <a:rPr lang="ru-RU" dirty="0" smtClean="0"/>
              <a:t>заявке</a:t>
            </a:r>
            <a:r>
              <a:rPr lang="ru-RU" dirty="0"/>
              <a:t>;</a:t>
            </a:r>
          </a:p>
          <a:p>
            <a:pPr fontAlgn="auto">
              <a:spcAft>
                <a:spcPts val="0"/>
              </a:spcAft>
              <a:defRPr/>
            </a:pPr>
            <a:r>
              <a:rPr lang="ru-RU" dirty="0"/>
              <a:t>РЦСПИД имеет лечебно-диагностическую базу, координация программой на национальном уровне;</a:t>
            </a:r>
          </a:p>
          <a:p>
            <a:pPr fontAlgn="auto">
              <a:spcAft>
                <a:spcPts val="0"/>
              </a:spcAft>
              <a:defRPr/>
            </a:pPr>
            <a:r>
              <a:rPr lang="ru-RU" dirty="0"/>
              <a:t>Опыт сотрудничества с НПО;</a:t>
            </a:r>
          </a:p>
          <a:p>
            <a:pPr fontAlgn="auto">
              <a:spcAft>
                <a:spcPts val="0"/>
              </a:spcAft>
              <a:defRPr/>
            </a:pPr>
            <a:r>
              <a:rPr lang="ru-RU" dirty="0"/>
              <a:t>Основному получателю включить в заявку двух основных </a:t>
            </a:r>
            <a:r>
              <a:rPr lang="ru-RU" dirty="0" err="1"/>
              <a:t>суб</a:t>
            </a:r>
            <a:r>
              <a:rPr lang="ru-RU" dirty="0"/>
              <a:t>-получателей ОЮЛ «Казахстанский Союз ЛЖВ и ОФ «</a:t>
            </a:r>
            <a:r>
              <a:rPr lang="ru-RU" dirty="0" err="1"/>
              <a:t>Амансаулык</a:t>
            </a:r>
            <a:r>
              <a:rPr lang="ru-RU" dirty="0"/>
              <a:t>».</a:t>
            </a:r>
          </a:p>
          <a:p>
            <a:pPr fontAlgn="auto">
              <a:spcAft>
                <a:spcPts val="0"/>
              </a:spcAft>
              <a:defRPr/>
            </a:pPr>
            <a:endParaRPr lang="ru-RU" dirty="0"/>
          </a:p>
          <a:p>
            <a:r>
              <a:rPr lang="ru-RU" sz="2400" dirty="0"/>
              <a:t>ПРОШУ ПРОГОЛОСОВАТЬ!</a:t>
            </a:r>
          </a:p>
          <a:p>
            <a:pPr marL="0" indent="0">
              <a:buNone/>
            </a:pPr>
            <a:endParaRPr lang="en-GB" dirty="0"/>
          </a:p>
        </p:txBody>
      </p:sp>
      <p:cxnSp>
        <p:nvCxnSpPr>
          <p:cNvPr id="4" name="Straight Connector 3"/>
          <p:cNvCxnSpPr>
            <a:cxnSpLocks/>
          </p:cNvCxnSpPr>
          <p:nvPr/>
        </p:nvCxnSpPr>
        <p:spPr>
          <a:xfrm>
            <a:off x="1173018" y="1089891"/>
            <a:ext cx="10461263" cy="3822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4151425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75000"/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8941" y="621322"/>
            <a:ext cx="10974859" cy="925805"/>
          </a:xfrm>
        </p:spPr>
        <p:txBody>
          <a:bodyPr>
            <a:noAutofit/>
          </a:bodyPr>
          <a:lstStyle/>
          <a:p>
            <a:pPr algn="ctr"/>
            <a:r>
              <a:rPr lang="ru-RU" sz="1600" b="1" dirty="0"/>
              <a:t>ПЛАН МЕРОПРИЯТИЙ  (проект)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по организации и проведению Странового диалога для подготовки "Концептуальной заявки"                                                                                                                         Республики Казахстан для получения гранта в рамках новой модели финансирования Глобального фонда на 2018-2020 годы</a:t>
            </a:r>
            <a:r>
              <a:rPr lang="en-US" sz="1600" b="1" dirty="0"/>
              <a:t/>
            </a:r>
            <a:br>
              <a:rPr lang="en-US" sz="1600" b="1" dirty="0"/>
            </a:br>
            <a:r>
              <a:rPr lang="ru-RU" sz="1600" dirty="0"/>
              <a:t>Цель - определить основные приоритеты в профилактике ВИЧ</a:t>
            </a:r>
            <a:r>
              <a:rPr lang="en-US" sz="1600" dirty="0"/>
              <a:t>/</a:t>
            </a:r>
            <a:r>
              <a:rPr lang="ru-RU" sz="1600" dirty="0"/>
              <a:t>СПИДа в Республике Казахстане с широким  вовлечением всех заинтересованных  организаций  и ключевых лиц затронутых заболеванием</a:t>
            </a:r>
            <a:r>
              <a:rPr lang="en-US" sz="1600" dirty="0"/>
              <a:t/>
            </a:r>
            <a:br>
              <a:rPr lang="en-US" sz="1600" dirty="0"/>
            </a:br>
            <a:r>
              <a:rPr lang="ru-RU" sz="1600" dirty="0"/>
              <a:t>Утверждено решением СКК от </a:t>
            </a:r>
            <a:r>
              <a:rPr lang="en-US" sz="1600" dirty="0"/>
              <a:t>24 </a:t>
            </a:r>
            <a:r>
              <a:rPr lang="ru-RU" sz="1600" dirty="0"/>
              <a:t>февраля 2017 года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</a:rPr>
              <a:t/>
            </a:r>
            <a:b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</a:rPr>
              <a:t/>
            </a:r>
            <a:b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r>
              <a:rPr lang="ru-RU" sz="1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/>
            </a:r>
            <a:br>
              <a:rPr lang="ru-RU" sz="1600" b="1" dirty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endParaRPr lang="en-GB" sz="16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46912632"/>
              </p:ext>
            </p:extLst>
          </p:nvPr>
        </p:nvGraphicFramePr>
        <p:xfrm>
          <a:off x="649358" y="1490794"/>
          <a:ext cx="11052313" cy="505174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65214">
                  <a:extLst>
                    <a:ext uri="{9D8B030D-6E8A-4147-A177-3AD203B41FA5}">
                      <a16:colId xmlns:a16="http://schemas.microsoft.com/office/drawing/2014/main" xmlns="" val="2801525543"/>
                    </a:ext>
                  </a:extLst>
                </a:gridCol>
                <a:gridCol w="3394026">
                  <a:extLst>
                    <a:ext uri="{9D8B030D-6E8A-4147-A177-3AD203B41FA5}">
                      <a16:colId xmlns:a16="http://schemas.microsoft.com/office/drawing/2014/main" xmlns="" val="1506041996"/>
                    </a:ext>
                  </a:extLst>
                </a:gridCol>
                <a:gridCol w="2010459">
                  <a:extLst>
                    <a:ext uri="{9D8B030D-6E8A-4147-A177-3AD203B41FA5}">
                      <a16:colId xmlns:a16="http://schemas.microsoft.com/office/drawing/2014/main" xmlns="" val="969704573"/>
                    </a:ext>
                  </a:extLst>
                </a:gridCol>
                <a:gridCol w="2834964">
                  <a:extLst>
                    <a:ext uri="{9D8B030D-6E8A-4147-A177-3AD203B41FA5}">
                      <a16:colId xmlns:a16="http://schemas.microsoft.com/office/drawing/2014/main" xmlns="" val="2081338220"/>
                    </a:ext>
                  </a:extLst>
                </a:gridCol>
                <a:gridCol w="2347650">
                  <a:extLst>
                    <a:ext uri="{9D8B030D-6E8A-4147-A177-3AD203B41FA5}">
                      <a16:colId xmlns:a16="http://schemas.microsoft.com/office/drawing/2014/main" xmlns="" val="3440981702"/>
                    </a:ext>
                  </a:extLst>
                </a:gridCol>
              </a:tblGrid>
              <a:tr h="18414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N/N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877" marR="24877" marT="0" marB="0"/>
                </a:tc>
                <a:tc>
                  <a:txBody>
                    <a:bodyPr/>
                    <a:lstStyle/>
                    <a:p>
                      <a:pPr marL="2286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Мероприятие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877" marR="24877" marT="0" marB="0"/>
                </a:tc>
                <a:tc>
                  <a:txBody>
                    <a:bodyPr/>
                    <a:lstStyle/>
                    <a:p>
                      <a:pPr marL="2286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Дата проведения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877" marR="24877" marT="0" marB="0"/>
                </a:tc>
                <a:tc>
                  <a:txBody>
                    <a:bodyPr/>
                    <a:lstStyle/>
                    <a:p>
                      <a:pPr marL="2286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Место встречи </a:t>
                      </a:r>
                      <a:endParaRPr lang="en-GB" sz="1400">
                        <a:effectLst/>
                      </a:endParaRPr>
                    </a:p>
                    <a:p>
                      <a:pPr marL="2286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Ф.И.О 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877" marR="24877" marT="0" marB="0"/>
                </a:tc>
                <a:tc>
                  <a:txBody>
                    <a:bodyPr/>
                    <a:lstStyle/>
                    <a:p>
                      <a:pPr marL="2286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Ответственный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877" marR="24877" marT="0" marB="0"/>
                </a:tc>
                <a:extLst>
                  <a:ext uri="{0D108BD9-81ED-4DB2-BD59-A6C34878D82A}">
                    <a16:rowId xmlns:a16="http://schemas.microsoft.com/office/drawing/2014/main" xmlns="" val="1188092707"/>
                  </a:ext>
                </a:extLst>
              </a:tr>
              <a:tr h="99389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877" marR="24877" marT="0" marB="0"/>
                </a:tc>
                <a:tc>
                  <a:txBody>
                    <a:bodyPr/>
                    <a:lstStyle/>
                    <a:p>
                      <a:pPr marL="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Встреча и </a:t>
                      </a:r>
                      <a:r>
                        <a:rPr lang="ru-RU" sz="1400" dirty="0" smtClean="0">
                          <a:effectLst/>
                        </a:rPr>
                        <a:t>проведение интервьюирования Генерального директора </a:t>
                      </a:r>
                      <a:r>
                        <a:rPr lang="ru-RU" sz="1400" dirty="0">
                          <a:effectLst/>
                        </a:rPr>
                        <a:t>Республиканского центра по профилактике и борьбе со СПИД по нуждам и потребностям уязвимых групп населения и ЛЖВ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877" marR="24877" marT="0" marB="0"/>
                </a:tc>
                <a:tc>
                  <a:txBody>
                    <a:bodyPr/>
                    <a:lstStyle/>
                    <a:p>
                      <a:pPr marL="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13/03/17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877" marR="24877" marT="0" marB="0"/>
                </a:tc>
                <a:tc>
                  <a:txBody>
                    <a:bodyPr/>
                    <a:lstStyle/>
                    <a:p>
                      <a:pPr marL="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Байсеркин Бауыржан Сатжанович – генеральный директор РЦ СПИД;</a:t>
                      </a:r>
                      <a:endParaRPr lang="en-GB" sz="1400">
                        <a:effectLst/>
                      </a:endParaRPr>
                    </a:p>
                    <a:p>
                      <a:pPr marL="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en-GB" sz="1400">
                        <a:effectLst/>
                      </a:endParaRPr>
                    </a:p>
                    <a:p>
                      <a:pPr marL="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 РЦСПИД (Аузова 84)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877" marR="24877" marT="0" marB="0"/>
                </a:tc>
                <a:tc>
                  <a:txBody>
                    <a:bodyPr/>
                    <a:lstStyle/>
                    <a:p>
                      <a:pPr marL="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Давлетгалиева Татьяна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877" marR="24877" marT="0" marB="0"/>
                </a:tc>
                <a:extLst>
                  <a:ext uri="{0D108BD9-81ED-4DB2-BD59-A6C34878D82A}">
                    <a16:rowId xmlns:a16="http://schemas.microsoft.com/office/drawing/2014/main" xmlns="" val="3832364227"/>
                  </a:ext>
                </a:extLst>
              </a:tr>
              <a:tr h="24847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877" marR="24877" marT="0" marB="0"/>
                </a:tc>
                <a:tc>
                  <a:txBody>
                    <a:bodyPr/>
                    <a:lstStyle/>
                    <a:p>
                      <a:pPr marL="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Встреча с рабочей группой 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877" marR="24877" marT="0" marB="0"/>
                </a:tc>
                <a:tc>
                  <a:txBody>
                    <a:bodyPr/>
                    <a:lstStyle/>
                    <a:p>
                      <a:pPr marL="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13/03/17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877" marR="24877" marT="0" marB="0"/>
                </a:tc>
                <a:tc>
                  <a:txBody>
                    <a:bodyPr/>
                    <a:lstStyle/>
                    <a:p>
                      <a:pPr marL="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Рабочая группа (Ауэзова 84)</a:t>
                      </a:r>
                      <a:endParaRPr lang="en-GB" sz="1400">
                        <a:effectLst/>
                      </a:endParaRPr>
                    </a:p>
                    <a:p>
                      <a:pPr marL="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877" marR="24877" marT="0" marB="0"/>
                </a:tc>
                <a:tc>
                  <a:txBody>
                    <a:bodyPr/>
                    <a:lstStyle/>
                    <a:p>
                      <a:pPr marL="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Давлетгалиева Татьяна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877" marR="24877" marT="0" marB="0"/>
                </a:tc>
                <a:extLst>
                  <a:ext uri="{0D108BD9-81ED-4DB2-BD59-A6C34878D82A}">
                    <a16:rowId xmlns:a16="http://schemas.microsoft.com/office/drawing/2014/main" xmlns="" val="1858972749"/>
                  </a:ext>
                </a:extLst>
              </a:tr>
              <a:tr h="82824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877" marR="24877" marT="0" marB="0"/>
                </a:tc>
                <a:tc>
                  <a:txBody>
                    <a:bodyPr/>
                    <a:lstStyle/>
                    <a:p>
                      <a:pPr marL="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Встреча  с представителями международных организаций (ЮНЭЙДС, </a:t>
                      </a:r>
                      <a:r>
                        <a:rPr lang="en-US" sz="1400" dirty="0">
                          <a:effectLst/>
                        </a:rPr>
                        <a:t>UNODC</a:t>
                      </a:r>
                      <a:r>
                        <a:rPr lang="ru-RU" sz="1400" dirty="0">
                          <a:effectLst/>
                        </a:rPr>
                        <a:t>, USAID, CDC и др.) и центров СПИД по обсуждению проекта Концептуальной заявки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877" marR="24877" marT="0" marB="0"/>
                </a:tc>
                <a:tc>
                  <a:txBody>
                    <a:bodyPr/>
                    <a:lstStyle/>
                    <a:p>
                      <a:pPr marL="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13/03/17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877" marR="24877" marT="0" marB="0"/>
                </a:tc>
                <a:tc>
                  <a:txBody>
                    <a:bodyPr/>
                    <a:lstStyle/>
                    <a:p>
                      <a:pPr marL="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Офис ООН (Толеби)</a:t>
                      </a:r>
                      <a:endParaRPr lang="en-GB" sz="1400">
                        <a:effectLst/>
                      </a:endParaRPr>
                    </a:p>
                    <a:p>
                      <a:pPr marL="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877" marR="24877" marT="0" marB="0"/>
                </a:tc>
                <a:tc>
                  <a:txBody>
                    <a:bodyPr/>
                    <a:lstStyle/>
                    <a:p>
                      <a:pPr marL="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Демеуова  Рысалды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877" marR="24877" marT="0" marB="0"/>
                </a:tc>
                <a:extLst>
                  <a:ext uri="{0D108BD9-81ED-4DB2-BD59-A6C34878D82A}">
                    <a16:rowId xmlns:a16="http://schemas.microsoft.com/office/drawing/2014/main" xmlns="" val="3874017560"/>
                  </a:ext>
                </a:extLst>
              </a:tr>
              <a:tr h="248475">
                <a:tc>
                  <a:txBody>
                    <a:bodyPr/>
                    <a:lstStyle/>
                    <a:p>
                      <a:endParaRPr lang="en-GB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877" marR="24877" marT="0" marB="0"/>
                </a:tc>
                <a:tc>
                  <a:txBody>
                    <a:bodyPr/>
                    <a:lstStyle/>
                    <a:p>
                      <a:pPr marL="2286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Встреча, интервью Фокус-группа с ПИН, РС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877" marR="24877" marT="0" marB="0"/>
                </a:tc>
                <a:tc>
                  <a:txBody>
                    <a:bodyPr/>
                    <a:lstStyle/>
                    <a:p>
                      <a:pPr marL="2286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14/03/17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877" marR="24877" marT="0" marB="0"/>
                </a:tc>
                <a:tc>
                  <a:txBody>
                    <a:bodyPr/>
                    <a:lstStyle/>
                    <a:p>
                      <a:pPr marL="2286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Алматы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877" marR="24877" marT="0" marB="0"/>
                </a:tc>
                <a:tc>
                  <a:txBody>
                    <a:bodyPr/>
                    <a:lstStyle/>
                    <a:p>
                      <a:pPr marL="2286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Олейникова Роза 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877" marR="24877" marT="0" marB="0"/>
                </a:tc>
                <a:extLst>
                  <a:ext uri="{0D108BD9-81ED-4DB2-BD59-A6C34878D82A}">
                    <a16:rowId xmlns:a16="http://schemas.microsoft.com/office/drawing/2014/main" xmlns="" val="1707487625"/>
                  </a:ext>
                </a:extLst>
              </a:tr>
              <a:tr h="414124">
                <a:tc>
                  <a:txBody>
                    <a:bodyPr/>
                    <a:lstStyle/>
                    <a:p>
                      <a:pPr marL="2286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877" marR="24877" marT="0" marB="0"/>
                </a:tc>
                <a:tc>
                  <a:txBody>
                    <a:bodyPr/>
                    <a:lstStyle/>
                    <a:p>
                      <a:pPr marL="2286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Интервьюирование </a:t>
                      </a:r>
                      <a:r>
                        <a:rPr lang="ru-RU" sz="1400" dirty="0">
                          <a:effectLst/>
                        </a:rPr>
                        <a:t>НПО, </a:t>
                      </a:r>
                      <a:r>
                        <a:rPr lang="ru-RU" sz="1400" dirty="0" smtClean="0">
                          <a:effectLst/>
                        </a:rPr>
                        <a:t>работающих </a:t>
                      </a:r>
                      <a:r>
                        <a:rPr lang="ru-RU" sz="1400" dirty="0">
                          <a:effectLst/>
                        </a:rPr>
                        <a:t>с ЛУИН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877" marR="24877" marT="0" marB="0"/>
                </a:tc>
                <a:tc>
                  <a:txBody>
                    <a:bodyPr/>
                    <a:lstStyle/>
                    <a:p>
                      <a:pPr marL="2286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14/03/17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877" marR="24877" marT="0" marB="0"/>
                </a:tc>
                <a:tc>
                  <a:txBody>
                    <a:bodyPr/>
                    <a:lstStyle/>
                    <a:p>
                      <a:pPr marL="2286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skype call</a:t>
                      </a:r>
                      <a:r>
                        <a:rPr lang="ru-RU" sz="1400">
                          <a:effectLst/>
                        </a:rPr>
                        <a:t> Павлодар, Караганда с ОФ Умит, Герлита, </a:t>
                      </a:r>
                      <a:r>
                        <a:rPr lang="en-US" sz="1400">
                          <a:effectLst/>
                        </a:rPr>
                        <a:t>Answer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877" marR="24877" marT="0" marB="0"/>
                </a:tc>
                <a:tc>
                  <a:txBody>
                    <a:bodyPr/>
                    <a:lstStyle/>
                    <a:p>
                      <a:pPr marL="2286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Давлетгалиева Татьяна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877" marR="24877" marT="0" marB="0"/>
                </a:tc>
                <a:extLst>
                  <a:ext uri="{0D108BD9-81ED-4DB2-BD59-A6C34878D82A}">
                    <a16:rowId xmlns:a16="http://schemas.microsoft.com/office/drawing/2014/main" xmlns="" val="4221136452"/>
                  </a:ext>
                </a:extLst>
              </a:tr>
              <a:tr h="248475">
                <a:tc>
                  <a:txBody>
                    <a:bodyPr/>
                    <a:lstStyle/>
                    <a:p>
                      <a:endParaRPr lang="en-GB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877" marR="24877" marT="0" marB="0"/>
                </a:tc>
                <a:tc>
                  <a:txBody>
                    <a:bodyPr/>
                    <a:lstStyle/>
                    <a:p>
                      <a:pPr marL="2286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Проведение интервьюирования  представителей </a:t>
                      </a:r>
                      <a:r>
                        <a:rPr lang="ru-RU" sz="1400" dirty="0">
                          <a:effectLst/>
                        </a:rPr>
                        <a:t>МСМ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877" marR="24877" marT="0" marB="0"/>
                </a:tc>
                <a:tc>
                  <a:txBody>
                    <a:bodyPr/>
                    <a:lstStyle/>
                    <a:p>
                      <a:pPr marL="2286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14/03/17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877" marR="24877" marT="0" marB="0"/>
                </a:tc>
                <a:tc>
                  <a:txBody>
                    <a:bodyPr/>
                    <a:lstStyle/>
                    <a:p>
                      <a:endParaRPr lang="en-GB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877" marR="24877" marT="0" marB="0"/>
                </a:tc>
                <a:tc>
                  <a:txBody>
                    <a:bodyPr/>
                    <a:lstStyle/>
                    <a:p>
                      <a:pPr marL="2286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Виноградов Виталий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877" marR="24877" marT="0" marB="0"/>
                </a:tc>
                <a:extLst>
                  <a:ext uri="{0D108BD9-81ED-4DB2-BD59-A6C34878D82A}">
                    <a16:rowId xmlns:a16="http://schemas.microsoft.com/office/drawing/2014/main" xmlns="" val="23077723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9064158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75000"/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5488" y="365125"/>
            <a:ext cx="10468583" cy="425707"/>
          </a:xfrm>
        </p:spPr>
        <p:txBody>
          <a:bodyPr>
            <a:normAutofit/>
          </a:bodyPr>
          <a:lstStyle/>
          <a:p>
            <a:r>
              <a:rPr lang="ru-RU" sz="1400" b="1" dirty="0"/>
              <a:t>Продолжение</a:t>
            </a:r>
            <a:endParaRPr lang="en-GB" sz="1400" b="1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963651" y="4686853"/>
            <a:ext cx="10468583" cy="42570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400" b="1" dirty="0"/>
              <a:t>Прошу проголосовать!!!</a:t>
            </a:r>
            <a:endParaRPr lang="en-GB" sz="1400" b="1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813378738"/>
              </p:ext>
            </p:extLst>
          </p:nvPr>
        </p:nvGraphicFramePr>
        <p:xfrm>
          <a:off x="963651" y="761222"/>
          <a:ext cx="10380419" cy="518920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52910">
                  <a:extLst>
                    <a:ext uri="{9D8B030D-6E8A-4147-A177-3AD203B41FA5}">
                      <a16:colId xmlns:a16="http://schemas.microsoft.com/office/drawing/2014/main" xmlns="" val="134859756"/>
                    </a:ext>
                  </a:extLst>
                </a:gridCol>
                <a:gridCol w="2971722">
                  <a:extLst>
                    <a:ext uri="{9D8B030D-6E8A-4147-A177-3AD203B41FA5}">
                      <a16:colId xmlns:a16="http://schemas.microsoft.com/office/drawing/2014/main" xmlns="" val="2207300616"/>
                    </a:ext>
                  </a:extLst>
                </a:gridCol>
                <a:gridCol w="1888236">
                  <a:extLst>
                    <a:ext uri="{9D8B030D-6E8A-4147-A177-3AD203B41FA5}">
                      <a16:colId xmlns:a16="http://schemas.microsoft.com/office/drawing/2014/main" xmlns="" val="4217198519"/>
                    </a:ext>
                  </a:extLst>
                </a:gridCol>
                <a:gridCol w="2662619">
                  <a:extLst>
                    <a:ext uri="{9D8B030D-6E8A-4147-A177-3AD203B41FA5}">
                      <a16:colId xmlns:a16="http://schemas.microsoft.com/office/drawing/2014/main" xmlns="" val="2535709581"/>
                    </a:ext>
                  </a:extLst>
                </a:gridCol>
                <a:gridCol w="2204932">
                  <a:extLst>
                    <a:ext uri="{9D8B030D-6E8A-4147-A177-3AD203B41FA5}">
                      <a16:colId xmlns:a16="http://schemas.microsoft.com/office/drawing/2014/main" xmlns="" val="672972333"/>
                    </a:ext>
                  </a:extLst>
                </a:gridCol>
              </a:tblGrid>
              <a:tr h="864867">
                <a:tc>
                  <a:txBody>
                    <a:bodyPr/>
                    <a:lstStyle/>
                    <a:p>
                      <a:endParaRPr lang="en-GB" sz="1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96" marR="64496" marT="0" marB="0"/>
                </a:tc>
                <a:tc>
                  <a:txBody>
                    <a:bodyPr/>
                    <a:lstStyle/>
                    <a:p>
                      <a:pPr marL="2286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Интервью с начальником медицинской службы КУИС 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96" marR="64496" marT="0" marB="0"/>
                </a:tc>
                <a:tc>
                  <a:txBody>
                    <a:bodyPr/>
                    <a:lstStyle/>
                    <a:p>
                      <a:pPr marL="2286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14/03/17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96" marR="64496" marT="0" marB="0"/>
                </a:tc>
                <a:tc>
                  <a:txBody>
                    <a:bodyPr/>
                    <a:lstStyle/>
                    <a:p>
                      <a:pPr marL="2286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Скайп</a:t>
                      </a:r>
                      <a:endParaRPr lang="en-GB" sz="1400">
                        <a:effectLst/>
                      </a:endParaRPr>
                    </a:p>
                    <a:p>
                      <a:pPr marL="2286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 Каниева Айнур КУИС МВД РК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96" marR="64496" marT="0" marB="0"/>
                </a:tc>
                <a:tc>
                  <a:txBody>
                    <a:bodyPr/>
                    <a:lstStyle/>
                    <a:p>
                      <a:pPr marL="2286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Жетписбаева Коркем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96" marR="64496" marT="0" marB="0"/>
                </a:tc>
                <a:extLst>
                  <a:ext uri="{0D108BD9-81ED-4DB2-BD59-A6C34878D82A}">
                    <a16:rowId xmlns:a16="http://schemas.microsoft.com/office/drawing/2014/main" xmlns="" val="163790544"/>
                  </a:ext>
                </a:extLst>
              </a:tr>
              <a:tr h="864867">
                <a:tc>
                  <a:txBody>
                    <a:bodyPr/>
                    <a:lstStyle/>
                    <a:p>
                      <a:endParaRPr lang="en-GB" sz="1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96" marR="64496" marT="0" marB="0"/>
                </a:tc>
                <a:tc>
                  <a:txBody>
                    <a:bodyPr/>
                    <a:lstStyle/>
                    <a:p>
                      <a:pPr marL="2286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Беседа (фокус-группа) </a:t>
                      </a:r>
                      <a:r>
                        <a:rPr lang="ru-RU" sz="1400" dirty="0">
                          <a:effectLst/>
                        </a:rPr>
                        <a:t>с пациентами, получающими АРВ лечение в ОГЦСПИД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96" marR="64496" marT="0" marB="0"/>
                </a:tc>
                <a:tc>
                  <a:txBody>
                    <a:bodyPr/>
                    <a:lstStyle/>
                    <a:p>
                      <a:pPr marL="2286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15/03/17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96" marR="64496" marT="0" marB="0"/>
                </a:tc>
                <a:tc>
                  <a:txBody>
                    <a:bodyPr/>
                    <a:lstStyle/>
                    <a:p>
                      <a:pPr marL="2286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Алматы, </a:t>
                      </a:r>
                      <a:r>
                        <a:rPr lang="ru-RU" sz="1400" dirty="0" err="1">
                          <a:effectLst/>
                        </a:rPr>
                        <a:t>Басенова</a:t>
                      </a:r>
                      <a:r>
                        <a:rPr lang="ru-RU" sz="1400" dirty="0">
                          <a:effectLst/>
                        </a:rPr>
                        <a:t> 2 корпус 4 </a:t>
                      </a:r>
                      <a:endParaRPr lang="en-GB" sz="1400" dirty="0">
                        <a:effectLst/>
                      </a:endParaRPr>
                    </a:p>
                    <a:p>
                      <a:pPr marL="2286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ОФ «Доверие +», ГЦ СПИД Алматы,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96" marR="6449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 Олейникова Роза, </a:t>
                      </a:r>
                      <a:endParaRPr lang="en-GB" sz="140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Аманжолов Нурали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96" marR="64496" marT="0" marB="0"/>
                </a:tc>
                <a:extLst>
                  <a:ext uri="{0D108BD9-81ED-4DB2-BD59-A6C34878D82A}">
                    <a16:rowId xmlns:a16="http://schemas.microsoft.com/office/drawing/2014/main" xmlns="" val="781126259"/>
                  </a:ext>
                </a:extLst>
              </a:tr>
              <a:tr h="648650">
                <a:tc>
                  <a:txBody>
                    <a:bodyPr/>
                    <a:lstStyle/>
                    <a:p>
                      <a:pPr marL="2286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96" marR="64496" marT="0" marB="0"/>
                </a:tc>
                <a:tc>
                  <a:txBody>
                    <a:bodyPr/>
                    <a:lstStyle/>
                    <a:p>
                      <a:pPr marL="2286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Встреча с представителями </a:t>
                      </a:r>
                      <a:r>
                        <a:rPr lang="ru-RU" sz="1400" dirty="0" err="1">
                          <a:effectLst/>
                        </a:rPr>
                        <a:t>Каз</a:t>
                      </a:r>
                      <a:r>
                        <a:rPr lang="ru-RU" sz="1400" dirty="0">
                          <a:effectLst/>
                        </a:rPr>
                        <a:t> Союза ЛЖВ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96" marR="64496" marT="0" marB="0"/>
                </a:tc>
                <a:tc>
                  <a:txBody>
                    <a:bodyPr/>
                    <a:lstStyle/>
                    <a:p>
                      <a:pPr marL="2286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15/03/17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96" marR="64496" marT="0" marB="0"/>
                </a:tc>
                <a:tc>
                  <a:txBody>
                    <a:bodyPr/>
                    <a:lstStyle/>
                    <a:p>
                      <a:pPr marL="2286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</a:rPr>
                        <a:t>Ауэзова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96" marR="6449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Аманжолов Нурали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96" marR="64496" marT="0" marB="0"/>
                </a:tc>
                <a:extLst>
                  <a:ext uri="{0D108BD9-81ED-4DB2-BD59-A6C34878D82A}">
                    <a16:rowId xmlns:a16="http://schemas.microsoft.com/office/drawing/2014/main" xmlns="" val="524429857"/>
                  </a:ext>
                </a:extLst>
              </a:tr>
              <a:tr h="648650">
                <a:tc>
                  <a:txBody>
                    <a:bodyPr/>
                    <a:lstStyle/>
                    <a:p>
                      <a:endParaRPr lang="en-GB" sz="1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96" marR="64496" marT="0" marB="0"/>
                </a:tc>
                <a:tc>
                  <a:txBody>
                    <a:bodyPr/>
                    <a:lstStyle/>
                    <a:p>
                      <a:pPr marL="2286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Беседа (фокус-группа) </a:t>
                      </a:r>
                      <a:r>
                        <a:rPr lang="ru-RU" sz="1400" dirty="0">
                          <a:effectLst/>
                        </a:rPr>
                        <a:t>с НПО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96" marR="64496" marT="0" marB="0"/>
                </a:tc>
                <a:tc>
                  <a:txBody>
                    <a:bodyPr/>
                    <a:lstStyle/>
                    <a:p>
                      <a:pPr marL="2286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15/03/17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96" marR="64496" marT="0" marB="0"/>
                </a:tc>
                <a:tc>
                  <a:txBody>
                    <a:bodyPr/>
                    <a:lstStyle/>
                    <a:p>
                      <a:pPr marL="2286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Рабочая группа, РЦСПИД, ОФ "Аман саулык"              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96" marR="64496" marT="0" marB="0"/>
                </a:tc>
                <a:tc>
                  <a:txBody>
                    <a:bodyPr/>
                    <a:lstStyle/>
                    <a:p>
                      <a:pPr marL="2286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Туменова Бахыт 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96" marR="64496" marT="0" marB="0"/>
                </a:tc>
                <a:extLst>
                  <a:ext uri="{0D108BD9-81ED-4DB2-BD59-A6C34878D82A}">
                    <a16:rowId xmlns:a16="http://schemas.microsoft.com/office/drawing/2014/main" xmlns="" val="2808987401"/>
                  </a:ext>
                </a:extLst>
              </a:tr>
              <a:tr h="1081084">
                <a:tc>
                  <a:txBody>
                    <a:bodyPr/>
                    <a:lstStyle/>
                    <a:p>
                      <a:pPr marL="2286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96" marR="64496" marT="0" marB="0"/>
                </a:tc>
                <a:tc>
                  <a:txBody>
                    <a:bodyPr/>
                    <a:lstStyle/>
                    <a:p>
                      <a:pPr marL="2286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Подготовка проекта доклада о ходе работы и встреч с предоставлением предложений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96" marR="64496" marT="0" marB="0"/>
                </a:tc>
                <a:tc>
                  <a:txBody>
                    <a:bodyPr/>
                    <a:lstStyle/>
                    <a:p>
                      <a:pPr marL="2286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16/03/17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96" marR="64496" marT="0" marB="0"/>
                </a:tc>
                <a:tc>
                  <a:txBody>
                    <a:bodyPr/>
                    <a:lstStyle/>
                    <a:p>
                      <a:pPr marL="2286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96" marR="64496" marT="0" marB="0"/>
                </a:tc>
                <a:tc>
                  <a:txBody>
                    <a:bodyPr/>
                    <a:lstStyle/>
                    <a:p>
                      <a:pPr marL="2286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консультант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96" marR="64496" marT="0" marB="0"/>
                </a:tc>
                <a:extLst>
                  <a:ext uri="{0D108BD9-81ED-4DB2-BD59-A6C34878D82A}">
                    <a16:rowId xmlns:a16="http://schemas.microsoft.com/office/drawing/2014/main" xmlns="" val="479951512"/>
                  </a:ext>
                </a:extLst>
              </a:tr>
              <a:tr h="1081084">
                <a:tc>
                  <a:txBody>
                    <a:bodyPr/>
                    <a:lstStyle/>
                    <a:p>
                      <a:endParaRPr lang="en-GB" sz="1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96" marR="64496" marT="0" marB="0"/>
                </a:tc>
                <a:tc>
                  <a:txBody>
                    <a:bodyPr/>
                    <a:lstStyle/>
                    <a:p>
                      <a:pPr marL="2286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Встреча рабочей группы с участием консультанта по подготовке заявки и малой группы СКК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96" marR="64496" marT="0" marB="0"/>
                </a:tc>
                <a:tc>
                  <a:txBody>
                    <a:bodyPr/>
                    <a:lstStyle/>
                    <a:p>
                      <a:pPr marL="2286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17/03/17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96" marR="64496" marT="0" marB="0"/>
                </a:tc>
                <a:tc>
                  <a:txBody>
                    <a:bodyPr/>
                    <a:lstStyle/>
                    <a:p>
                      <a:pPr marL="2286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Секретариат СКК, СКК, рабочая группа, РЦСПИД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96" marR="64496" marT="0" marB="0"/>
                </a:tc>
                <a:tc>
                  <a:txBody>
                    <a:bodyPr/>
                    <a:lstStyle/>
                    <a:p>
                      <a:pPr marL="2286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Демеуова  Рысалды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96" marR="64496" marT="0" marB="0"/>
                </a:tc>
                <a:extLst>
                  <a:ext uri="{0D108BD9-81ED-4DB2-BD59-A6C34878D82A}">
                    <a16:rowId xmlns:a16="http://schemas.microsoft.com/office/drawing/2014/main" xmlns="" val="3602262194"/>
                  </a:ext>
                </a:extLst>
              </a:tr>
            </a:tbl>
          </a:graphicData>
        </a:graphic>
      </p:graphicFrame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-2274515" y="-976453"/>
            <a:ext cx="2214230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5013080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75000"/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76837"/>
            <a:ext cx="10515600" cy="385893"/>
          </a:xfrm>
        </p:spPr>
        <p:txBody>
          <a:bodyPr>
            <a:normAutofit fontScale="90000"/>
          </a:bodyPr>
          <a:lstStyle/>
          <a:p>
            <a:r>
              <a:rPr lang="ru-RU" sz="3200" b="1" dirty="0">
                <a:latin typeface="+mn-lt"/>
              </a:rPr>
              <a:t>Утвердить состав рабочей группы:</a:t>
            </a:r>
            <a:endParaRPr lang="en-GB" sz="3200" b="1" dirty="0">
              <a:latin typeface="+mn-lt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617001623"/>
              </p:ext>
            </p:extLst>
          </p:nvPr>
        </p:nvGraphicFramePr>
        <p:xfrm>
          <a:off x="457201" y="788565"/>
          <a:ext cx="11368479" cy="566044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93508">
                  <a:extLst>
                    <a:ext uri="{9D8B030D-6E8A-4147-A177-3AD203B41FA5}">
                      <a16:colId xmlns:a16="http://schemas.microsoft.com/office/drawing/2014/main" xmlns="" val="947967630"/>
                    </a:ext>
                  </a:extLst>
                </a:gridCol>
                <a:gridCol w="2538133">
                  <a:extLst>
                    <a:ext uri="{9D8B030D-6E8A-4147-A177-3AD203B41FA5}">
                      <a16:colId xmlns:a16="http://schemas.microsoft.com/office/drawing/2014/main" xmlns="" val="2447232933"/>
                    </a:ext>
                  </a:extLst>
                </a:gridCol>
                <a:gridCol w="5908585">
                  <a:extLst>
                    <a:ext uri="{9D8B030D-6E8A-4147-A177-3AD203B41FA5}">
                      <a16:colId xmlns:a16="http://schemas.microsoft.com/office/drawing/2014/main" xmlns="" val="1706614763"/>
                    </a:ext>
                  </a:extLst>
                </a:gridCol>
                <a:gridCol w="2528253">
                  <a:extLst>
                    <a:ext uri="{9D8B030D-6E8A-4147-A177-3AD203B41FA5}">
                      <a16:colId xmlns:a16="http://schemas.microsoft.com/office/drawing/2014/main" xmlns="" val="877935230"/>
                    </a:ext>
                  </a:extLst>
                </a:gridCol>
              </a:tblGrid>
              <a:tr h="507757">
                <a:tc gridSpan="4"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>
                          <a:effectLst/>
                        </a:rPr>
                        <a:t>Состав рабочей группы для разработки проекта "Концептуальной заявки" Республики Казахстан                                                                                                                                                           для получения гранта Глобального фонда для борьбы со СПИДом, туберкулезом и малярией на 2018 - 2020 годы по компоненту ВИЧ/СПИД   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07" marR="6207" marT="6207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753008645"/>
                  </a:ext>
                </a:extLst>
              </a:tr>
              <a:tr h="226832">
                <a:tc>
                  <a:txBody>
                    <a:bodyPr/>
                    <a:lstStyle/>
                    <a:p>
                      <a:pPr algn="l" fontAlgn="t"/>
                      <a:r>
                        <a:rPr lang="en-GB" sz="1400" b="1" u="none" strike="noStrike" dirty="0">
                          <a:effectLst/>
                        </a:rPr>
                        <a:t>№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07" marR="6207" marT="620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u="none" strike="noStrike" dirty="0">
                          <a:effectLst/>
                        </a:rPr>
                        <a:t>Члены рабочей группы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07" marR="6207" marT="620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u="none" strike="noStrike" dirty="0">
                          <a:effectLst/>
                        </a:rPr>
                        <a:t>Представляемый сектор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07" marR="6207" marT="620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u="none" strike="noStrike" dirty="0">
                          <a:effectLst/>
                        </a:rPr>
                        <a:t>Специалист по компоненту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07" marR="6207" marT="6207" marB="0"/>
                </a:tc>
                <a:extLst>
                  <a:ext uri="{0D108BD9-81ED-4DB2-BD59-A6C34878D82A}">
                    <a16:rowId xmlns:a16="http://schemas.microsoft.com/office/drawing/2014/main" xmlns="" val="1510979957"/>
                  </a:ext>
                </a:extLst>
              </a:tr>
              <a:tr h="667671">
                <a:tc>
                  <a:txBody>
                    <a:bodyPr/>
                    <a:lstStyle/>
                    <a:p>
                      <a:pPr algn="l" fontAlgn="t"/>
                      <a:r>
                        <a:rPr lang="en-GB" sz="1400" u="none" strike="noStrike">
                          <a:effectLst/>
                        </a:rPr>
                        <a:t>1.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07" marR="6207" marT="620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>
                          <a:effectLst/>
                        </a:rPr>
                        <a:t>Петренко Ирина Ивановна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07" marR="6207" marT="620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>
                          <a:effectLst/>
                        </a:rPr>
                        <a:t>Не член СКК, Заместитель директора по противоэпидемической работе Республиканского центра по профилактике и борьбе со СПИД  - государственный сектор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07" marR="6207" marT="620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>
                          <a:effectLst/>
                        </a:rPr>
                        <a:t>ВИЧ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07" marR="6207" marT="6207" marB="0"/>
                </a:tc>
                <a:extLst>
                  <a:ext uri="{0D108BD9-81ED-4DB2-BD59-A6C34878D82A}">
                    <a16:rowId xmlns:a16="http://schemas.microsoft.com/office/drawing/2014/main" xmlns="" val="4229215636"/>
                  </a:ext>
                </a:extLst>
              </a:tr>
              <a:tr h="977048">
                <a:tc>
                  <a:txBody>
                    <a:bodyPr/>
                    <a:lstStyle/>
                    <a:p>
                      <a:pPr algn="l" fontAlgn="t"/>
                      <a:r>
                        <a:rPr lang="en-GB" sz="1400" u="none" strike="noStrike">
                          <a:effectLst/>
                        </a:rPr>
                        <a:t>2. 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07" marR="6207" marT="620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>
                          <a:effectLst/>
                        </a:rPr>
                        <a:t>Давлетгалиева Татьяна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07" marR="6207" marT="620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 dirty="0">
                          <a:effectLst/>
                        </a:rPr>
                        <a:t>Не член СКК, Менеджер группы реализации проекта Глобального фонда для борьбы со СПИДом, туберкулезом, малярией  -Республиканского центра по профилактике и борьбе со СПИД  - государственный сектор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07" marR="6207" marT="620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>
                          <a:effectLst/>
                        </a:rPr>
                        <a:t>ВИЧ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07" marR="6207" marT="6207" marB="0"/>
                </a:tc>
                <a:extLst>
                  <a:ext uri="{0D108BD9-81ED-4DB2-BD59-A6C34878D82A}">
                    <a16:rowId xmlns:a16="http://schemas.microsoft.com/office/drawing/2014/main" xmlns="" val="981062199"/>
                  </a:ext>
                </a:extLst>
              </a:tr>
              <a:tr h="667671">
                <a:tc>
                  <a:txBody>
                    <a:bodyPr/>
                    <a:lstStyle/>
                    <a:p>
                      <a:pPr algn="l" fontAlgn="t"/>
                      <a:r>
                        <a:rPr lang="en-GB" sz="1400" u="none" strike="noStrike">
                          <a:effectLst/>
                        </a:rPr>
                        <a:t>3.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07" marR="6207" marT="620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>
                          <a:effectLst/>
                        </a:rPr>
                        <a:t>Голиусов Александр Тимофеевич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07" marR="6207" marT="620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>
                          <a:effectLst/>
                        </a:rPr>
                        <a:t>директор офиса Объединенной Программы Организации Объединенных Наций по ВИЧ/СПИДу в Казахстане, заместитель председателя СКК - многосторонние организации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07" marR="6207" marT="620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>
                          <a:effectLst/>
                        </a:rPr>
                        <a:t>ВИЧ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07" marR="6207" marT="6207" marB="0"/>
                </a:tc>
                <a:extLst>
                  <a:ext uri="{0D108BD9-81ED-4DB2-BD59-A6C34878D82A}">
                    <a16:rowId xmlns:a16="http://schemas.microsoft.com/office/drawing/2014/main" xmlns="" val="444370144"/>
                  </a:ext>
                </a:extLst>
              </a:tr>
              <a:tr h="500064">
                <a:tc>
                  <a:txBody>
                    <a:bodyPr/>
                    <a:lstStyle/>
                    <a:p>
                      <a:pPr algn="l" fontAlgn="t"/>
                      <a:r>
                        <a:rPr lang="en-GB" sz="1400" u="none" strike="noStrike">
                          <a:effectLst/>
                        </a:rPr>
                        <a:t>4.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07" marR="6207" marT="620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>
                          <a:effectLst/>
                        </a:rPr>
                        <a:t>Аманжолов Нурали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07" marR="6207" marT="620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 dirty="0">
                          <a:effectLst/>
                        </a:rPr>
                        <a:t>Заместитель председателя  СКК, ключевое лицо, живущее с заболеванием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07" marR="6207" marT="620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>
                          <a:effectLst/>
                        </a:rPr>
                        <a:t>Нужды и потребности людей, живущих с ВИЧ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07" marR="6207" marT="6207" marB="0"/>
                </a:tc>
                <a:extLst>
                  <a:ext uri="{0D108BD9-81ED-4DB2-BD59-A6C34878D82A}">
                    <a16:rowId xmlns:a16="http://schemas.microsoft.com/office/drawing/2014/main" xmlns="" val="906860855"/>
                  </a:ext>
                </a:extLst>
              </a:tr>
              <a:tr h="667671">
                <a:tc>
                  <a:txBody>
                    <a:bodyPr/>
                    <a:lstStyle/>
                    <a:p>
                      <a:pPr algn="l" fontAlgn="t"/>
                      <a:r>
                        <a:rPr lang="en-GB" sz="1400" u="none" strike="noStrike">
                          <a:effectLst/>
                        </a:rPr>
                        <a:t>5.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07" marR="6207" marT="620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>
                          <a:effectLst/>
                        </a:rPr>
                        <a:t>Туменова Бахыт Ниязбековна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07" marR="6207" marT="620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>
                          <a:effectLst/>
                        </a:rPr>
                        <a:t>Не член СКК, президент Общественного Фонда "Амансаулык", неправительственный сектор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07" marR="6207" marT="620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>
                          <a:effectLst/>
                        </a:rPr>
                        <a:t>Социальный заказ для НПО, нормативные и правовые документы по ВИЧ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07" marR="6207" marT="6207" marB="0"/>
                </a:tc>
                <a:extLst>
                  <a:ext uri="{0D108BD9-81ED-4DB2-BD59-A6C34878D82A}">
                    <a16:rowId xmlns:a16="http://schemas.microsoft.com/office/drawing/2014/main" xmlns="" val="2122116147"/>
                  </a:ext>
                </a:extLst>
              </a:tr>
              <a:tr h="447251">
                <a:tc>
                  <a:txBody>
                    <a:bodyPr/>
                    <a:lstStyle/>
                    <a:p>
                      <a:pPr algn="l" fontAlgn="t"/>
                      <a:r>
                        <a:rPr lang="en-GB" sz="1400" u="none" strike="noStrike">
                          <a:effectLst/>
                        </a:rPr>
                        <a:t>6.</a:t>
                      </a:r>
                      <a:endParaRPr lang="en-GB" sz="1400" b="0" i="0" u="none" strike="noStrike">
                        <a:solidFill>
                          <a:srgbClr val="000066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07" marR="6207" marT="620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>
                          <a:effectLst/>
                        </a:rPr>
                        <a:t>Виорел Солтан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07" marR="6207" marT="620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>
                          <a:effectLst/>
                        </a:rPr>
                        <a:t>Не член СКК, Консультант, международный эксперт - многосторонние организации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07" marR="6207" marT="620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>
                          <a:effectLst/>
                        </a:rPr>
                        <a:t>ВИЧ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07" marR="6207" marT="6207" marB="0"/>
                </a:tc>
                <a:extLst>
                  <a:ext uri="{0D108BD9-81ED-4DB2-BD59-A6C34878D82A}">
                    <a16:rowId xmlns:a16="http://schemas.microsoft.com/office/drawing/2014/main" xmlns="" val="1020428969"/>
                  </a:ext>
                </a:extLst>
              </a:tr>
              <a:tr h="330811">
                <a:tc>
                  <a:txBody>
                    <a:bodyPr/>
                    <a:lstStyle/>
                    <a:p>
                      <a:pPr algn="l" fontAlgn="t"/>
                      <a:r>
                        <a:rPr lang="en-GB" sz="1400" u="none" strike="noStrike">
                          <a:effectLst/>
                        </a:rPr>
                        <a:t>7.</a:t>
                      </a:r>
                      <a:endParaRPr lang="en-GB" sz="1400" b="0" i="0" u="none" strike="noStrike">
                        <a:solidFill>
                          <a:srgbClr val="000066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07" marR="6207" marT="620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>
                          <a:effectLst/>
                        </a:rPr>
                        <a:t>Виноградов Виталий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07" marR="6207" marT="6207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>
                          <a:effectLst/>
                        </a:rPr>
                        <a:t>Член СКК, представитель уязвимой группы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07" marR="6207" marT="6207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>
                          <a:effectLst/>
                        </a:rPr>
                        <a:t>нужды и потребности МСМ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07" marR="6207" marT="6207" marB="0"/>
                </a:tc>
                <a:extLst>
                  <a:ext uri="{0D108BD9-81ED-4DB2-BD59-A6C34878D82A}">
                    <a16:rowId xmlns:a16="http://schemas.microsoft.com/office/drawing/2014/main" xmlns="" val="1835613022"/>
                  </a:ext>
                </a:extLst>
              </a:tr>
              <a:tr h="667671">
                <a:tc>
                  <a:txBody>
                    <a:bodyPr/>
                    <a:lstStyle/>
                    <a:p>
                      <a:pPr algn="l" fontAlgn="t"/>
                      <a:r>
                        <a:rPr lang="en-GB" sz="1400" u="none" strike="noStrike">
                          <a:effectLst/>
                        </a:rPr>
                        <a:t>8.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07" marR="6207" marT="620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 dirty="0">
                          <a:effectLst/>
                        </a:rPr>
                        <a:t>Ибрагимова Оксана</a:t>
                      </a:r>
                      <a:endParaRPr lang="ru-RU" sz="1400" b="0" i="0" u="none" strike="noStrike" dirty="0">
                        <a:solidFill>
                          <a:srgbClr val="262626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07" marR="6207" marT="620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 dirty="0">
                          <a:effectLst/>
                        </a:rPr>
                        <a:t>Не член СКК, ОЮЛ "«Казахстанский союз людей, живущих с ВИЧ», неправительственный сектор</a:t>
                      </a:r>
                      <a:endParaRPr lang="ru-RU" sz="1400" b="0" i="0" u="none" strike="noStrike" dirty="0">
                        <a:solidFill>
                          <a:srgbClr val="262626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07" marR="6207" marT="620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 dirty="0">
                          <a:effectLst/>
                        </a:rPr>
                        <a:t>нужды и потребности лиц, употребляющих инъекционные наркотики (ЛУИН)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07" marR="6207" marT="6207" marB="0"/>
                </a:tc>
                <a:extLst>
                  <a:ext uri="{0D108BD9-81ED-4DB2-BD59-A6C34878D82A}">
                    <a16:rowId xmlns:a16="http://schemas.microsoft.com/office/drawing/2014/main" xmlns="" val="1288229569"/>
                  </a:ext>
                </a:extLst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604707" y="6449010"/>
            <a:ext cx="10515600" cy="2976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0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b="1" dirty="0"/>
              <a:t>Прошу проголосовать!</a:t>
            </a:r>
            <a:endParaRPr lang="en-GB" sz="3200" b="1" dirty="0"/>
          </a:p>
        </p:txBody>
      </p:sp>
    </p:spTree>
    <p:extLst>
      <p:ext uri="{BB962C8B-B14F-4D97-AF65-F5344CB8AC3E}">
        <p14:creationId xmlns:p14="http://schemas.microsoft.com/office/powerpoint/2010/main" xmlns="" val="5251620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512</TotalTime>
  <Words>1006</Words>
  <Application>Microsoft Office PowerPoint</Application>
  <PresentationFormat>Произвольный</PresentationFormat>
  <Paragraphs>155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Office Theme</vt:lpstr>
      <vt:lpstr>План по реализации квалификационных критериев Глобального фонда к СКК в процессе разработки новой заявки </vt:lpstr>
      <vt:lpstr>Слайд 2</vt:lpstr>
      <vt:lpstr>Слайд 3</vt:lpstr>
      <vt:lpstr>Слайд 4</vt:lpstr>
      <vt:lpstr>Планы по реализации квалификационных требований  Глобального фонда к СКК </vt:lpstr>
      <vt:lpstr>Утвердить действующего Основного получателя гранта по ВИЧ в РК согласно следующим критериям:</vt:lpstr>
      <vt:lpstr>ПЛАН МЕРОПРИЯТИЙ  (проект)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по организации и проведению Странового диалога для подготовки "Концептуальной заявки"                                                                                                                         Республики Казахстан для получения гранта в рамках новой модели финансирования Глобального фонда на 2018-2020 годы Цель - определить основные приоритеты в профилактике ВИЧ/СПИДа в Республике Казахстане с широким  вовлечением всех заинтересованных  организаций  и ключевых лиц затронутых заболеванием Утверждено решением СКК от 24 февраля 2017 года   </vt:lpstr>
      <vt:lpstr>Продолжение</vt:lpstr>
      <vt:lpstr>Утвердить состав рабочей группы:</vt:lpstr>
      <vt:lpstr>Согласование мероприятий по реализации надзорной функции СКК: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Ryssaldy Demeuova</dc:creator>
  <cp:lastModifiedBy>rahimzhanova-zk</cp:lastModifiedBy>
  <cp:revision>34</cp:revision>
  <cp:lastPrinted>2017-01-20T05:50:07Z</cp:lastPrinted>
  <dcterms:created xsi:type="dcterms:W3CDTF">2017-01-18T09:37:05Z</dcterms:created>
  <dcterms:modified xsi:type="dcterms:W3CDTF">2017-02-21T12:14:33Z</dcterms:modified>
</cp:coreProperties>
</file>