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8"/>
  </p:notesMasterIdLst>
  <p:handoutMasterIdLst>
    <p:handoutMasterId r:id="rId19"/>
  </p:handoutMasterIdLst>
  <p:sldIdLst>
    <p:sldId id="256" r:id="rId5"/>
    <p:sldId id="271" r:id="rId6"/>
    <p:sldId id="272" r:id="rId7"/>
    <p:sldId id="273" r:id="rId8"/>
    <p:sldId id="274" r:id="rId9"/>
    <p:sldId id="275" r:id="rId10"/>
    <p:sldId id="283" r:id="rId11"/>
    <p:sldId id="276" r:id="rId12"/>
    <p:sldId id="277" r:id="rId13"/>
    <p:sldId id="281" r:id="rId14"/>
    <p:sldId id="280" r:id="rId15"/>
    <p:sldId id="282" r:id="rId16"/>
    <p:sldId id="26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2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23" autoAdjust="0"/>
    <p:restoredTop sz="91294" autoAdjust="0"/>
  </p:normalViewPr>
  <p:slideViewPr>
    <p:cSldViewPr snapToGrid="0">
      <p:cViewPr varScale="1">
        <p:scale>
          <a:sx n="79" d="100"/>
          <a:sy n="79" d="100"/>
        </p:scale>
        <p:origin x="763" y="72"/>
      </p:cViewPr>
      <p:guideLst/>
    </p:cSldViewPr>
  </p:slideViewPr>
  <p:notesTextViewPr>
    <p:cViewPr>
      <p:scale>
        <a:sx n="1" d="1"/>
        <a:sy n="1" d="1"/>
      </p:scale>
      <p:origin x="0" y="0"/>
    </p:cViewPr>
  </p:notesTextViewPr>
  <p:notesViewPr>
    <p:cSldViewPr snapToGrid="0">
      <p:cViewPr varScale="1">
        <p:scale>
          <a:sx n="60" d="100"/>
          <a:sy n="60" d="100"/>
        </p:scale>
        <p:origin x="1670"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A2E547D-1406-4A6F-8F93-E441204CE6E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667F8A-B889-49B3-AC77-5DDF11A08AF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3B2889B-A0AC-4482-8592-5C96F2309420}" type="datetimeFigureOut">
              <a:rPr lang="en-US" smtClean="0"/>
              <a:t>9/8/2023</a:t>
            </a:fld>
            <a:endParaRPr lang="en-US"/>
          </a:p>
        </p:txBody>
      </p:sp>
      <p:sp>
        <p:nvSpPr>
          <p:cNvPr id="4" name="Footer Placeholder 3">
            <a:extLst>
              <a:ext uri="{FF2B5EF4-FFF2-40B4-BE49-F238E27FC236}">
                <a16:creationId xmlns:a16="http://schemas.microsoft.com/office/drawing/2014/main" id="{567AFD4F-C0E7-421C-AF77-6F9CC963C9C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074AB9F-6726-4FB1-8769-82E23336CE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D529299-61FF-4B93-ADA6-2FD5975D62F6}" type="slidenum">
              <a:rPr lang="en-US" smtClean="0"/>
              <a:t>‹#›</a:t>
            </a:fld>
            <a:endParaRPr lang="en-US"/>
          </a:p>
        </p:txBody>
      </p:sp>
    </p:spTree>
    <p:extLst>
      <p:ext uri="{BB962C8B-B14F-4D97-AF65-F5344CB8AC3E}">
        <p14:creationId xmlns:p14="http://schemas.microsoft.com/office/powerpoint/2010/main" val="141627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0EB223-FFC0-462A-A3B8-EAA7CE0F8CBD}" type="datetimeFigureOut">
              <a:rPr lang="en-US" smtClean="0"/>
              <a:t>9/8/2023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849E9A-41F7-4779-A581-48A7C374A227}" type="slidenum">
              <a:rPr lang="en-US" smtClean="0"/>
              <a:t>‹#›</a:t>
            </a:fld>
            <a:endParaRPr lang="en-US" dirty="0"/>
          </a:p>
        </p:txBody>
      </p:sp>
    </p:spTree>
    <p:extLst>
      <p:ext uri="{BB962C8B-B14F-4D97-AF65-F5344CB8AC3E}">
        <p14:creationId xmlns:p14="http://schemas.microsoft.com/office/powerpoint/2010/main" val="1155518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ru-RU" dirty="0" smtClean="0"/>
              <a:t>Какие вопросы важны нам, как представителям сообщества именно сейчас:</a:t>
            </a:r>
          </a:p>
          <a:p>
            <a:pPr marL="0" indent="0">
              <a:buFontTx/>
              <a:buNone/>
            </a:pPr>
            <a:r>
              <a:rPr lang="ru-RU" dirty="0" smtClean="0"/>
              <a:t>Ставя вопросы так жестко и однозначно, мы сможем определить самое важное, от чего зависит благополучие</a:t>
            </a:r>
            <a:r>
              <a:rPr lang="ru-RU" baseline="0" dirty="0" smtClean="0"/>
              <a:t> для нас и наших близких. Не бывает же так, чтобы я утратил желание жить, если не могу купить органическую гречку!</a:t>
            </a:r>
            <a:endParaRPr lang="en-US" dirty="0"/>
          </a:p>
        </p:txBody>
      </p:sp>
      <p:sp>
        <p:nvSpPr>
          <p:cNvPr id="4" name="Slide Number Placeholder 3"/>
          <p:cNvSpPr>
            <a:spLocks noGrp="1"/>
          </p:cNvSpPr>
          <p:nvPr>
            <p:ph type="sldNum" sz="quarter" idx="10"/>
          </p:nvPr>
        </p:nvSpPr>
        <p:spPr/>
        <p:txBody>
          <a:bodyPr/>
          <a:lstStyle/>
          <a:p>
            <a:fld id="{BC849E9A-41F7-4779-A581-48A7C374A227}" type="slidenum">
              <a:rPr lang="en-US" smtClean="0"/>
              <a:t>4</a:t>
            </a:fld>
            <a:endParaRPr lang="en-US" dirty="0"/>
          </a:p>
        </p:txBody>
      </p:sp>
    </p:spTree>
    <p:extLst>
      <p:ext uri="{BB962C8B-B14F-4D97-AF65-F5344CB8AC3E}">
        <p14:creationId xmlns:p14="http://schemas.microsoft.com/office/powerpoint/2010/main" val="731240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You can use this slide as your opening or closing slide.  Should you choose to use it as a closing, make sure you review the main points of your presentation.  One creative way to do that is by adding animations to the various graphics on a slide.  This slide has 4 different graphics, and, when you view the slideshow, you will see that you can click to reveal the next graphic.  Similarly, as you review the main topics in your presentation, you may want each point to show up when you are addressing that topic. </a:t>
            </a:r>
          </a:p>
          <a:p>
            <a:endParaRPr lang="en-US" dirty="0">
              <a:latin typeface="Segoe UI" panose="020B0502040204020203" pitchFamily="34" charset="0"/>
              <a:cs typeface="Segoe UI" panose="020B0502040204020203" pitchFamily="34" charset="0"/>
            </a:endParaRPr>
          </a:p>
          <a:p>
            <a:r>
              <a:rPr lang="en-US" b="1" dirty="0">
                <a:latin typeface="Segoe UI" panose="020B0502040204020203" pitchFamily="34" charset="0"/>
                <a:cs typeface="Segoe UI" panose="020B0502040204020203" pitchFamily="34" charset="0"/>
              </a:rPr>
              <a:t>Add animation to images and graphics: </a:t>
            </a:r>
          </a:p>
          <a:p>
            <a:pPr marL="228600" indent="-228600">
              <a:buAutoNum type="arabicPeriod"/>
            </a:pPr>
            <a:r>
              <a:rPr lang="en-US" dirty="0">
                <a:latin typeface="Segoe UI" panose="020B0502040204020203" pitchFamily="34" charset="0"/>
                <a:cs typeface="Segoe UI" panose="020B0502040204020203" pitchFamily="34" charset="0"/>
              </a:rPr>
              <a:t>Select your image or graphic.</a:t>
            </a:r>
          </a:p>
          <a:p>
            <a:pPr marL="228600" indent="-228600">
              <a:buAutoNum type="arabicPeriod"/>
            </a:pPr>
            <a:r>
              <a:rPr lang="en-US" dirty="0">
                <a:latin typeface="Segoe UI" panose="020B0502040204020203" pitchFamily="34" charset="0"/>
                <a:cs typeface="Segoe UI" panose="020B0502040204020203" pitchFamily="34" charset="0"/>
              </a:rPr>
              <a:t>Click on the Animations tab.</a:t>
            </a:r>
          </a:p>
          <a:p>
            <a:pPr marL="228600" indent="-228600">
              <a:buAutoNum type="arabicPeriod"/>
            </a:pPr>
            <a:r>
              <a:rPr lang="en-US" dirty="0">
                <a:latin typeface="Segoe UI" panose="020B0502040204020203" pitchFamily="34" charset="0"/>
                <a:cs typeface="Segoe UI" panose="020B0502040204020203" pitchFamily="34" charset="0"/>
              </a:rPr>
              <a:t>Choose from the options.  The animation for this slide is “Split”.  The drop-down menu in the Animation section gives even more animations you can use.</a:t>
            </a:r>
          </a:p>
          <a:p>
            <a:pPr marL="228600" indent="-228600">
              <a:buAutoNum type="arabicPeriod"/>
            </a:pPr>
            <a:r>
              <a:rPr lang="en-US" dirty="0">
                <a:latin typeface="Segoe UI" panose="020B0502040204020203" pitchFamily="34" charset="0"/>
                <a:cs typeface="Segoe UI" panose="020B0502040204020203" pitchFamily="34" charset="0"/>
              </a:rPr>
              <a:t>If you have multiple graphics or images, you will see a number appear next to it that notes the order of the animations.</a:t>
            </a:r>
          </a:p>
          <a:p>
            <a:pPr marL="228600" indent="-228600">
              <a:buAutoNum type="arabicPeriod"/>
            </a:pPr>
            <a:endParaRPr lang="en-US" b="1" dirty="0">
              <a:latin typeface="Segoe UI" panose="020B0502040204020203" pitchFamily="34" charset="0"/>
              <a:cs typeface="Segoe UI" panose="020B0502040204020203" pitchFamily="34" charset="0"/>
            </a:endParaRPr>
          </a:p>
          <a:p>
            <a:pPr marL="0" indent="0">
              <a:buNone/>
            </a:pPr>
            <a:r>
              <a:rPr lang="en-US" b="1" dirty="0">
                <a:latin typeface="Segoe UI" panose="020B0502040204020203" pitchFamily="34" charset="0"/>
                <a:cs typeface="Segoe UI" panose="020B0502040204020203" pitchFamily="34" charset="0"/>
              </a:rPr>
              <a:t>Note: You will want to choose the animations carefully.  You do not want to make your audience dizzy from your presentation.</a:t>
            </a:r>
          </a:p>
        </p:txBody>
      </p:sp>
      <p:sp>
        <p:nvSpPr>
          <p:cNvPr id="4" name="Slide Number Placeholder 3"/>
          <p:cNvSpPr>
            <a:spLocks noGrp="1"/>
          </p:cNvSpPr>
          <p:nvPr>
            <p:ph type="sldNum" sz="quarter" idx="10"/>
          </p:nvPr>
        </p:nvSpPr>
        <p:spPr/>
        <p:txBody>
          <a:bodyPr/>
          <a:lstStyle/>
          <a:p>
            <a:fld id="{BC849E9A-41F7-4779-A581-48A7C374A227}" type="slidenum">
              <a:rPr lang="en-US" smtClean="0"/>
              <a:t>13</a:t>
            </a:fld>
            <a:endParaRPr lang="en-US" dirty="0"/>
          </a:p>
        </p:txBody>
      </p:sp>
    </p:spTree>
    <p:extLst>
      <p:ext uri="{BB962C8B-B14F-4D97-AF65-F5344CB8AC3E}">
        <p14:creationId xmlns:p14="http://schemas.microsoft.com/office/powerpoint/2010/main" val="644202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718B7-7F68-4CC9-8291-332587FA31D3}"/>
              </a:ext>
            </a:extLst>
          </p:cNvPr>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a:extLst>
              <a:ext uri="{FF2B5EF4-FFF2-40B4-BE49-F238E27FC236}">
                <a16:creationId xmlns:a16="http://schemas.microsoft.com/office/drawing/2014/main" id="{A181D6BB-0446-49E8-8677-EADF274E95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a:extLst>
              <a:ext uri="{FF2B5EF4-FFF2-40B4-BE49-F238E27FC236}">
                <a16:creationId xmlns:a16="http://schemas.microsoft.com/office/drawing/2014/main" id="{535AEE24-534A-40F1-99E4-00B7D5FD9124}"/>
              </a:ext>
            </a:extLst>
          </p:cNvPr>
          <p:cNvSpPr>
            <a:spLocks noGrp="1"/>
          </p:cNvSpPr>
          <p:nvPr>
            <p:ph type="dt" sz="half" idx="10"/>
          </p:nvPr>
        </p:nvSpPr>
        <p:spPr/>
        <p:txBody>
          <a:bodyPr/>
          <a:lstStyle/>
          <a:p>
            <a:fld id="{DECF21A4-E71B-4D3A-AF45-E989C23A7BB1}" type="datetimeFigureOut">
              <a:rPr lang="en-US" smtClean="0"/>
              <a:t>9/8/2023</a:t>
            </a:fld>
            <a:endParaRPr lang="en-US" dirty="0"/>
          </a:p>
        </p:txBody>
      </p:sp>
      <p:sp>
        <p:nvSpPr>
          <p:cNvPr id="5" name="Footer Placeholder 4">
            <a:extLst>
              <a:ext uri="{FF2B5EF4-FFF2-40B4-BE49-F238E27FC236}">
                <a16:creationId xmlns:a16="http://schemas.microsoft.com/office/drawing/2014/main" id="{CD594011-48FF-493D-8286-F62D3455253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880EFCD-7E72-4882-86DC-2F371D7D9516}"/>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152813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47D73-EDDA-49A6-BA12-1CA980DA9BC0}"/>
              </a:ext>
            </a:extLst>
          </p:cNvPr>
          <p:cNvSpPr>
            <a:spLocks noGrp="1"/>
          </p:cNvSpPr>
          <p:nvPr>
            <p:ph type="title"/>
          </p:nvPr>
        </p:nvSpPr>
        <p:spPr/>
        <p:txBody>
          <a:bodyPr/>
          <a:lstStyle/>
          <a:p>
            <a:r>
              <a:rPr lang="en-US" smtClean="0"/>
              <a:t>Click to edit Master title style</a:t>
            </a:r>
            <a:endParaRPr lang="en-US"/>
          </a:p>
        </p:txBody>
      </p:sp>
      <p:sp>
        <p:nvSpPr>
          <p:cNvPr id="3" name="Vertical Text Placeholder 2">
            <a:extLst>
              <a:ext uri="{FF2B5EF4-FFF2-40B4-BE49-F238E27FC236}">
                <a16:creationId xmlns:a16="http://schemas.microsoft.com/office/drawing/2014/main" id="{2189B82E-4CA1-47A5-B133-FBD4D8A83983}"/>
              </a:ext>
            </a:extLst>
          </p:cNvPr>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a:extLst>
              <a:ext uri="{FF2B5EF4-FFF2-40B4-BE49-F238E27FC236}">
                <a16:creationId xmlns:a16="http://schemas.microsoft.com/office/drawing/2014/main" id="{938A267F-D142-4D04-9F03-6CB099E6FA32}"/>
              </a:ext>
            </a:extLst>
          </p:cNvPr>
          <p:cNvSpPr>
            <a:spLocks noGrp="1"/>
          </p:cNvSpPr>
          <p:nvPr>
            <p:ph type="dt" sz="half" idx="10"/>
          </p:nvPr>
        </p:nvSpPr>
        <p:spPr/>
        <p:txBody>
          <a:bodyPr/>
          <a:lstStyle/>
          <a:p>
            <a:fld id="{DECF21A4-E71B-4D3A-AF45-E989C23A7BB1}" type="datetimeFigureOut">
              <a:rPr lang="en-US" smtClean="0"/>
              <a:t>9/8/2023</a:t>
            </a:fld>
            <a:endParaRPr lang="en-US" dirty="0"/>
          </a:p>
        </p:txBody>
      </p:sp>
      <p:sp>
        <p:nvSpPr>
          <p:cNvPr id="5" name="Footer Placeholder 4">
            <a:extLst>
              <a:ext uri="{FF2B5EF4-FFF2-40B4-BE49-F238E27FC236}">
                <a16:creationId xmlns:a16="http://schemas.microsoft.com/office/drawing/2014/main" id="{705127CA-154D-4E90-B776-A2EE71F78D2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D5F0BA5-F4EE-4282-B111-76B869BE267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3067408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56E92A-52E0-4710-BDEF-0A1534685403}"/>
              </a:ext>
            </a:extLst>
          </p:cNvPr>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a:extLst>
              <a:ext uri="{FF2B5EF4-FFF2-40B4-BE49-F238E27FC236}">
                <a16:creationId xmlns:a16="http://schemas.microsoft.com/office/drawing/2014/main" id="{B7A240E1-5EB0-47FD-AA37-BF945D136CC3}"/>
              </a:ext>
            </a:extLst>
          </p:cNvPr>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a:extLst>
              <a:ext uri="{FF2B5EF4-FFF2-40B4-BE49-F238E27FC236}">
                <a16:creationId xmlns:a16="http://schemas.microsoft.com/office/drawing/2014/main" id="{A1A14243-F1E4-487A-ABEC-30516A01DF2B}"/>
              </a:ext>
            </a:extLst>
          </p:cNvPr>
          <p:cNvSpPr>
            <a:spLocks noGrp="1"/>
          </p:cNvSpPr>
          <p:nvPr>
            <p:ph type="dt" sz="half" idx="10"/>
          </p:nvPr>
        </p:nvSpPr>
        <p:spPr/>
        <p:txBody>
          <a:bodyPr/>
          <a:lstStyle/>
          <a:p>
            <a:fld id="{DECF21A4-E71B-4D3A-AF45-E989C23A7BB1}" type="datetimeFigureOut">
              <a:rPr lang="en-US" smtClean="0"/>
              <a:t>9/8/2023</a:t>
            </a:fld>
            <a:endParaRPr lang="en-US" dirty="0"/>
          </a:p>
        </p:txBody>
      </p:sp>
      <p:sp>
        <p:nvSpPr>
          <p:cNvPr id="5" name="Footer Placeholder 4">
            <a:extLst>
              <a:ext uri="{FF2B5EF4-FFF2-40B4-BE49-F238E27FC236}">
                <a16:creationId xmlns:a16="http://schemas.microsoft.com/office/drawing/2014/main" id="{AC358244-98FD-472D-AB8C-075F71C10BF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4998D5A-820D-4519-967F-33320971CBAB}"/>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4024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334F3-0709-471B-A734-C4B404F55B8E}"/>
              </a:ext>
            </a:extLst>
          </p:cNvPr>
          <p:cNvSpPr>
            <a:spLocks noGrp="1"/>
          </p:cNvSpPr>
          <p:nvPr>
            <p:ph type="title"/>
          </p:nvPr>
        </p:nvSpPr>
        <p:spPr/>
        <p:txBody>
          <a:bodyPr/>
          <a:lstStyle/>
          <a:p>
            <a:r>
              <a:rPr lang="en-US" smtClean="0"/>
              <a:t>Click to edit Master title style</a:t>
            </a:r>
            <a:endParaRPr lang="en-US"/>
          </a:p>
        </p:txBody>
      </p:sp>
      <p:sp>
        <p:nvSpPr>
          <p:cNvPr id="3" name="Content Placeholder 2">
            <a:extLst>
              <a:ext uri="{FF2B5EF4-FFF2-40B4-BE49-F238E27FC236}">
                <a16:creationId xmlns:a16="http://schemas.microsoft.com/office/drawing/2014/main" id="{AF795016-AF78-4708-9C5F-21110C197B03}"/>
              </a:ext>
            </a:extLst>
          </p:cNvPr>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a:extLst>
              <a:ext uri="{FF2B5EF4-FFF2-40B4-BE49-F238E27FC236}">
                <a16:creationId xmlns:a16="http://schemas.microsoft.com/office/drawing/2014/main" id="{2AAEA2D1-B124-4454-AFDC-EA60A14BA121}"/>
              </a:ext>
            </a:extLst>
          </p:cNvPr>
          <p:cNvSpPr>
            <a:spLocks noGrp="1"/>
          </p:cNvSpPr>
          <p:nvPr>
            <p:ph type="dt" sz="half" idx="10"/>
          </p:nvPr>
        </p:nvSpPr>
        <p:spPr/>
        <p:txBody>
          <a:bodyPr/>
          <a:lstStyle/>
          <a:p>
            <a:fld id="{DECF21A4-E71B-4D3A-AF45-E989C23A7BB1}" type="datetimeFigureOut">
              <a:rPr lang="en-US" smtClean="0"/>
              <a:t>9/8/2023</a:t>
            </a:fld>
            <a:endParaRPr lang="en-US" dirty="0"/>
          </a:p>
        </p:txBody>
      </p:sp>
      <p:sp>
        <p:nvSpPr>
          <p:cNvPr id="5" name="Footer Placeholder 4">
            <a:extLst>
              <a:ext uri="{FF2B5EF4-FFF2-40B4-BE49-F238E27FC236}">
                <a16:creationId xmlns:a16="http://schemas.microsoft.com/office/drawing/2014/main" id="{B4F58000-F9D7-4A53-A6C5-E5E8154226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0D22AAD-0D08-4F47-8D5A-EFE29017E8D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4213046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36159-1280-4EE9-96D3-A56BD5826612}"/>
              </a:ext>
            </a:extLst>
          </p:cNvPr>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a:extLst>
              <a:ext uri="{FF2B5EF4-FFF2-40B4-BE49-F238E27FC236}">
                <a16:creationId xmlns:a16="http://schemas.microsoft.com/office/drawing/2014/main" id="{3BA27A78-1874-488A-B215-7D763D3381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a:extLst>
              <a:ext uri="{FF2B5EF4-FFF2-40B4-BE49-F238E27FC236}">
                <a16:creationId xmlns:a16="http://schemas.microsoft.com/office/drawing/2014/main" id="{084BB3D1-3138-4B69-BF5D-4B1A213451CA}"/>
              </a:ext>
            </a:extLst>
          </p:cNvPr>
          <p:cNvSpPr>
            <a:spLocks noGrp="1"/>
          </p:cNvSpPr>
          <p:nvPr>
            <p:ph type="dt" sz="half" idx="10"/>
          </p:nvPr>
        </p:nvSpPr>
        <p:spPr/>
        <p:txBody>
          <a:bodyPr/>
          <a:lstStyle/>
          <a:p>
            <a:fld id="{DECF21A4-E71B-4D3A-AF45-E989C23A7BB1}" type="datetimeFigureOut">
              <a:rPr lang="en-US" smtClean="0"/>
              <a:t>9/8/2023</a:t>
            </a:fld>
            <a:endParaRPr lang="en-US" dirty="0"/>
          </a:p>
        </p:txBody>
      </p:sp>
      <p:sp>
        <p:nvSpPr>
          <p:cNvPr id="5" name="Footer Placeholder 4">
            <a:extLst>
              <a:ext uri="{FF2B5EF4-FFF2-40B4-BE49-F238E27FC236}">
                <a16:creationId xmlns:a16="http://schemas.microsoft.com/office/drawing/2014/main" id="{0EFF90C5-31F4-4A22-AC00-3FB5ED291B2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51F787E-B946-4091-ABC6-F9DB06BBEE34}"/>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089272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CAA11-CC97-44E5-AE4D-808FD741A066}"/>
              </a:ext>
            </a:extLst>
          </p:cNvPr>
          <p:cNvSpPr>
            <a:spLocks noGrp="1"/>
          </p:cNvSpPr>
          <p:nvPr>
            <p:ph type="title"/>
          </p:nvPr>
        </p:nvSpPr>
        <p:spPr/>
        <p:txBody>
          <a:bodyPr/>
          <a:lstStyle/>
          <a:p>
            <a:r>
              <a:rPr lang="en-US" smtClean="0"/>
              <a:t>Click to edit Master title style</a:t>
            </a:r>
            <a:endParaRPr lang="en-US"/>
          </a:p>
        </p:txBody>
      </p:sp>
      <p:sp>
        <p:nvSpPr>
          <p:cNvPr id="3" name="Content Placeholder 2">
            <a:extLst>
              <a:ext uri="{FF2B5EF4-FFF2-40B4-BE49-F238E27FC236}">
                <a16:creationId xmlns:a16="http://schemas.microsoft.com/office/drawing/2014/main" id="{683AB6CB-9460-4BCA-86C5-5F26357AB80F}"/>
              </a:ext>
            </a:extLst>
          </p:cNvPr>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a:extLst>
              <a:ext uri="{FF2B5EF4-FFF2-40B4-BE49-F238E27FC236}">
                <a16:creationId xmlns:a16="http://schemas.microsoft.com/office/drawing/2014/main" id="{69FAB0F6-401D-4BAF-A300-65AD684DF961}"/>
              </a:ext>
            </a:extLst>
          </p:cNvPr>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a:extLst>
              <a:ext uri="{FF2B5EF4-FFF2-40B4-BE49-F238E27FC236}">
                <a16:creationId xmlns:a16="http://schemas.microsoft.com/office/drawing/2014/main" id="{C4561BBA-B185-4B45-B152-3D320E15F550}"/>
              </a:ext>
            </a:extLst>
          </p:cNvPr>
          <p:cNvSpPr>
            <a:spLocks noGrp="1"/>
          </p:cNvSpPr>
          <p:nvPr>
            <p:ph type="dt" sz="half" idx="10"/>
          </p:nvPr>
        </p:nvSpPr>
        <p:spPr/>
        <p:txBody>
          <a:bodyPr/>
          <a:lstStyle/>
          <a:p>
            <a:fld id="{DECF21A4-E71B-4D3A-AF45-E989C23A7BB1}" type="datetimeFigureOut">
              <a:rPr lang="en-US" smtClean="0"/>
              <a:t>9/8/2023</a:t>
            </a:fld>
            <a:endParaRPr lang="en-US" dirty="0"/>
          </a:p>
        </p:txBody>
      </p:sp>
      <p:sp>
        <p:nvSpPr>
          <p:cNvPr id="6" name="Footer Placeholder 5">
            <a:extLst>
              <a:ext uri="{FF2B5EF4-FFF2-40B4-BE49-F238E27FC236}">
                <a16:creationId xmlns:a16="http://schemas.microsoft.com/office/drawing/2014/main" id="{D61CD760-96AC-4821-A56B-0B805F2FAD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F750665-D5B5-4D0B-B2F0-CB6B027CDEC7}"/>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3138061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47C3-C498-415A-A057-E19BCEB5F28D}"/>
              </a:ext>
            </a:extLst>
          </p:cNvPr>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a:extLst>
              <a:ext uri="{FF2B5EF4-FFF2-40B4-BE49-F238E27FC236}">
                <a16:creationId xmlns:a16="http://schemas.microsoft.com/office/drawing/2014/main" id="{7BF6677F-2712-4810-A3AA-56FA75386D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a:extLst>
              <a:ext uri="{FF2B5EF4-FFF2-40B4-BE49-F238E27FC236}">
                <a16:creationId xmlns:a16="http://schemas.microsoft.com/office/drawing/2014/main" id="{F871B54A-6775-4978-8E19-32694C9B5E38}"/>
              </a:ext>
            </a:extLst>
          </p:cNvPr>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a:extLst>
              <a:ext uri="{FF2B5EF4-FFF2-40B4-BE49-F238E27FC236}">
                <a16:creationId xmlns:a16="http://schemas.microsoft.com/office/drawing/2014/main" id="{DDBA1303-B245-476D-BD02-A4E4A359F6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a:extLst>
              <a:ext uri="{FF2B5EF4-FFF2-40B4-BE49-F238E27FC236}">
                <a16:creationId xmlns:a16="http://schemas.microsoft.com/office/drawing/2014/main" id="{BE8E898F-5B79-46F1-89C1-F827997CC485}"/>
              </a:ext>
            </a:extLst>
          </p:cNvPr>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a:extLst>
              <a:ext uri="{FF2B5EF4-FFF2-40B4-BE49-F238E27FC236}">
                <a16:creationId xmlns:a16="http://schemas.microsoft.com/office/drawing/2014/main" id="{6B417A4D-2EC9-4294-BFF4-EAE22EE1099A}"/>
              </a:ext>
            </a:extLst>
          </p:cNvPr>
          <p:cNvSpPr>
            <a:spLocks noGrp="1"/>
          </p:cNvSpPr>
          <p:nvPr>
            <p:ph type="dt" sz="half" idx="10"/>
          </p:nvPr>
        </p:nvSpPr>
        <p:spPr/>
        <p:txBody>
          <a:bodyPr/>
          <a:lstStyle/>
          <a:p>
            <a:fld id="{DECF21A4-E71B-4D3A-AF45-E989C23A7BB1}" type="datetimeFigureOut">
              <a:rPr lang="en-US" smtClean="0"/>
              <a:t>9/8/2023</a:t>
            </a:fld>
            <a:endParaRPr lang="en-US" dirty="0"/>
          </a:p>
        </p:txBody>
      </p:sp>
      <p:sp>
        <p:nvSpPr>
          <p:cNvPr id="8" name="Footer Placeholder 7">
            <a:extLst>
              <a:ext uri="{FF2B5EF4-FFF2-40B4-BE49-F238E27FC236}">
                <a16:creationId xmlns:a16="http://schemas.microsoft.com/office/drawing/2014/main" id="{6150E317-3602-42A1-BB7F-0184072E8D5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0CE2C97-E26C-4A8B-93A0-B01E2C7F4522}"/>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2258698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68FC-5755-447A-8D7F-9ADED3E994A3}"/>
              </a:ext>
            </a:extLst>
          </p:cNvPr>
          <p:cNvSpPr>
            <a:spLocks noGrp="1"/>
          </p:cNvSpPr>
          <p:nvPr>
            <p:ph type="title"/>
          </p:nvPr>
        </p:nvSpPr>
        <p:spPr/>
        <p:txBody>
          <a:bodyPr/>
          <a:lstStyle/>
          <a:p>
            <a:r>
              <a:rPr lang="en-US" smtClean="0"/>
              <a:t>Click to edit Master title style</a:t>
            </a:r>
            <a:endParaRPr lang="en-US"/>
          </a:p>
        </p:txBody>
      </p:sp>
      <p:sp>
        <p:nvSpPr>
          <p:cNvPr id="3" name="Date Placeholder 2">
            <a:extLst>
              <a:ext uri="{FF2B5EF4-FFF2-40B4-BE49-F238E27FC236}">
                <a16:creationId xmlns:a16="http://schemas.microsoft.com/office/drawing/2014/main" id="{8AB50287-81AA-46CA-8CB3-53A7F8313741}"/>
              </a:ext>
            </a:extLst>
          </p:cNvPr>
          <p:cNvSpPr>
            <a:spLocks noGrp="1"/>
          </p:cNvSpPr>
          <p:nvPr>
            <p:ph type="dt" sz="half" idx="10"/>
          </p:nvPr>
        </p:nvSpPr>
        <p:spPr/>
        <p:txBody>
          <a:bodyPr/>
          <a:lstStyle/>
          <a:p>
            <a:fld id="{DECF21A4-E71B-4D3A-AF45-E989C23A7BB1}" type="datetimeFigureOut">
              <a:rPr lang="en-US" smtClean="0"/>
              <a:t>9/8/2023</a:t>
            </a:fld>
            <a:endParaRPr lang="en-US" dirty="0"/>
          </a:p>
        </p:txBody>
      </p:sp>
      <p:sp>
        <p:nvSpPr>
          <p:cNvPr id="4" name="Footer Placeholder 3">
            <a:extLst>
              <a:ext uri="{FF2B5EF4-FFF2-40B4-BE49-F238E27FC236}">
                <a16:creationId xmlns:a16="http://schemas.microsoft.com/office/drawing/2014/main" id="{2F1BA4AA-02C9-459E-9362-3DA60E3B597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B2A2C8F-DBB4-4235-A67E-FB4039D9AA24}"/>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4068395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6ACAA5-F8E7-46E9-8BA7-A510948B62CC}"/>
              </a:ext>
            </a:extLst>
          </p:cNvPr>
          <p:cNvSpPr>
            <a:spLocks noGrp="1"/>
          </p:cNvSpPr>
          <p:nvPr>
            <p:ph type="dt" sz="half" idx="10"/>
          </p:nvPr>
        </p:nvSpPr>
        <p:spPr/>
        <p:txBody>
          <a:bodyPr/>
          <a:lstStyle/>
          <a:p>
            <a:fld id="{DECF21A4-E71B-4D3A-AF45-E989C23A7BB1}" type="datetimeFigureOut">
              <a:rPr lang="en-US" smtClean="0"/>
              <a:t>9/8/2023</a:t>
            </a:fld>
            <a:endParaRPr lang="en-US" dirty="0"/>
          </a:p>
        </p:txBody>
      </p:sp>
      <p:sp>
        <p:nvSpPr>
          <p:cNvPr id="3" name="Footer Placeholder 2">
            <a:extLst>
              <a:ext uri="{FF2B5EF4-FFF2-40B4-BE49-F238E27FC236}">
                <a16:creationId xmlns:a16="http://schemas.microsoft.com/office/drawing/2014/main" id="{D1F2DEE8-5654-4DCA-A8D0-D883E52B6FB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0B179A5-4329-4057-9DEB-5B6E3AD1183F}"/>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62179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1DA80-336B-4DBB-91A1-6E3E4B3C20AA}"/>
              </a:ext>
            </a:extLst>
          </p:cNvPr>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a:extLst>
              <a:ext uri="{FF2B5EF4-FFF2-40B4-BE49-F238E27FC236}">
                <a16:creationId xmlns:a16="http://schemas.microsoft.com/office/drawing/2014/main" id="{3840D456-F0A3-4789-A310-A23F01B2EC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a:extLst>
              <a:ext uri="{FF2B5EF4-FFF2-40B4-BE49-F238E27FC236}">
                <a16:creationId xmlns:a16="http://schemas.microsoft.com/office/drawing/2014/main" id="{CB8A8B05-7071-44D4-80F7-3E8191C9A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a:extLst>
              <a:ext uri="{FF2B5EF4-FFF2-40B4-BE49-F238E27FC236}">
                <a16:creationId xmlns:a16="http://schemas.microsoft.com/office/drawing/2014/main" id="{E5D8562E-E6F1-449B-909C-98426BA86B36}"/>
              </a:ext>
            </a:extLst>
          </p:cNvPr>
          <p:cNvSpPr>
            <a:spLocks noGrp="1"/>
          </p:cNvSpPr>
          <p:nvPr>
            <p:ph type="dt" sz="half" idx="10"/>
          </p:nvPr>
        </p:nvSpPr>
        <p:spPr/>
        <p:txBody>
          <a:bodyPr/>
          <a:lstStyle/>
          <a:p>
            <a:fld id="{DECF21A4-E71B-4D3A-AF45-E989C23A7BB1}" type="datetimeFigureOut">
              <a:rPr lang="en-US" smtClean="0"/>
              <a:t>9/8/2023</a:t>
            </a:fld>
            <a:endParaRPr lang="en-US" dirty="0"/>
          </a:p>
        </p:txBody>
      </p:sp>
      <p:sp>
        <p:nvSpPr>
          <p:cNvPr id="6" name="Footer Placeholder 5">
            <a:extLst>
              <a:ext uri="{FF2B5EF4-FFF2-40B4-BE49-F238E27FC236}">
                <a16:creationId xmlns:a16="http://schemas.microsoft.com/office/drawing/2014/main" id="{7EB47A9A-FB08-407B-A73A-0AC513F0FD5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BFF841F-796A-4FE6-B5E0-C8A4986793EE}"/>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08984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D474D-6779-4C23-BD3C-82F5DC3E3E2F}"/>
              </a:ext>
            </a:extLst>
          </p:cNvPr>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a:extLst>
              <a:ext uri="{FF2B5EF4-FFF2-40B4-BE49-F238E27FC236}">
                <a16:creationId xmlns:a16="http://schemas.microsoft.com/office/drawing/2014/main" id="{0A21096C-E430-49C7-A801-21C0BD95DC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a:extLst>
              <a:ext uri="{FF2B5EF4-FFF2-40B4-BE49-F238E27FC236}">
                <a16:creationId xmlns:a16="http://schemas.microsoft.com/office/drawing/2014/main" id="{0024828F-334F-4A50-850D-10684F2452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a:extLst>
              <a:ext uri="{FF2B5EF4-FFF2-40B4-BE49-F238E27FC236}">
                <a16:creationId xmlns:a16="http://schemas.microsoft.com/office/drawing/2014/main" id="{533293F4-2B70-4BB5-A982-219E4133E251}"/>
              </a:ext>
            </a:extLst>
          </p:cNvPr>
          <p:cNvSpPr>
            <a:spLocks noGrp="1"/>
          </p:cNvSpPr>
          <p:nvPr>
            <p:ph type="dt" sz="half" idx="10"/>
          </p:nvPr>
        </p:nvSpPr>
        <p:spPr/>
        <p:txBody>
          <a:bodyPr/>
          <a:lstStyle/>
          <a:p>
            <a:fld id="{DECF21A4-E71B-4D3A-AF45-E989C23A7BB1}" type="datetimeFigureOut">
              <a:rPr lang="en-US" smtClean="0"/>
              <a:t>9/8/2023</a:t>
            </a:fld>
            <a:endParaRPr lang="en-US" dirty="0"/>
          </a:p>
        </p:txBody>
      </p:sp>
      <p:sp>
        <p:nvSpPr>
          <p:cNvPr id="6" name="Footer Placeholder 5">
            <a:extLst>
              <a:ext uri="{FF2B5EF4-FFF2-40B4-BE49-F238E27FC236}">
                <a16:creationId xmlns:a16="http://schemas.microsoft.com/office/drawing/2014/main" id="{C4F9A86F-B378-4759-B50E-2E0BFAE6246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0A95BDC-FC58-4638-AA59-A3DA9931FD3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790833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80BC3B-525F-4038-9330-0729879F91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a:extLst>
              <a:ext uri="{FF2B5EF4-FFF2-40B4-BE49-F238E27FC236}">
                <a16:creationId xmlns:a16="http://schemas.microsoft.com/office/drawing/2014/main" id="{99629186-93D7-46FA-AE02-36D9426043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BF1CEB-0530-4996-BAEF-2E6A04DAD6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CF21A4-E71B-4D3A-AF45-E989C23A7BB1}" type="datetimeFigureOut">
              <a:rPr lang="en-US" smtClean="0"/>
              <a:t>9/8/2023</a:t>
            </a:fld>
            <a:endParaRPr lang="en-US" dirty="0"/>
          </a:p>
        </p:txBody>
      </p:sp>
      <p:sp>
        <p:nvSpPr>
          <p:cNvPr id="5" name="Footer Placeholder 4">
            <a:extLst>
              <a:ext uri="{FF2B5EF4-FFF2-40B4-BE49-F238E27FC236}">
                <a16:creationId xmlns:a16="http://schemas.microsoft.com/office/drawing/2014/main" id="{C8DCFF3D-7353-4B4D-9E75-FA835E06E7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382C8D6-8B0B-4982-9EE4-AA823C69C3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AF1B4E-90EC-4A51-B6E5-B702C054ECB0}" type="slidenum">
              <a:rPr lang="en-US" smtClean="0"/>
              <a:t>‹#›</a:t>
            </a:fld>
            <a:endParaRPr lang="en-US" dirty="0"/>
          </a:p>
        </p:txBody>
      </p:sp>
    </p:spTree>
    <p:extLst>
      <p:ext uri="{BB962C8B-B14F-4D97-AF65-F5344CB8AC3E}">
        <p14:creationId xmlns:p14="http://schemas.microsoft.com/office/powerpoint/2010/main" val="4010604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4.svg"/><Relationship Id="rId4" Type="http://schemas.openxmlformats.org/officeDocument/2006/relationships/image" Target="../media/image2.png"/><Relationship Id="rId9" Type="http://schemas.openxmlformats.org/officeDocument/2006/relationships/image" Target="../media/image8.sv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4.png"/><Relationship Id="rId7"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2.png"/><Relationship Id="rId10" Type="http://schemas.openxmlformats.org/officeDocument/2006/relationships/image" Target="../media/image2.svg"/><Relationship Id="rId4" Type="http://schemas.openxmlformats.org/officeDocument/2006/relationships/image" Target="../media/image8.svg"/><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1AC0E-7195-4ACF-AA0A-5E2923A987F7}"/>
              </a:ext>
            </a:extLst>
          </p:cNvPr>
          <p:cNvSpPr>
            <a:spLocks noGrp="1"/>
          </p:cNvSpPr>
          <p:nvPr>
            <p:ph type="ctrTitle"/>
          </p:nvPr>
        </p:nvSpPr>
        <p:spPr>
          <a:xfrm>
            <a:off x="4654295" y="4610076"/>
            <a:ext cx="5609222" cy="1363215"/>
          </a:xfrm>
        </p:spPr>
        <p:txBody>
          <a:bodyPr anchor="t">
            <a:noAutofit/>
          </a:bodyPr>
          <a:lstStyle/>
          <a:p>
            <a:pPr algn="l"/>
            <a:r>
              <a:rPr lang="ru-RU" sz="4800" dirty="0" smtClean="0">
                <a:latin typeface="Franklin Gothic Book" panose="020B0503020102020204" pitchFamily="34" charset="0"/>
                <a:cs typeface="Segoe UI" panose="020B0502040204020203" pitchFamily="34" charset="0"/>
              </a:rPr>
              <a:t>Мониторинг силами сообщества</a:t>
            </a:r>
            <a:endParaRPr lang="en-US" sz="4800" dirty="0">
              <a:latin typeface="Franklin Gothic Book" panose="020B0503020102020204" pitchFamily="34" charset="0"/>
              <a:cs typeface="Segoe UI" panose="020B0502040204020203" pitchFamily="34" charset="0"/>
            </a:endParaRPr>
          </a:p>
        </p:txBody>
      </p:sp>
      <p:sp>
        <p:nvSpPr>
          <p:cNvPr id="3" name="Subtitle 2">
            <a:extLst>
              <a:ext uri="{FF2B5EF4-FFF2-40B4-BE49-F238E27FC236}">
                <a16:creationId xmlns:a16="http://schemas.microsoft.com/office/drawing/2014/main" id="{814253EE-4FA2-4843-BE27-C7D5B08FFB81}"/>
              </a:ext>
            </a:extLst>
          </p:cNvPr>
          <p:cNvSpPr>
            <a:spLocks noGrp="1"/>
          </p:cNvSpPr>
          <p:nvPr>
            <p:ph type="subTitle" idx="1"/>
          </p:nvPr>
        </p:nvSpPr>
        <p:spPr>
          <a:xfrm>
            <a:off x="4654296" y="4033338"/>
            <a:ext cx="5609219" cy="576738"/>
          </a:xfrm>
        </p:spPr>
        <p:txBody>
          <a:bodyPr anchor="b">
            <a:normAutofit/>
          </a:bodyPr>
          <a:lstStyle/>
          <a:p>
            <a:pPr algn="l"/>
            <a:r>
              <a:rPr lang="ru-RU" dirty="0" smtClean="0">
                <a:latin typeface="Franklin Gothic Book" panose="020B0503020102020204" pitchFamily="34" charset="0"/>
              </a:rPr>
              <a:t>Как организовать и вести</a:t>
            </a:r>
            <a:endParaRPr lang="en-US" dirty="0">
              <a:latin typeface="Franklin Gothic Book" panose="020B0503020102020204" pitchFamily="34" charset="0"/>
            </a:endParaRPr>
          </a:p>
        </p:txBody>
      </p:sp>
      <p:sp>
        <p:nvSpPr>
          <p:cNvPr id="29" name="Freeform: Shape 28">
            <a:extLst>
              <a:ext uri="{FF2B5EF4-FFF2-40B4-BE49-F238E27FC236}">
                <a16:creationId xmlns:a16="http://schemas.microsoft.com/office/drawing/2014/main" id="{F6E384F5-137A-40B1-97F0-694CC6ECD59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122218"/>
            <a:ext cx="3730752" cy="4735782"/>
          </a:xfrm>
          <a:custGeom>
            <a:avLst/>
            <a:gdLst>
              <a:gd name="connsiteX0" fmla="*/ 640080 w 3730752"/>
              <a:gd name="connsiteY0" fmla="*/ 0 h 4735782"/>
              <a:gd name="connsiteX1" fmla="*/ 3730752 w 3730752"/>
              <a:gd name="connsiteY1" fmla="*/ 3090672 h 4735782"/>
              <a:gd name="connsiteX2" fmla="*/ 3357725 w 3730752"/>
              <a:gd name="connsiteY2" fmla="*/ 4563870 h 4735782"/>
              <a:gd name="connsiteX3" fmla="*/ 3253285 w 3730752"/>
              <a:gd name="connsiteY3" fmla="*/ 4735782 h 4735782"/>
              <a:gd name="connsiteX4" fmla="*/ 0 w 3730752"/>
              <a:gd name="connsiteY4" fmla="*/ 4735782 h 4735782"/>
              <a:gd name="connsiteX5" fmla="*/ 0 w 3730752"/>
              <a:gd name="connsiteY5" fmla="*/ 67215 h 4735782"/>
              <a:gd name="connsiteX6" fmla="*/ 17202 w 3730752"/>
              <a:gd name="connsiteY6" fmla="*/ 62792 h 4735782"/>
              <a:gd name="connsiteX7" fmla="*/ 640080 w 3730752"/>
              <a:gd name="connsiteY7" fmla="*/ 0 h 4735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30752" h="4735782">
                <a:moveTo>
                  <a:pt x="640080" y="0"/>
                </a:moveTo>
                <a:cubicBezTo>
                  <a:pt x="2347011" y="0"/>
                  <a:pt x="3730752" y="1383741"/>
                  <a:pt x="3730752" y="3090672"/>
                </a:cubicBezTo>
                <a:cubicBezTo>
                  <a:pt x="3730752" y="3624088"/>
                  <a:pt x="3595621" y="4125943"/>
                  <a:pt x="3357725" y="4563870"/>
                </a:cubicBezTo>
                <a:lnTo>
                  <a:pt x="3253285" y="4735782"/>
                </a:lnTo>
                <a:lnTo>
                  <a:pt x="0" y="4735782"/>
                </a:lnTo>
                <a:lnTo>
                  <a:pt x="0" y="67215"/>
                </a:lnTo>
                <a:lnTo>
                  <a:pt x="17202" y="62792"/>
                </a:lnTo>
                <a:cubicBezTo>
                  <a:pt x="218397" y="21621"/>
                  <a:pt x="426714" y="0"/>
                  <a:pt x="640080"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EBA87361-6D30-46E4-834B-719CF59055E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88332"/>
            <a:ext cx="3564638" cy="4569668"/>
          </a:xfrm>
          <a:custGeom>
            <a:avLst/>
            <a:gdLst>
              <a:gd name="connsiteX0" fmla="*/ 640080 w 3564638"/>
              <a:gd name="connsiteY0" fmla="*/ 0 h 4569668"/>
              <a:gd name="connsiteX1" fmla="*/ 3564638 w 3564638"/>
              <a:gd name="connsiteY1" fmla="*/ 2924558 h 4569668"/>
              <a:gd name="connsiteX2" fmla="*/ 3065170 w 3564638"/>
              <a:gd name="connsiteY2" fmla="*/ 4559707 h 4569668"/>
              <a:gd name="connsiteX3" fmla="*/ 3057720 w 3564638"/>
              <a:gd name="connsiteY3" fmla="*/ 4569668 h 4569668"/>
              <a:gd name="connsiteX4" fmla="*/ 0 w 3564638"/>
              <a:gd name="connsiteY4" fmla="*/ 4569668 h 4569668"/>
              <a:gd name="connsiteX5" fmla="*/ 0 w 3564638"/>
              <a:gd name="connsiteY5" fmla="*/ 72448 h 4569668"/>
              <a:gd name="connsiteX6" fmla="*/ 50679 w 3564638"/>
              <a:gd name="connsiteY6" fmla="*/ 59417 h 4569668"/>
              <a:gd name="connsiteX7" fmla="*/ 640080 w 3564638"/>
              <a:gd name="connsiteY7" fmla="*/ 0 h 4569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4638" h="4569668">
                <a:moveTo>
                  <a:pt x="640080" y="0"/>
                </a:moveTo>
                <a:cubicBezTo>
                  <a:pt x="2255269" y="0"/>
                  <a:pt x="3564638" y="1309369"/>
                  <a:pt x="3564638" y="2924558"/>
                </a:cubicBezTo>
                <a:cubicBezTo>
                  <a:pt x="3564638" y="3530254"/>
                  <a:pt x="3380508" y="4092944"/>
                  <a:pt x="3065170" y="4559707"/>
                </a:cubicBezTo>
                <a:lnTo>
                  <a:pt x="3057720" y="4569668"/>
                </a:lnTo>
                <a:lnTo>
                  <a:pt x="0" y="4569668"/>
                </a:lnTo>
                <a:lnTo>
                  <a:pt x="0" y="72448"/>
                </a:lnTo>
                <a:lnTo>
                  <a:pt x="50679" y="59417"/>
                </a:lnTo>
                <a:cubicBezTo>
                  <a:pt x="241061" y="20459"/>
                  <a:pt x="438181" y="0"/>
                  <a:pt x="64008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3" name="Freeform: Shape 32">
            <a:extLst>
              <a:ext uri="{FF2B5EF4-FFF2-40B4-BE49-F238E27FC236}">
                <a16:creationId xmlns:a16="http://schemas.microsoft.com/office/drawing/2014/main" id="{9DBC4630-03DA-474F-BBCB-BA3AE6B317A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1982" y="-4332"/>
            <a:ext cx="4242816" cy="2454158"/>
          </a:xfrm>
          <a:custGeom>
            <a:avLst/>
            <a:gdLst>
              <a:gd name="connsiteX0" fmla="*/ 28633 w 4242816"/>
              <a:gd name="connsiteY0" fmla="*/ 0 h 2454158"/>
              <a:gd name="connsiteX1" fmla="*/ 4214183 w 4242816"/>
              <a:gd name="connsiteY1" fmla="*/ 0 h 2454158"/>
              <a:gd name="connsiteX2" fmla="*/ 4231864 w 4242816"/>
              <a:gd name="connsiteY2" fmla="*/ 115848 h 2454158"/>
              <a:gd name="connsiteX3" fmla="*/ 4242816 w 4242816"/>
              <a:gd name="connsiteY3" fmla="*/ 332750 h 2454158"/>
              <a:gd name="connsiteX4" fmla="*/ 2121408 w 4242816"/>
              <a:gd name="connsiteY4" fmla="*/ 2454158 h 2454158"/>
              <a:gd name="connsiteX5" fmla="*/ 0 w 4242816"/>
              <a:gd name="connsiteY5" fmla="*/ 332750 h 2454158"/>
              <a:gd name="connsiteX6" fmla="*/ 10953 w 4242816"/>
              <a:gd name="connsiteY6" fmla="*/ 115848 h 2454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42816" h="2454158">
                <a:moveTo>
                  <a:pt x="28633" y="0"/>
                </a:moveTo>
                <a:lnTo>
                  <a:pt x="4214183" y="0"/>
                </a:lnTo>
                <a:lnTo>
                  <a:pt x="4231864" y="115848"/>
                </a:lnTo>
                <a:cubicBezTo>
                  <a:pt x="4239106" y="187164"/>
                  <a:pt x="4242816" y="259524"/>
                  <a:pt x="4242816" y="332750"/>
                </a:cubicBezTo>
                <a:cubicBezTo>
                  <a:pt x="4242816" y="1504371"/>
                  <a:pt x="3293029" y="2454158"/>
                  <a:pt x="2121408" y="2454158"/>
                </a:cubicBezTo>
                <a:cubicBezTo>
                  <a:pt x="949787" y="2454158"/>
                  <a:pt x="0" y="1504371"/>
                  <a:pt x="0" y="332750"/>
                </a:cubicBezTo>
                <a:cubicBezTo>
                  <a:pt x="0" y="259524"/>
                  <a:pt x="3710" y="187164"/>
                  <a:pt x="10953" y="115848"/>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D89DB1C0-FEEC-4CB6-88B2-F9C5562E09D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574" y="0"/>
            <a:ext cx="3913632" cy="2285234"/>
          </a:xfrm>
          <a:custGeom>
            <a:avLst/>
            <a:gdLst>
              <a:gd name="connsiteX0" fmla="*/ 29691 w 3913632"/>
              <a:gd name="connsiteY0" fmla="*/ 0 h 2285234"/>
              <a:gd name="connsiteX1" fmla="*/ 3883942 w 3913632"/>
              <a:gd name="connsiteY1" fmla="*/ 0 h 2285234"/>
              <a:gd name="connsiteX2" fmla="*/ 3903529 w 3913632"/>
              <a:gd name="connsiteY2" fmla="*/ 128345 h 2285234"/>
              <a:gd name="connsiteX3" fmla="*/ 3913632 w 3913632"/>
              <a:gd name="connsiteY3" fmla="*/ 328418 h 2285234"/>
              <a:gd name="connsiteX4" fmla="*/ 1956816 w 3913632"/>
              <a:gd name="connsiteY4" fmla="*/ 2285234 h 2285234"/>
              <a:gd name="connsiteX5" fmla="*/ 0 w 3913632"/>
              <a:gd name="connsiteY5" fmla="*/ 328418 h 2285234"/>
              <a:gd name="connsiteX6" fmla="*/ 10103 w 3913632"/>
              <a:gd name="connsiteY6" fmla="*/ 128345 h 2285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13632" h="2285234">
                <a:moveTo>
                  <a:pt x="29691" y="0"/>
                </a:moveTo>
                <a:lnTo>
                  <a:pt x="3883942" y="0"/>
                </a:lnTo>
                <a:lnTo>
                  <a:pt x="3903529" y="128345"/>
                </a:lnTo>
                <a:cubicBezTo>
                  <a:pt x="3910210" y="194127"/>
                  <a:pt x="3913632" y="260873"/>
                  <a:pt x="3913632" y="328418"/>
                </a:cubicBezTo>
                <a:cubicBezTo>
                  <a:pt x="3913632" y="1409138"/>
                  <a:pt x="3037536" y="2285234"/>
                  <a:pt x="1956816" y="2285234"/>
                </a:cubicBezTo>
                <a:cubicBezTo>
                  <a:pt x="876096" y="2285234"/>
                  <a:pt x="0" y="1409138"/>
                  <a:pt x="0" y="328418"/>
                </a:cubicBezTo>
                <a:cubicBezTo>
                  <a:pt x="0" y="260873"/>
                  <a:pt x="3422" y="194127"/>
                  <a:pt x="10103" y="12834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9" name="Graphic 8" descr="Open Book">
            <a:extLst>
              <a:ext uri="{FF2B5EF4-FFF2-40B4-BE49-F238E27FC236}">
                <a16:creationId xmlns:a16="http://schemas.microsoft.com/office/drawing/2014/main" id="{93E427C7-0218-4592-82DA-2431E4BF875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2385250" y="164573"/>
            <a:ext cx="1636279" cy="1636279"/>
          </a:xfrm>
          <a:prstGeom prst="rect">
            <a:avLst/>
          </a:prstGeom>
        </p:spPr>
      </p:pic>
      <p:sp>
        <p:nvSpPr>
          <p:cNvPr id="37" name="Oval 36">
            <a:extLst>
              <a:ext uri="{FF2B5EF4-FFF2-40B4-BE49-F238E27FC236}">
                <a16:creationId xmlns:a16="http://schemas.microsoft.com/office/drawing/2014/main" id="{78418A25-6EAC-4140-BFE6-284E1925B5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117" y="615908"/>
            <a:ext cx="3182112" cy="3182112"/>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9" name="Oval 38">
            <a:extLst>
              <a:ext uri="{FF2B5EF4-FFF2-40B4-BE49-F238E27FC236}">
                <a16:creationId xmlns:a16="http://schemas.microsoft.com/office/drawing/2014/main" id="{08163D1C-ED91-4D5F-A33B-CF1256B270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7709" y="780500"/>
            <a:ext cx="2852928" cy="28529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Graphic 4" descr="Chat">
            <a:extLst>
              <a:ext uri="{FF2B5EF4-FFF2-40B4-BE49-F238E27FC236}">
                <a16:creationId xmlns:a16="http://schemas.microsoft.com/office/drawing/2014/main" id="{EB71843F-0A0B-4317-B205-4B0A0B97C0F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5980302" y="1293093"/>
            <a:ext cx="1827742" cy="1827742"/>
          </a:xfrm>
          <a:prstGeom prst="rect">
            <a:avLst/>
          </a:prstGeom>
        </p:spPr>
      </p:pic>
      <p:pic>
        <p:nvPicPr>
          <p:cNvPr id="7" name="Graphic 6" descr="Blackboard">
            <a:extLst>
              <a:ext uri="{FF2B5EF4-FFF2-40B4-BE49-F238E27FC236}">
                <a16:creationId xmlns:a16="http://schemas.microsoft.com/office/drawing/2014/main" id="{2696A1A4-8E43-47F6-A6DC-A9ADAB053D8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130924" y="3621724"/>
            <a:ext cx="2594886" cy="2594886"/>
          </a:xfrm>
          <a:prstGeom prst="rect">
            <a:avLst/>
          </a:prstGeom>
        </p:spPr>
      </p:pic>
      <p:sp>
        <p:nvSpPr>
          <p:cNvPr id="41" name="Freeform: Shape 40">
            <a:extLst>
              <a:ext uri="{FF2B5EF4-FFF2-40B4-BE49-F238E27FC236}">
                <a16:creationId xmlns:a16="http://schemas.microsoft.com/office/drawing/2014/main" id="{31103AB2-C090-458F-B752-294F23AFA8A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52568" y="-4331"/>
            <a:ext cx="3439432" cy="3785157"/>
          </a:xfrm>
          <a:custGeom>
            <a:avLst/>
            <a:gdLst>
              <a:gd name="connsiteX0" fmla="*/ 198262 w 3439432"/>
              <a:gd name="connsiteY0" fmla="*/ 0 h 3785157"/>
              <a:gd name="connsiteX1" fmla="*/ 3439432 w 3439432"/>
              <a:gd name="connsiteY1" fmla="*/ 0 h 3785157"/>
              <a:gd name="connsiteX2" fmla="*/ 3439432 w 3439432"/>
              <a:gd name="connsiteY2" fmla="*/ 3697836 h 3785157"/>
              <a:gd name="connsiteX3" fmla="*/ 3318024 w 3439432"/>
              <a:gd name="connsiteY3" fmla="*/ 3729054 h 3785157"/>
              <a:gd name="connsiteX4" fmla="*/ 2761488 w 3439432"/>
              <a:gd name="connsiteY4" fmla="*/ 3785157 h 3785157"/>
              <a:gd name="connsiteX5" fmla="*/ 0 w 3439432"/>
              <a:gd name="connsiteY5" fmla="*/ 1023669 h 3785157"/>
              <a:gd name="connsiteX6" fmla="*/ 124151 w 3439432"/>
              <a:gd name="connsiteY6" fmla="*/ 202487 h 3785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39432" h="3785157">
                <a:moveTo>
                  <a:pt x="198262" y="0"/>
                </a:moveTo>
                <a:lnTo>
                  <a:pt x="3439432" y="0"/>
                </a:lnTo>
                <a:lnTo>
                  <a:pt x="3439432" y="3697836"/>
                </a:lnTo>
                <a:lnTo>
                  <a:pt x="3318024" y="3729054"/>
                </a:lnTo>
                <a:cubicBezTo>
                  <a:pt x="3138258" y="3765839"/>
                  <a:pt x="2952129" y="3785157"/>
                  <a:pt x="2761488" y="3785157"/>
                </a:cubicBezTo>
                <a:cubicBezTo>
                  <a:pt x="1236360" y="3785157"/>
                  <a:pt x="0" y="2548797"/>
                  <a:pt x="0" y="1023669"/>
                </a:cubicBezTo>
                <a:cubicBezTo>
                  <a:pt x="0" y="737708"/>
                  <a:pt x="43466" y="461898"/>
                  <a:pt x="124151" y="20248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Freeform: Shape 42">
            <a:extLst>
              <a:ext uri="{FF2B5EF4-FFF2-40B4-BE49-F238E27FC236}">
                <a16:creationId xmlns:a16="http://schemas.microsoft.com/office/drawing/2014/main" id="{83D471F3-782A-4BA1-9CAB-FF5CDF0A75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8761" y="-4332"/>
            <a:ext cx="3273238" cy="3618965"/>
          </a:xfrm>
          <a:custGeom>
            <a:avLst/>
            <a:gdLst>
              <a:gd name="connsiteX0" fmla="*/ 210437 w 3273238"/>
              <a:gd name="connsiteY0" fmla="*/ 0 h 3618965"/>
              <a:gd name="connsiteX1" fmla="*/ 3273238 w 3273238"/>
              <a:gd name="connsiteY1" fmla="*/ 0 h 3618965"/>
              <a:gd name="connsiteX2" fmla="*/ 3273238 w 3273238"/>
              <a:gd name="connsiteY2" fmla="*/ 3526409 h 3618965"/>
              <a:gd name="connsiteX3" fmla="*/ 3118338 w 3273238"/>
              <a:gd name="connsiteY3" fmla="*/ 3566238 h 3618965"/>
              <a:gd name="connsiteX4" fmla="*/ 2595295 w 3273238"/>
              <a:gd name="connsiteY4" fmla="*/ 3618965 h 3618965"/>
              <a:gd name="connsiteX5" fmla="*/ 0 w 3273238"/>
              <a:gd name="connsiteY5" fmla="*/ 1023670 h 3618965"/>
              <a:gd name="connsiteX6" fmla="*/ 203951 w 3273238"/>
              <a:gd name="connsiteY6" fmla="*/ 13464 h 3618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73238" h="3618965">
                <a:moveTo>
                  <a:pt x="210437" y="0"/>
                </a:moveTo>
                <a:lnTo>
                  <a:pt x="3273238" y="0"/>
                </a:lnTo>
                <a:lnTo>
                  <a:pt x="3273238" y="3526409"/>
                </a:lnTo>
                <a:lnTo>
                  <a:pt x="3118338" y="3566238"/>
                </a:lnTo>
                <a:cubicBezTo>
                  <a:pt x="2949390" y="3600810"/>
                  <a:pt x="2774463" y="3618965"/>
                  <a:pt x="2595295" y="3618965"/>
                </a:cubicBezTo>
                <a:cubicBezTo>
                  <a:pt x="1161953" y="3618965"/>
                  <a:pt x="0" y="2457012"/>
                  <a:pt x="0" y="1023670"/>
                </a:cubicBezTo>
                <a:cubicBezTo>
                  <a:pt x="0" y="665335"/>
                  <a:pt x="72622" y="323961"/>
                  <a:pt x="203951" y="1346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1" name="Graphic 10" descr="Books on Shelf">
            <a:extLst>
              <a:ext uri="{FF2B5EF4-FFF2-40B4-BE49-F238E27FC236}">
                <a16:creationId xmlns:a16="http://schemas.microsoft.com/office/drawing/2014/main" id="{18A239E6-97C0-4A74-8E7A-C9FD39A8C92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9725024" y="327889"/>
            <a:ext cx="2260711" cy="2260711"/>
          </a:xfrm>
          <a:prstGeom prst="rect">
            <a:avLst/>
          </a:prstGeom>
        </p:spPr>
      </p:pic>
    </p:spTree>
    <p:extLst>
      <p:ext uri="{BB962C8B-B14F-4D97-AF65-F5344CB8AC3E}">
        <p14:creationId xmlns:p14="http://schemas.microsoft.com/office/powerpoint/2010/main" val="32239897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b="1" i="1" dirty="0" smtClean="0">
                <a:solidFill>
                  <a:srgbClr val="4C2600"/>
                </a:solidFill>
              </a:rPr>
              <a:t>Инструменты для мониторинга</a:t>
            </a:r>
            <a:endParaRPr lang="en-US" b="1" i="1" dirty="0">
              <a:solidFill>
                <a:srgbClr val="4C2600"/>
              </a:solidFill>
            </a:endParaRPr>
          </a:p>
        </p:txBody>
      </p:sp>
      <p:sp>
        <p:nvSpPr>
          <p:cNvPr id="3" name="Content Placeholder 2"/>
          <p:cNvSpPr>
            <a:spLocks noGrp="1"/>
          </p:cNvSpPr>
          <p:nvPr>
            <p:ph idx="1"/>
          </p:nvPr>
        </p:nvSpPr>
        <p:spPr>
          <a:xfrm>
            <a:off x="838200" y="1825625"/>
            <a:ext cx="10515600" cy="4545992"/>
          </a:xfrm>
        </p:spPr>
        <p:txBody>
          <a:bodyPr>
            <a:normAutofit fontScale="85000" lnSpcReduction="20000"/>
          </a:bodyPr>
          <a:lstStyle/>
          <a:p>
            <a:pPr lvl="1">
              <a:buFont typeface="Wingdings" panose="05000000000000000000" pitchFamily="2" charset="2"/>
              <a:buChar char="v"/>
            </a:pPr>
            <a:r>
              <a:rPr lang="ru-RU" sz="2000" dirty="0" smtClean="0">
                <a:solidFill>
                  <a:srgbClr val="FF0000"/>
                </a:solidFill>
              </a:rPr>
              <a:t> </a:t>
            </a:r>
            <a:r>
              <a:rPr lang="ru-RU" sz="2000" u="sng" dirty="0">
                <a:solidFill>
                  <a:srgbClr val="FF0000"/>
                </a:solidFill>
              </a:rPr>
              <a:t>Количественные данные</a:t>
            </a:r>
            <a:r>
              <a:rPr lang="ru-RU" sz="2000" dirty="0">
                <a:solidFill>
                  <a:srgbClr val="FF0000"/>
                </a:solidFill>
              </a:rPr>
              <a:t>: отвечают на вопросы «кто?», «что происходит?», «сколько?», «где?»</a:t>
            </a:r>
          </a:p>
          <a:p>
            <a:pPr lvl="1">
              <a:buFont typeface="Wingdings" panose="05000000000000000000" pitchFamily="2" charset="2"/>
              <a:buChar char="v"/>
            </a:pPr>
            <a:r>
              <a:rPr lang="ru-RU" sz="2000" dirty="0">
                <a:solidFill>
                  <a:srgbClr val="FF0000"/>
                </a:solidFill>
              </a:rPr>
              <a:t> </a:t>
            </a:r>
            <a:r>
              <a:rPr lang="ru-RU" sz="2000" u="sng" dirty="0">
                <a:solidFill>
                  <a:srgbClr val="FF0000"/>
                </a:solidFill>
              </a:rPr>
              <a:t>Качественные данные</a:t>
            </a:r>
            <a:r>
              <a:rPr lang="ru-RU" sz="2000" dirty="0">
                <a:solidFill>
                  <a:srgbClr val="FF0000"/>
                </a:solidFill>
              </a:rPr>
              <a:t>: отвечают на вопросы «как это происходит</a:t>
            </a:r>
            <a:r>
              <a:rPr lang="ru-RU" dirty="0">
                <a:solidFill>
                  <a:srgbClr val="FF0000"/>
                </a:solidFill>
              </a:rPr>
              <a:t>?», «почему</a:t>
            </a:r>
            <a:r>
              <a:rPr lang="ru-RU" dirty="0" smtClean="0">
                <a:solidFill>
                  <a:srgbClr val="FF0000"/>
                </a:solidFill>
              </a:rPr>
              <a:t>?»</a:t>
            </a:r>
          </a:p>
          <a:p>
            <a:pPr lvl="1">
              <a:buFont typeface="Wingdings" panose="05000000000000000000" pitchFamily="2" charset="2"/>
              <a:buChar char="v"/>
            </a:pPr>
            <a:endParaRPr lang="ru-RU" dirty="0">
              <a:solidFill>
                <a:srgbClr val="002060"/>
              </a:solidFill>
            </a:endParaRPr>
          </a:p>
          <a:p>
            <a:r>
              <a:rPr lang="ru-RU" dirty="0" smtClean="0">
                <a:solidFill>
                  <a:srgbClr val="002060"/>
                </a:solidFill>
              </a:rPr>
              <a:t>Количественные данные (примеры):</a:t>
            </a:r>
          </a:p>
          <a:p>
            <a:pPr lvl="1">
              <a:lnSpc>
                <a:spcPct val="100000"/>
              </a:lnSpc>
            </a:pPr>
            <a:r>
              <a:rPr lang="ru-RU" sz="2100" dirty="0" smtClean="0">
                <a:solidFill>
                  <a:srgbClr val="002060"/>
                </a:solidFill>
              </a:rPr>
              <a:t>Опросы и анкетирования (на месте, удаленно, очные, онлайн…)</a:t>
            </a:r>
          </a:p>
          <a:p>
            <a:pPr lvl="1">
              <a:lnSpc>
                <a:spcPct val="100000"/>
              </a:lnSpc>
            </a:pPr>
            <a:r>
              <a:rPr lang="ru-RU" sz="2100" dirty="0" smtClean="0">
                <a:solidFill>
                  <a:srgbClr val="002060"/>
                </a:solidFill>
              </a:rPr>
              <a:t>Анализ отчетов о ситуации и/или проведенной работе (своих, чужих)</a:t>
            </a:r>
          </a:p>
          <a:p>
            <a:pPr lvl="1">
              <a:lnSpc>
                <a:spcPct val="100000"/>
              </a:lnSpc>
            </a:pPr>
            <a:r>
              <a:rPr lang="ru-RU" sz="2100" dirty="0" smtClean="0">
                <a:solidFill>
                  <a:srgbClr val="002060"/>
                </a:solidFill>
              </a:rPr>
              <a:t>Анализ общей статистики (кого, где, сколько, какие данные есть, каких нет)</a:t>
            </a:r>
          </a:p>
          <a:p>
            <a:pPr lvl="1">
              <a:lnSpc>
                <a:spcPct val="100000"/>
              </a:lnSpc>
            </a:pPr>
            <a:r>
              <a:rPr lang="ru-RU" sz="2100" dirty="0" smtClean="0">
                <a:solidFill>
                  <a:srgbClr val="002060"/>
                </a:solidFill>
              </a:rPr>
              <a:t>Оценка наличия или отсутствия услуг, законов или других регулирующих документов</a:t>
            </a:r>
          </a:p>
          <a:p>
            <a:pPr lvl="1">
              <a:lnSpc>
                <a:spcPct val="100000"/>
              </a:lnSpc>
            </a:pPr>
            <a:r>
              <a:rPr lang="ru-RU" sz="2100" dirty="0" smtClean="0">
                <a:solidFill>
                  <a:srgbClr val="002060"/>
                </a:solidFill>
              </a:rPr>
              <a:t>Отслеживание закупок и поставок лекарств, средств для профилактики и поддержки</a:t>
            </a:r>
          </a:p>
          <a:p>
            <a:r>
              <a:rPr lang="ru-RU" dirty="0" smtClean="0">
                <a:solidFill>
                  <a:srgbClr val="002060"/>
                </a:solidFill>
              </a:rPr>
              <a:t>Качественные данные (примеры):</a:t>
            </a:r>
          </a:p>
          <a:p>
            <a:pPr lvl="1">
              <a:lnSpc>
                <a:spcPct val="100000"/>
              </a:lnSpc>
            </a:pPr>
            <a:r>
              <a:rPr lang="ru-RU" sz="2100" dirty="0" smtClean="0">
                <a:solidFill>
                  <a:srgbClr val="002060"/>
                </a:solidFill>
              </a:rPr>
              <a:t>Дискуссии и сбор историй (включая фокус-группы),</a:t>
            </a:r>
          </a:p>
          <a:p>
            <a:pPr lvl="1">
              <a:lnSpc>
                <a:spcPct val="100000"/>
              </a:lnSpc>
            </a:pPr>
            <a:r>
              <a:rPr lang="ru-RU" sz="2100" dirty="0" smtClean="0">
                <a:solidFill>
                  <a:srgbClr val="002060"/>
                </a:solidFill>
              </a:rPr>
              <a:t>Глубинные интервью</a:t>
            </a:r>
          </a:p>
          <a:p>
            <a:pPr lvl="1">
              <a:lnSpc>
                <a:spcPct val="100000"/>
              </a:lnSpc>
            </a:pPr>
            <a:r>
              <a:rPr lang="ru-RU" sz="2100" dirty="0" smtClean="0">
                <a:solidFill>
                  <a:srgbClr val="002060"/>
                </a:solidFill>
              </a:rPr>
              <a:t>Экспертная оценка ситуации, качества и доступности услуг, содержания законов и других регулирующих документов</a:t>
            </a:r>
          </a:p>
          <a:p>
            <a:pPr lvl="1">
              <a:lnSpc>
                <a:spcPct val="100000"/>
              </a:lnSpc>
            </a:pPr>
            <a:r>
              <a:rPr lang="ru-RU" sz="2100" dirty="0" smtClean="0">
                <a:solidFill>
                  <a:srgbClr val="002060"/>
                </a:solidFill>
              </a:rPr>
              <a:t>Операционные исследования</a:t>
            </a:r>
          </a:p>
        </p:txBody>
      </p:sp>
    </p:spTree>
    <p:extLst>
      <p:ext uri="{BB962C8B-B14F-4D97-AF65-F5344CB8AC3E}">
        <p14:creationId xmlns:p14="http://schemas.microsoft.com/office/powerpoint/2010/main" val="16118758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b="1" i="1" dirty="0" smtClean="0">
                <a:solidFill>
                  <a:srgbClr val="4C2600"/>
                </a:solidFill>
              </a:rPr>
              <a:t>Способы (модели) мониторинга (2):</a:t>
            </a:r>
            <a:endParaRPr lang="en-US" b="1" i="1" dirty="0">
              <a:solidFill>
                <a:srgbClr val="4C2600"/>
              </a:solidFill>
            </a:endParaRPr>
          </a:p>
        </p:txBody>
      </p:sp>
      <p:sp>
        <p:nvSpPr>
          <p:cNvPr id="3" name="Content Placeholder 2"/>
          <p:cNvSpPr>
            <a:spLocks noGrp="1"/>
          </p:cNvSpPr>
          <p:nvPr>
            <p:ph idx="1"/>
          </p:nvPr>
        </p:nvSpPr>
        <p:spPr/>
        <p:txBody>
          <a:bodyPr>
            <a:normAutofit/>
          </a:bodyPr>
          <a:lstStyle/>
          <a:p>
            <a:pPr marL="457200" lvl="1" indent="0">
              <a:buNone/>
            </a:pPr>
            <a:endParaRPr lang="ru-RU" dirty="0" smtClean="0">
              <a:solidFill>
                <a:srgbClr val="002060"/>
              </a:solidFill>
            </a:endParaRPr>
          </a:p>
          <a:p>
            <a:r>
              <a:rPr lang="ru-RU" dirty="0" smtClean="0">
                <a:solidFill>
                  <a:srgbClr val="002060"/>
                </a:solidFill>
              </a:rPr>
              <a:t>Модель «от частного к общему»:</a:t>
            </a:r>
          </a:p>
          <a:p>
            <a:pPr marL="457200" lvl="1" indent="0">
              <a:buNone/>
            </a:pPr>
            <a:r>
              <a:rPr lang="ru-RU" b="1" dirty="0" smtClean="0">
                <a:solidFill>
                  <a:srgbClr val="FF0000"/>
                </a:solidFill>
              </a:rPr>
              <a:t>!</a:t>
            </a:r>
            <a:r>
              <a:rPr lang="ru-RU" dirty="0" smtClean="0">
                <a:solidFill>
                  <a:srgbClr val="002060"/>
                </a:solidFill>
              </a:rPr>
              <a:t> есть конкретные отдельные случаи</a:t>
            </a:r>
            <a:r>
              <a:rPr lang="ru-RU" dirty="0" smtClean="0">
                <a:solidFill>
                  <a:srgbClr val="002060"/>
                </a:solidFill>
              </a:rPr>
              <a:t>,   </a:t>
            </a:r>
            <a:r>
              <a:rPr lang="ru-RU" b="1" dirty="0" smtClean="0">
                <a:solidFill>
                  <a:srgbClr val="FF0000"/>
                </a:solidFill>
              </a:rPr>
              <a:t>→</a:t>
            </a:r>
            <a:r>
              <a:rPr lang="ru-RU" dirty="0" smtClean="0">
                <a:solidFill>
                  <a:srgbClr val="002060"/>
                </a:solidFill>
              </a:rPr>
              <a:t> </a:t>
            </a:r>
            <a:r>
              <a:rPr lang="ru-RU" dirty="0" smtClean="0">
                <a:solidFill>
                  <a:srgbClr val="002060"/>
                </a:solidFill>
              </a:rPr>
              <a:t>  проверяем</a:t>
            </a:r>
            <a:r>
              <a:rPr lang="ru-RU" dirty="0" smtClean="0">
                <a:solidFill>
                  <a:srgbClr val="002060"/>
                </a:solidFill>
              </a:rPr>
              <a:t>, насколько это распространено (</a:t>
            </a:r>
            <a:r>
              <a:rPr lang="ru-RU" i="1" dirty="0" smtClean="0">
                <a:solidFill>
                  <a:srgbClr val="002060"/>
                </a:solidFill>
              </a:rPr>
              <a:t>от качественных данных к количественным: нам пришло несколько жалоб и мы проверяем, как часто и широко это встречается</a:t>
            </a:r>
            <a:r>
              <a:rPr lang="ru-RU" dirty="0" smtClean="0">
                <a:solidFill>
                  <a:srgbClr val="002060"/>
                </a:solidFill>
              </a:rPr>
              <a:t>)</a:t>
            </a:r>
          </a:p>
          <a:p>
            <a:r>
              <a:rPr lang="ru-RU" dirty="0" smtClean="0">
                <a:solidFill>
                  <a:srgbClr val="002060"/>
                </a:solidFill>
              </a:rPr>
              <a:t>Модель «от общего к частному»:</a:t>
            </a:r>
          </a:p>
          <a:p>
            <a:pPr marL="457200" lvl="1" indent="0">
              <a:buNone/>
            </a:pPr>
            <a:r>
              <a:rPr lang="ru-RU" b="1" dirty="0" smtClean="0">
                <a:solidFill>
                  <a:srgbClr val="FF0000"/>
                </a:solidFill>
              </a:rPr>
              <a:t>!</a:t>
            </a:r>
            <a:r>
              <a:rPr lang="ru-RU" b="1" dirty="0" smtClean="0">
                <a:solidFill>
                  <a:srgbClr val="002060"/>
                </a:solidFill>
              </a:rPr>
              <a:t> </a:t>
            </a:r>
            <a:r>
              <a:rPr lang="ru-RU" dirty="0" smtClean="0">
                <a:solidFill>
                  <a:srgbClr val="002060"/>
                </a:solidFill>
              </a:rPr>
              <a:t>есть общая статистика (заболеваемости, например), </a:t>
            </a:r>
            <a:r>
              <a:rPr lang="ru-RU" dirty="0" smtClean="0">
                <a:solidFill>
                  <a:srgbClr val="002060"/>
                </a:solidFill>
              </a:rPr>
              <a:t>  </a:t>
            </a:r>
            <a:r>
              <a:rPr lang="ru-RU" b="1" dirty="0" smtClean="0">
                <a:solidFill>
                  <a:srgbClr val="FF0000"/>
                </a:solidFill>
              </a:rPr>
              <a:t>→</a:t>
            </a:r>
            <a:r>
              <a:rPr lang="ru-RU" b="1" dirty="0" smtClean="0">
                <a:solidFill>
                  <a:srgbClr val="002060"/>
                </a:solidFill>
              </a:rPr>
              <a:t>   </a:t>
            </a:r>
            <a:r>
              <a:rPr lang="ru-RU" dirty="0" smtClean="0">
                <a:solidFill>
                  <a:srgbClr val="002060"/>
                </a:solidFill>
              </a:rPr>
              <a:t>проверяем </a:t>
            </a:r>
            <a:r>
              <a:rPr lang="ru-RU" dirty="0" smtClean="0">
                <a:solidFill>
                  <a:srgbClr val="002060"/>
                </a:solidFill>
              </a:rPr>
              <a:t>как и почему это происходит (</a:t>
            </a:r>
            <a:r>
              <a:rPr lang="ru-RU" i="1" dirty="0" smtClean="0">
                <a:solidFill>
                  <a:srgbClr val="002060"/>
                </a:solidFill>
              </a:rPr>
              <a:t>от количественных данных к качественным: мы видим рост заболеваемости и проверяем причины</a:t>
            </a:r>
            <a:r>
              <a:rPr lang="ru-RU" dirty="0" smtClean="0">
                <a:solidFill>
                  <a:srgbClr val="002060"/>
                </a:solidFill>
              </a:rPr>
              <a:t>)</a:t>
            </a:r>
            <a:endParaRPr lang="en-US" dirty="0">
              <a:solidFill>
                <a:srgbClr val="002060"/>
              </a:solidFill>
            </a:endParaRPr>
          </a:p>
        </p:txBody>
      </p:sp>
    </p:spTree>
    <p:extLst>
      <p:ext uri="{BB962C8B-B14F-4D97-AF65-F5344CB8AC3E}">
        <p14:creationId xmlns:p14="http://schemas.microsoft.com/office/powerpoint/2010/main" val="3595578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b="1" dirty="0" smtClean="0">
                <a:solidFill>
                  <a:srgbClr val="4C2600"/>
                </a:solidFill>
              </a:rPr>
              <a:t>Как добиться использования наших данных?</a:t>
            </a:r>
            <a:endParaRPr lang="en-US" b="1" dirty="0">
              <a:solidFill>
                <a:srgbClr val="4C2600"/>
              </a:solidFill>
            </a:endParaRPr>
          </a:p>
        </p:txBody>
      </p:sp>
      <p:sp>
        <p:nvSpPr>
          <p:cNvPr id="3" name="Content Placeholder 2"/>
          <p:cNvSpPr>
            <a:spLocks noGrp="1"/>
          </p:cNvSpPr>
          <p:nvPr>
            <p:ph idx="1"/>
          </p:nvPr>
        </p:nvSpPr>
        <p:spPr>
          <a:xfrm>
            <a:off x="838200" y="1825625"/>
            <a:ext cx="10515600" cy="4604358"/>
          </a:xfrm>
        </p:spPr>
        <p:txBody>
          <a:bodyPr>
            <a:normAutofit fontScale="77500" lnSpcReduction="20000"/>
          </a:bodyPr>
          <a:lstStyle/>
          <a:p>
            <a:pPr>
              <a:buClr>
                <a:srgbClr val="FF0000"/>
              </a:buClr>
              <a:buFont typeface="Wingdings" panose="05000000000000000000" pitchFamily="2" charset="2"/>
              <a:buChar char="ü"/>
            </a:pPr>
            <a:r>
              <a:rPr lang="en-US" dirty="0" smtClean="0">
                <a:solidFill>
                  <a:srgbClr val="002060"/>
                </a:solidFill>
              </a:rPr>
              <a:t> </a:t>
            </a:r>
            <a:r>
              <a:rPr lang="ru-RU" u="sng" dirty="0" smtClean="0">
                <a:solidFill>
                  <a:srgbClr val="002060"/>
                </a:solidFill>
              </a:rPr>
              <a:t>Обеспечивать качество </a:t>
            </a:r>
            <a:r>
              <a:rPr lang="ru-RU" u="sng" dirty="0" smtClean="0">
                <a:solidFill>
                  <a:srgbClr val="002060"/>
                </a:solidFill>
              </a:rPr>
              <a:t>данных</a:t>
            </a:r>
            <a:r>
              <a:rPr lang="ru-RU" dirty="0" smtClean="0">
                <a:solidFill>
                  <a:srgbClr val="002060"/>
                </a:solidFill>
              </a:rPr>
              <a:t>:  </a:t>
            </a:r>
            <a:r>
              <a:rPr lang="ru-RU" i="1" dirty="0" smtClean="0">
                <a:solidFill>
                  <a:srgbClr val="002060"/>
                </a:solidFill>
                <a:latin typeface="+mj-lt"/>
              </a:rPr>
              <a:t>соответствие </a:t>
            </a:r>
            <a:r>
              <a:rPr lang="ru-RU" i="1" dirty="0" smtClean="0">
                <a:solidFill>
                  <a:srgbClr val="002060"/>
                </a:solidFill>
                <a:latin typeface="+mj-lt"/>
              </a:rPr>
              <a:t>общепринятым правилам проведения исследований, процесса сбора данных, </a:t>
            </a:r>
            <a:r>
              <a:rPr lang="ru-RU" i="1" dirty="0" smtClean="0">
                <a:solidFill>
                  <a:srgbClr val="002060"/>
                </a:solidFill>
                <a:latin typeface="+mj-lt"/>
              </a:rPr>
              <a:t>анализа</a:t>
            </a:r>
            <a:endParaRPr lang="ru-RU" i="1" dirty="0" smtClean="0">
              <a:solidFill>
                <a:srgbClr val="002060"/>
              </a:solidFill>
              <a:latin typeface="+mj-lt"/>
            </a:endParaRPr>
          </a:p>
          <a:p>
            <a:pPr>
              <a:buClr>
                <a:srgbClr val="FF0000"/>
              </a:buClr>
              <a:buFont typeface="Wingdings" panose="05000000000000000000" pitchFamily="2" charset="2"/>
              <a:buChar char="ü"/>
            </a:pPr>
            <a:r>
              <a:rPr lang="en-US" dirty="0" smtClean="0">
                <a:solidFill>
                  <a:srgbClr val="002060"/>
                </a:solidFill>
              </a:rPr>
              <a:t> </a:t>
            </a:r>
            <a:r>
              <a:rPr lang="ru-RU" u="sng" dirty="0" smtClean="0">
                <a:solidFill>
                  <a:srgbClr val="002060"/>
                </a:solidFill>
              </a:rPr>
              <a:t>Связь между нашими данными и задачами государственных </a:t>
            </a:r>
            <a:r>
              <a:rPr lang="ru-RU" u="sng" dirty="0" smtClean="0">
                <a:solidFill>
                  <a:srgbClr val="002060"/>
                </a:solidFill>
              </a:rPr>
              <a:t>программ:</a:t>
            </a:r>
            <a:r>
              <a:rPr lang="ru-RU" dirty="0" smtClean="0">
                <a:solidFill>
                  <a:srgbClr val="002060"/>
                </a:solidFill>
              </a:rPr>
              <a:t>  </a:t>
            </a:r>
            <a:r>
              <a:rPr lang="ru-RU" i="1" dirty="0" smtClean="0">
                <a:solidFill>
                  <a:srgbClr val="002060"/>
                </a:solidFill>
                <a:latin typeface="+mj-lt"/>
              </a:rPr>
              <a:t>измерять </a:t>
            </a:r>
            <a:r>
              <a:rPr lang="ru-RU" i="1" dirty="0" smtClean="0">
                <a:solidFill>
                  <a:srgbClr val="002060"/>
                </a:solidFill>
                <a:latin typeface="+mj-lt"/>
              </a:rPr>
              <a:t>связанные индикаторы; например, госпрограмма измеряет число получивших услуг, а мы – качество этих услуг</a:t>
            </a:r>
            <a:r>
              <a:rPr lang="ru-RU" i="1" dirty="0" smtClean="0">
                <a:solidFill>
                  <a:srgbClr val="002060"/>
                </a:solidFill>
                <a:latin typeface="+mj-lt"/>
              </a:rPr>
              <a:t>…</a:t>
            </a:r>
            <a:endParaRPr lang="ru-RU" i="1" dirty="0" smtClean="0">
              <a:solidFill>
                <a:srgbClr val="002060"/>
              </a:solidFill>
              <a:latin typeface="+mj-lt"/>
            </a:endParaRPr>
          </a:p>
          <a:p>
            <a:pPr>
              <a:buClr>
                <a:srgbClr val="FF0000"/>
              </a:buClr>
              <a:buFont typeface="Wingdings" panose="05000000000000000000" pitchFamily="2" charset="2"/>
              <a:buChar char="ü"/>
            </a:pPr>
            <a:r>
              <a:rPr lang="en-US" dirty="0" smtClean="0">
                <a:solidFill>
                  <a:srgbClr val="002060"/>
                </a:solidFill>
              </a:rPr>
              <a:t> </a:t>
            </a:r>
            <a:r>
              <a:rPr lang="ru-RU" u="sng" dirty="0" smtClean="0">
                <a:solidFill>
                  <a:srgbClr val="002060"/>
                </a:solidFill>
              </a:rPr>
              <a:t>Развитие партнерских отношений</a:t>
            </a:r>
            <a:r>
              <a:rPr lang="ru-RU" dirty="0" smtClean="0">
                <a:solidFill>
                  <a:srgbClr val="002060"/>
                </a:solidFill>
              </a:rPr>
              <a:t> со структурами, собирающими и анализирующими данные </a:t>
            </a:r>
            <a:r>
              <a:rPr lang="ru-RU" dirty="0" err="1" smtClean="0">
                <a:solidFill>
                  <a:srgbClr val="002060"/>
                </a:solidFill>
              </a:rPr>
              <a:t>гос</a:t>
            </a:r>
            <a:r>
              <a:rPr lang="ru-RU" dirty="0" smtClean="0">
                <a:solidFill>
                  <a:srgbClr val="002060"/>
                </a:solidFill>
              </a:rPr>
              <a:t>- и местных </a:t>
            </a:r>
            <a:r>
              <a:rPr lang="ru-RU" dirty="0" smtClean="0">
                <a:solidFill>
                  <a:srgbClr val="002060"/>
                </a:solidFill>
              </a:rPr>
              <a:t>программ, и принимающими решения:  </a:t>
            </a:r>
            <a:r>
              <a:rPr lang="ru-RU" i="1" dirty="0" smtClean="0">
                <a:solidFill>
                  <a:srgbClr val="002060"/>
                </a:solidFill>
                <a:latin typeface="+mj-lt"/>
              </a:rPr>
              <a:t>помогать </a:t>
            </a:r>
            <a:r>
              <a:rPr lang="ru-RU" i="1" dirty="0" smtClean="0">
                <a:solidFill>
                  <a:srgbClr val="002060"/>
                </a:solidFill>
                <a:latin typeface="+mj-lt"/>
              </a:rPr>
              <a:t>решать конфликты, искать способы повышения эффективности, отмечать не только пробелы, но и успехи</a:t>
            </a:r>
            <a:r>
              <a:rPr lang="ru-RU" i="1" dirty="0" smtClean="0">
                <a:solidFill>
                  <a:srgbClr val="002060"/>
                </a:solidFill>
                <a:latin typeface="+mj-lt"/>
              </a:rPr>
              <a:t>…</a:t>
            </a:r>
            <a:endParaRPr lang="ru-RU" i="1" dirty="0" smtClean="0">
              <a:solidFill>
                <a:srgbClr val="002060"/>
              </a:solidFill>
              <a:latin typeface="+mj-lt"/>
            </a:endParaRPr>
          </a:p>
          <a:p>
            <a:pPr>
              <a:buClr>
                <a:srgbClr val="FF0000"/>
              </a:buClr>
              <a:buFont typeface="Wingdings" panose="05000000000000000000" pitchFamily="2" charset="2"/>
              <a:buChar char="ü"/>
            </a:pPr>
            <a:r>
              <a:rPr lang="en-US" dirty="0" smtClean="0">
                <a:solidFill>
                  <a:srgbClr val="002060"/>
                </a:solidFill>
              </a:rPr>
              <a:t> </a:t>
            </a:r>
            <a:r>
              <a:rPr lang="ru-RU" u="sng" dirty="0" smtClean="0">
                <a:solidFill>
                  <a:srgbClr val="002060"/>
                </a:solidFill>
              </a:rPr>
              <a:t>Использовать несколько параллельных </a:t>
            </a:r>
            <a:r>
              <a:rPr lang="ru-RU" u="sng" dirty="0" smtClean="0">
                <a:solidFill>
                  <a:srgbClr val="002060"/>
                </a:solidFill>
              </a:rPr>
              <a:t>и независимых </a:t>
            </a:r>
            <a:r>
              <a:rPr lang="ru-RU" u="sng" dirty="0" smtClean="0">
                <a:solidFill>
                  <a:srgbClr val="002060"/>
                </a:solidFill>
              </a:rPr>
              <a:t>каналов распространения</a:t>
            </a:r>
            <a:r>
              <a:rPr lang="ru-RU" dirty="0" smtClean="0">
                <a:solidFill>
                  <a:srgbClr val="002060"/>
                </a:solidFill>
              </a:rPr>
              <a:t> наших </a:t>
            </a:r>
            <a:r>
              <a:rPr lang="ru-RU" dirty="0" smtClean="0">
                <a:solidFill>
                  <a:srgbClr val="002060"/>
                </a:solidFill>
              </a:rPr>
              <a:t>данных:  </a:t>
            </a:r>
            <a:r>
              <a:rPr lang="ru-RU" i="1" dirty="0" smtClean="0">
                <a:solidFill>
                  <a:srgbClr val="002060"/>
                </a:solidFill>
                <a:latin typeface="+mj-lt"/>
              </a:rPr>
              <a:t>как передавать напрямую </a:t>
            </a:r>
            <a:r>
              <a:rPr lang="ru-RU" i="1" dirty="0" smtClean="0">
                <a:solidFill>
                  <a:srgbClr val="002060"/>
                </a:solidFill>
                <a:latin typeface="+mj-lt"/>
              </a:rPr>
              <a:t>в госструктуры, так и в виде альтернативных/теневых </a:t>
            </a:r>
            <a:r>
              <a:rPr lang="ru-RU" i="1" dirty="0" smtClean="0">
                <a:solidFill>
                  <a:srgbClr val="002060"/>
                </a:solidFill>
                <a:latin typeface="+mj-lt"/>
              </a:rPr>
              <a:t>отчетов, материалов в СМИ и </a:t>
            </a:r>
            <a:r>
              <a:rPr lang="ru-RU" i="1" dirty="0" err="1" smtClean="0">
                <a:solidFill>
                  <a:srgbClr val="002060"/>
                </a:solidFill>
                <a:latin typeface="+mj-lt"/>
              </a:rPr>
              <a:t>соцсетях</a:t>
            </a:r>
            <a:endParaRPr lang="ru-RU" i="1" dirty="0" smtClean="0">
              <a:solidFill>
                <a:srgbClr val="002060"/>
              </a:solidFill>
              <a:latin typeface="+mj-lt"/>
            </a:endParaRPr>
          </a:p>
          <a:p>
            <a:pPr>
              <a:buClr>
                <a:srgbClr val="FF0000"/>
              </a:buClr>
              <a:buFont typeface="Wingdings" panose="05000000000000000000" pitchFamily="2" charset="2"/>
              <a:buChar char="ü"/>
            </a:pPr>
            <a:r>
              <a:rPr lang="en-US" dirty="0" smtClean="0">
                <a:solidFill>
                  <a:srgbClr val="002060"/>
                </a:solidFill>
              </a:rPr>
              <a:t> </a:t>
            </a:r>
            <a:r>
              <a:rPr lang="ru-RU" u="sng" dirty="0" smtClean="0">
                <a:solidFill>
                  <a:srgbClr val="002060"/>
                </a:solidFill>
              </a:rPr>
              <a:t>Повышать знания и навыки членов сообщества в получении </a:t>
            </a:r>
            <a:r>
              <a:rPr lang="ru-RU" u="sng" dirty="0" smtClean="0">
                <a:solidFill>
                  <a:srgbClr val="002060"/>
                </a:solidFill>
              </a:rPr>
              <a:t>услуг:</a:t>
            </a:r>
            <a:r>
              <a:rPr lang="ru-RU" dirty="0" smtClean="0">
                <a:solidFill>
                  <a:srgbClr val="002060"/>
                </a:solidFill>
              </a:rPr>
              <a:t>  </a:t>
            </a:r>
            <a:r>
              <a:rPr lang="ru-RU" i="1" dirty="0" smtClean="0">
                <a:solidFill>
                  <a:srgbClr val="002060"/>
                </a:solidFill>
                <a:latin typeface="+mj-lt"/>
              </a:rPr>
              <a:t>включая востребованность услуг, знание </a:t>
            </a:r>
            <a:r>
              <a:rPr lang="ru-RU" i="1" dirty="0" smtClean="0">
                <a:solidFill>
                  <a:srgbClr val="002060"/>
                </a:solidFill>
                <a:latin typeface="+mj-lt"/>
              </a:rPr>
              <a:t>законов, правил работы сервисов, границы своей ответственности…, и так формировать более продуктивные отношения между провайдерами услуг и </a:t>
            </a:r>
            <a:r>
              <a:rPr lang="ru-RU" i="1" dirty="0" smtClean="0">
                <a:solidFill>
                  <a:srgbClr val="002060"/>
                </a:solidFill>
                <a:latin typeface="+mj-lt"/>
              </a:rPr>
              <a:t>получателями услуг</a:t>
            </a:r>
            <a:endParaRPr lang="en-US" i="1" dirty="0">
              <a:solidFill>
                <a:srgbClr val="002060"/>
              </a:solidFill>
              <a:latin typeface="+mj-lt"/>
            </a:endParaRPr>
          </a:p>
        </p:txBody>
      </p:sp>
    </p:spTree>
    <p:extLst>
      <p:ext uri="{BB962C8B-B14F-4D97-AF65-F5344CB8AC3E}">
        <p14:creationId xmlns:p14="http://schemas.microsoft.com/office/powerpoint/2010/main" val="2661959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Graphic 10" descr="Books on Shelf">
            <a:extLst>
              <a:ext uri="{FF2B5EF4-FFF2-40B4-BE49-F238E27FC236}">
                <a16:creationId xmlns:a16="http://schemas.microsoft.com/office/drawing/2014/main" id="{18A239E6-97C0-4A74-8E7A-C9FD39A8C92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320041" y="982364"/>
            <a:ext cx="2659472" cy="2659472"/>
          </a:xfrm>
          <a:prstGeom prst="rect">
            <a:avLst/>
          </a:prstGeom>
        </p:spPr>
      </p:pic>
      <p:cxnSp>
        <p:nvCxnSpPr>
          <p:cNvPr id="16" name="Straight Connector 15">
            <a:extLst>
              <a:ext uri="{FF2B5EF4-FFF2-40B4-BE49-F238E27FC236}">
                <a16:creationId xmlns:a16="http://schemas.microsoft.com/office/drawing/2014/main" id="{DFDA47BC-3069-47F5-8257-24B3B1F76A08}"/>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29276"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5" name="Graphic 4" descr="Chat">
            <a:extLst>
              <a:ext uri="{FF2B5EF4-FFF2-40B4-BE49-F238E27FC236}">
                <a16:creationId xmlns:a16="http://schemas.microsoft.com/office/drawing/2014/main" id="{EB71843F-0A0B-4317-B205-4B0A0B97C0F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3290143" y="983211"/>
            <a:ext cx="2646677" cy="2646677"/>
          </a:xfrm>
          <a:prstGeom prst="rect">
            <a:avLst/>
          </a:prstGeom>
        </p:spPr>
      </p:pic>
      <p:cxnSp>
        <p:nvCxnSpPr>
          <p:cNvPr id="20" name="Straight Connector 19">
            <a:extLst>
              <a:ext uri="{FF2B5EF4-FFF2-40B4-BE49-F238E27FC236}">
                <a16:creationId xmlns:a16="http://schemas.microsoft.com/office/drawing/2014/main" id="{942B920A-73AD-402A-8EEF-B88E1A9398B8}"/>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7686"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7" name="Graphic 6" descr="Blackboard">
            <a:extLst>
              <a:ext uri="{FF2B5EF4-FFF2-40B4-BE49-F238E27FC236}">
                <a16:creationId xmlns:a16="http://schemas.microsoft.com/office/drawing/2014/main" id="{2696A1A4-8E43-47F6-A6DC-A9ADAB053D8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6256859" y="982364"/>
            <a:ext cx="2648371" cy="2648371"/>
          </a:xfrm>
          <a:prstGeom prst="rect">
            <a:avLst/>
          </a:prstGeom>
        </p:spPr>
      </p:pic>
      <p:cxnSp>
        <p:nvCxnSpPr>
          <p:cNvPr id="22" name="Straight Connector 21">
            <a:extLst>
              <a:ext uri="{FF2B5EF4-FFF2-40B4-BE49-F238E27FC236}">
                <a16:creationId xmlns:a16="http://schemas.microsoft.com/office/drawing/2014/main" id="{00C9EB70-BC82-414A-BF8D-AD7FC672761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66096"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9" name="Graphic 8" descr="Open Book">
            <a:extLst>
              <a:ext uri="{FF2B5EF4-FFF2-40B4-BE49-F238E27FC236}">
                <a16:creationId xmlns:a16="http://schemas.microsoft.com/office/drawing/2014/main" id="{93E427C7-0218-4592-82DA-2431E4BF875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p:blipFill>
        <p:spPr>
          <a:xfrm>
            <a:off x="9225269" y="1004677"/>
            <a:ext cx="2648372" cy="2648372"/>
          </a:xfrm>
          <a:prstGeom prst="rect">
            <a:avLst/>
          </a:prstGeom>
        </p:spPr>
      </p:pic>
      <p:sp>
        <p:nvSpPr>
          <p:cNvPr id="18" name="Rectangle 17">
            <a:extLst>
              <a:ext uri="{FF2B5EF4-FFF2-40B4-BE49-F238E27FC236}">
                <a16:creationId xmlns:a16="http://schemas.microsoft.com/office/drawing/2014/main" id="{7AE95D8F-9825-4222-8846-E3461598CC6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463354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561AC0E-7195-4ACF-AA0A-5E2923A987F7}"/>
              </a:ext>
            </a:extLst>
          </p:cNvPr>
          <p:cNvSpPr>
            <a:spLocks noGrp="1"/>
          </p:cNvSpPr>
          <p:nvPr>
            <p:ph type="ctrTitle"/>
          </p:nvPr>
        </p:nvSpPr>
        <p:spPr>
          <a:xfrm>
            <a:off x="527538" y="4756638"/>
            <a:ext cx="11139854" cy="930447"/>
          </a:xfrm>
        </p:spPr>
        <p:txBody>
          <a:bodyPr>
            <a:normAutofit/>
          </a:bodyPr>
          <a:lstStyle/>
          <a:p>
            <a:r>
              <a:rPr lang="ru-RU" sz="5400" dirty="0" smtClean="0">
                <a:solidFill>
                  <a:srgbClr val="FFFFFF"/>
                </a:solidFill>
                <a:latin typeface="Franklin Gothic Book" panose="020B0503020102020204" pitchFamily="34" charset="0"/>
                <a:cs typeface="Segoe UI" panose="020B0502040204020203" pitchFamily="34" charset="0"/>
              </a:rPr>
              <a:t>Спасибо з ваше внимание!</a:t>
            </a:r>
            <a:endParaRPr lang="en-US" sz="5400" dirty="0">
              <a:solidFill>
                <a:srgbClr val="FFFFFF"/>
              </a:solidFill>
              <a:latin typeface="Franklin Gothic Book" panose="020B0503020102020204" pitchFamily="34" charset="0"/>
              <a:cs typeface="Segoe UI" panose="020B0502040204020203" pitchFamily="34" charset="0"/>
            </a:endParaRPr>
          </a:p>
        </p:txBody>
      </p:sp>
      <p:cxnSp>
        <p:nvCxnSpPr>
          <p:cNvPr id="24" name="Straight Connector 23">
            <a:extLst>
              <a:ext uri="{FF2B5EF4-FFF2-40B4-BE49-F238E27FC236}">
                <a16:creationId xmlns:a16="http://schemas.microsoft.com/office/drawing/2014/main" id="{3217665F-0036-444A-8D4A-33AF36A36A42}"/>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573869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814253EE-4FA2-4843-BE27-C7D5B08FFB81}"/>
              </a:ext>
            </a:extLst>
          </p:cNvPr>
          <p:cNvSpPr>
            <a:spLocks noGrp="1"/>
          </p:cNvSpPr>
          <p:nvPr>
            <p:ph type="subTitle" idx="1"/>
          </p:nvPr>
        </p:nvSpPr>
        <p:spPr>
          <a:xfrm>
            <a:off x="1339362" y="5815698"/>
            <a:ext cx="9144000" cy="420001"/>
          </a:xfrm>
        </p:spPr>
        <p:txBody>
          <a:bodyPr>
            <a:noAutofit/>
          </a:bodyPr>
          <a:lstStyle/>
          <a:p>
            <a:r>
              <a:rPr lang="ru-RU" i="1" dirty="0" smtClean="0">
                <a:solidFill>
                  <a:srgbClr val="E7E6E6"/>
                </a:solidFill>
                <a:latin typeface="+mj-lt"/>
                <a:cs typeface="Segoe UI" panose="020B0502040204020203" pitchFamily="34" charset="0"/>
              </a:rPr>
              <a:t>Геннадий </a:t>
            </a:r>
            <a:r>
              <a:rPr lang="ru-RU" i="1" dirty="0" err="1" smtClean="0">
                <a:solidFill>
                  <a:srgbClr val="E7E6E6"/>
                </a:solidFill>
                <a:latin typeface="+mj-lt"/>
                <a:cs typeface="Segoe UI" panose="020B0502040204020203" pitchFamily="34" charset="0"/>
              </a:rPr>
              <a:t>Рощупкин</a:t>
            </a:r>
            <a:r>
              <a:rPr lang="ru-RU" i="1" dirty="0" smtClean="0">
                <a:solidFill>
                  <a:srgbClr val="E7E6E6"/>
                </a:solidFill>
                <a:latin typeface="+mj-lt"/>
                <a:cs typeface="Segoe UI" panose="020B0502040204020203" pitchFamily="34" charset="0"/>
              </a:rPr>
              <a:t>,  </a:t>
            </a:r>
            <a:r>
              <a:rPr lang="en-US" i="1" dirty="0" smtClean="0">
                <a:solidFill>
                  <a:srgbClr val="E7E6E6"/>
                </a:solidFill>
                <a:latin typeface="+mj-lt"/>
                <a:cs typeface="Segoe UI" panose="020B0502040204020203" pitchFamily="34" charset="0"/>
              </a:rPr>
              <a:t>gennadyrosh@gmail.com</a:t>
            </a:r>
            <a:endParaRPr lang="en-US" i="1" dirty="0">
              <a:solidFill>
                <a:srgbClr val="E7E6E6"/>
              </a:solidFill>
              <a:latin typeface="+mj-lt"/>
              <a:cs typeface="Segoe UI" panose="020B0502040204020203" pitchFamily="34" charset="0"/>
            </a:endParaRPr>
          </a:p>
        </p:txBody>
      </p:sp>
    </p:spTree>
    <p:extLst>
      <p:ext uri="{BB962C8B-B14F-4D97-AF65-F5344CB8AC3E}">
        <p14:creationId xmlns:p14="http://schemas.microsoft.com/office/powerpoint/2010/main" val="2372968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b="1" dirty="0" smtClean="0">
                <a:solidFill>
                  <a:srgbClr val="4C2600"/>
                </a:solidFill>
              </a:rPr>
              <a:t>Что про МСС вы могли узнать раньше:</a:t>
            </a:r>
            <a:endParaRPr lang="en-US" b="1" dirty="0">
              <a:solidFill>
                <a:srgbClr val="4C2600"/>
              </a:solidFill>
            </a:endParaRPr>
          </a:p>
        </p:txBody>
      </p:sp>
      <p:sp>
        <p:nvSpPr>
          <p:cNvPr id="3" name="Content Placeholder 2"/>
          <p:cNvSpPr>
            <a:spLocks noGrp="1"/>
          </p:cNvSpPr>
          <p:nvPr>
            <p:ph idx="1"/>
          </p:nvPr>
        </p:nvSpPr>
        <p:spPr/>
        <p:txBody>
          <a:bodyPr>
            <a:normAutofit fontScale="92500"/>
          </a:bodyPr>
          <a:lstStyle/>
          <a:p>
            <a:r>
              <a:rPr lang="ru-RU" dirty="0" smtClean="0">
                <a:solidFill>
                  <a:srgbClr val="002060"/>
                </a:solidFill>
              </a:rPr>
              <a:t>МСС – это инструмент для обеспечения подотчетности провайдера услуг перед пользователями, </a:t>
            </a:r>
            <a:r>
              <a:rPr lang="ru-RU" dirty="0" smtClean="0">
                <a:solidFill>
                  <a:srgbClr val="002060"/>
                </a:solidFill>
              </a:rPr>
              <a:t>и </a:t>
            </a:r>
            <a:r>
              <a:rPr lang="ru-RU" dirty="0" smtClean="0">
                <a:solidFill>
                  <a:srgbClr val="002060"/>
                </a:solidFill>
              </a:rPr>
              <a:t>правительств </a:t>
            </a:r>
            <a:r>
              <a:rPr lang="ru-RU" dirty="0" smtClean="0">
                <a:solidFill>
                  <a:srgbClr val="002060"/>
                </a:solidFill>
              </a:rPr>
              <a:t>– перед гражданами</a:t>
            </a:r>
          </a:p>
          <a:p>
            <a:r>
              <a:rPr lang="ru-RU" dirty="0" smtClean="0">
                <a:solidFill>
                  <a:srgbClr val="002060"/>
                </a:solidFill>
              </a:rPr>
              <a:t>МСС – это сбор данных о доступности и качестве услуг силами пользователей этих услуг (сообществами, которым услуги нужны)</a:t>
            </a:r>
          </a:p>
          <a:p>
            <a:r>
              <a:rPr lang="ru-RU" dirty="0" smtClean="0">
                <a:solidFill>
                  <a:srgbClr val="002060"/>
                </a:solidFill>
              </a:rPr>
              <a:t>МСС – это сбор данных, которые интересуют сообщества</a:t>
            </a:r>
          </a:p>
          <a:p>
            <a:r>
              <a:rPr lang="ru-RU" dirty="0" smtClean="0">
                <a:solidFill>
                  <a:srgbClr val="002060"/>
                </a:solidFill>
              </a:rPr>
              <a:t>МСС – это регулярный (постоянно повторяющийся) процесс,</a:t>
            </a:r>
          </a:p>
          <a:p>
            <a:pPr lvl="1"/>
            <a:r>
              <a:rPr lang="ru-RU" dirty="0" smtClean="0">
                <a:solidFill>
                  <a:srgbClr val="002060"/>
                </a:solidFill>
              </a:rPr>
              <a:t>1) управляемый </a:t>
            </a:r>
            <a:r>
              <a:rPr lang="ru-RU" dirty="0" smtClean="0">
                <a:solidFill>
                  <a:srgbClr val="002060"/>
                </a:solidFill>
              </a:rPr>
              <a:t>сообществом, </a:t>
            </a:r>
            <a:r>
              <a:rPr lang="ru-RU" dirty="0" smtClean="0">
                <a:solidFill>
                  <a:srgbClr val="002060"/>
                </a:solidFill>
              </a:rPr>
              <a:t>или</a:t>
            </a:r>
          </a:p>
          <a:p>
            <a:pPr lvl="1"/>
            <a:r>
              <a:rPr lang="ru-RU" dirty="0" smtClean="0">
                <a:solidFill>
                  <a:srgbClr val="002060"/>
                </a:solidFill>
              </a:rPr>
              <a:t>2) </a:t>
            </a:r>
            <a:r>
              <a:rPr lang="ru-RU" dirty="0" smtClean="0">
                <a:solidFill>
                  <a:srgbClr val="002060"/>
                </a:solidFill>
              </a:rPr>
              <a:t>проводимый при </a:t>
            </a:r>
            <a:r>
              <a:rPr lang="ru-RU" dirty="0" smtClean="0">
                <a:solidFill>
                  <a:srgbClr val="002060"/>
                </a:solidFill>
              </a:rPr>
              <a:t>значимом вовлечении сообщества</a:t>
            </a:r>
          </a:p>
          <a:p>
            <a:r>
              <a:rPr lang="ru-RU" dirty="0" smtClean="0">
                <a:solidFill>
                  <a:srgbClr val="002060"/>
                </a:solidFill>
              </a:rPr>
              <a:t>МСС – это сбор данных, которые нужны для </a:t>
            </a:r>
            <a:r>
              <a:rPr lang="ru-RU" dirty="0" err="1" smtClean="0">
                <a:solidFill>
                  <a:srgbClr val="002060"/>
                </a:solidFill>
              </a:rPr>
              <a:t>адвокации</a:t>
            </a:r>
            <a:endParaRPr lang="ru-RU" dirty="0" smtClean="0">
              <a:solidFill>
                <a:srgbClr val="002060"/>
              </a:solidFill>
            </a:endParaRPr>
          </a:p>
          <a:p>
            <a:r>
              <a:rPr lang="ru-RU" dirty="0" smtClean="0">
                <a:solidFill>
                  <a:srgbClr val="002060"/>
                </a:solidFill>
              </a:rPr>
              <a:t>МСС – это способ для сообщества быть </a:t>
            </a:r>
            <a:r>
              <a:rPr lang="ru-RU" i="1" dirty="0" smtClean="0">
                <a:solidFill>
                  <a:srgbClr val="FF0000"/>
                </a:solidFill>
              </a:rPr>
              <a:t>значимо</a:t>
            </a:r>
            <a:r>
              <a:rPr lang="ru-RU" dirty="0" smtClean="0">
                <a:solidFill>
                  <a:srgbClr val="002060"/>
                </a:solidFill>
              </a:rPr>
              <a:t> вовлеченным</a:t>
            </a:r>
          </a:p>
          <a:p>
            <a:endParaRPr lang="en-US" dirty="0">
              <a:solidFill>
                <a:srgbClr val="002060"/>
              </a:solidFill>
            </a:endParaRPr>
          </a:p>
        </p:txBody>
      </p:sp>
    </p:spTree>
    <p:extLst>
      <p:ext uri="{BB962C8B-B14F-4D97-AF65-F5344CB8AC3E}">
        <p14:creationId xmlns:p14="http://schemas.microsoft.com/office/powerpoint/2010/main" val="3146727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b="1" dirty="0" smtClean="0">
                <a:solidFill>
                  <a:srgbClr val="4C2600"/>
                </a:solidFill>
              </a:rPr>
              <a:t>Чего часто нет в </a:t>
            </a:r>
            <a:r>
              <a:rPr lang="ru-RU" b="1" dirty="0" err="1" smtClean="0">
                <a:solidFill>
                  <a:srgbClr val="4C2600"/>
                </a:solidFill>
              </a:rPr>
              <a:t>гайдах</a:t>
            </a:r>
            <a:r>
              <a:rPr lang="ru-RU" b="1" dirty="0" smtClean="0">
                <a:solidFill>
                  <a:srgbClr val="4C2600"/>
                </a:solidFill>
              </a:rPr>
              <a:t>?</a:t>
            </a:r>
            <a:endParaRPr lang="en-US" b="1" dirty="0">
              <a:solidFill>
                <a:srgbClr val="4C2600"/>
              </a:solidFill>
            </a:endParaRPr>
          </a:p>
        </p:txBody>
      </p:sp>
      <p:sp>
        <p:nvSpPr>
          <p:cNvPr id="3" name="Content Placeholder 2"/>
          <p:cNvSpPr>
            <a:spLocks noGrp="1"/>
          </p:cNvSpPr>
          <p:nvPr>
            <p:ph idx="1"/>
          </p:nvPr>
        </p:nvSpPr>
        <p:spPr/>
        <p:txBody>
          <a:bodyPr/>
          <a:lstStyle/>
          <a:p>
            <a:r>
              <a:rPr lang="ru-RU" dirty="0" smtClean="0">
                <a:solidFill>
                  <a:srgbClr val="002060"/>
                </a:solidFill>
              </a:rPr>
              <a:t>Как решить, что и зачем нам </a:t>
            </a:r>
            <a:r>
              <a:rPr lang="ru-RU" dirty="0" err="1" smtClean="0">
                <a:solidFill>
                  <a:srgbClr val="002060"/>
                </a:solidFill>
              </a:rPr>
              <a:t>мониторить</a:t>
            </a:r>
            <a:r>
              <a:rPr lang="ru-RU" dirty="0" smtClean="0">
                <a:solidFill>
                  <a:srgbClr val="002060"/>
                </a:solidFill>
              </a:rPr>
              <a:t> именно сейчас?</a:t>
            </a:r>
          </a:p>
          <a:p>
            <a:r>
              <a:rPr lang="ru-RU" dirty="0" smtClean="0">
                <a:solidFill>
                  <a:srgbClr val="002060"/>
                </a:solidFill>
              </a:rPr>
              <a:t>Как обеспечить использование собранных нами данных теми, на кого мы хотим повлиять?</a:t>
            </a:r>
            <a:endParaRPr lang="en-US" dirty="0">
              <a:solidFill>
                <a:srgbClr val="002060"/>
              </a:solidFill>
            </a:endParaRPr>
          </a:p>
        </p:txBody>
      </p:sp>
    </p:spTree>
    <p:extLst>
      <p:ext uri="{BB962C8B-B14F-4D97-AF65-F5344CB8AC3E}">
        <p14:creationId xmlns:p14="http://schemas.microsoft.com/office/powerpoint/2010/main" val="38924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689077" cy="1325563"/>
          </a:xfrm>
        </p:spPr>
        <p:txBody>
          <a:bodyPr/>
          <a:lstStyle/>
          <a:p>
            <a:r>
              <a:rPr lang="ru-RU" b="1" dirty="0" smtClean="0">
                <a:solidFill>
                  <a:srgbClr val="4C2600"/>
                </a:solidFill>
              </a:rPr>
              <a:t>Что и зачем нам </a:t>
            </a:r>
            <a:r>
              <a:rPr lang="ru-RU" b="1" dirty="0" err="1" smtClean="0">
                <a:solidFill>
                  <a:srgbClr val="4C2600"/>
                </a:solidFill>
              </a:rPr>
              <a:t>мониторить</a:t>
            </a:r>
            <a:r>
              <a:rPr lang="ru-RU" b="1" dirty="0" smtClean="0">
                <a:solidFill>
                  <a:srgbClr val="4C2600"/>
                </a:solidFill>
              </a:rPr>
              <a:t> именно сейчас?</a:t>
            </a:r>
            <a:endParaRPr lang="en-US" b="1" dirty="0">
              <a:solidFill>
                <a:srgbClr val="4C2600"/>
              </a:solidFill>
            </a:endParaRPr>
          </a:p>
        </p:txBody>
      </p:sp>
      <p:sp>
        <p:nvSpPr>
          <p:cNvPr id="3" name="Content Placeholder 2"/>
          <p:cNvSpPr>
            <a:spLocks noGrp="1"/>
          </p:cNvSpPr>
          <p:nvPr>
            <p:ph idx="1"/>
          </p:nvPr>
        </p:nvSpPr>
        <p:spPr>
          <a:xfrm>
            <a:off x="838200" y="1843210"/>
            <a:ext cx="10515600" cy="4351338"/>
          </a:xfrm>
        </p:spPr>
        <p:txBody>
          <a:bodyPr>
            <a:normAutofit lnSpcReduction="10000"/>
          </a:bodyPr>
          <a:lstStyle/>
          <a:p>
            <a:r>
              <a:rPr lang="ru-RU" dirty="0" smtClean="0">
                <a:solidFill>
                  <a:srgbClr val="002060"/>
                </a:solidFill>
              </a:rPr>
              <a:t>Когда сообщество является критически важным участником и со-лидером мониторинга?</a:t>
            </a:r>
          </a:p>
          <a:p>
            <a:pPr lvl="1">
              <a:buFont typeface="Wingdings" panose="05000000000000000000" pitchFamily="2" charset="2"/>
              <a:buChar char="ü"/>
            </a:pPr>
            <a:r>
              <a:rPr lang="ru-RU" sz="2000" dirty="0" smtClean="0">
                <a:solidFill>
                  <a:srgbClr val="002060"/>
                </a:solidFill>
              </a:rPr>
              <a:t> Когда данные интересны именно (или только) членам сообщества.</a:t>
            </a:r>
          </a:p>
          <a:p>
            <a:pPr lvl="1">
              <a:buFont typeface="Wingdings" panose="05000000000000000000" pitchFamily="2" charset="2"/>
              <a:buChar char="ü"/>
            </a:pPr>
            <a:r>
              <a:rPr lang="ru-RU" sz="2000" dirty="0" smtClean="0">
                <a:solidFill>
                  <a:srgbClr val="002060"/>
                </a:solidFill>
              </a:rPr>
              <a:t> Когда другие не могут собрать нужные данные.</a:t>
            </a:r>
          </a:p>
          <a:p>
            <a:pPr lvl="1">
              <a:buFont typeface="Wingdings" panose="05000000000000000000" pitchFamily="2" charset="2"/>
              <a:buChar char="ü"/>
            </a:pPr>
            <a:r>
              <a:rPr lang="ru-RU" sz="2000" dirty="0" smtClean="0">
                <a:solidFill>
                  <a:srgbClr val="002060"/>
                </a:solidFill>
              </a:rPr>
              <a:t> Когда нужен контроль, чтобы снизить влияние «человеческого фактора» (стигма, оправдание плохой работы, коррупция, завышенные требования начальства…)</a:t>
            </a:r>
          </a:p>
          <a:p>
            <a:pPr lvl="1"/>
            <a:r>
              <a:rPr lang="ru-RU" sz="2000" i="1" dirty="0" smtClean="0">
                <a:solidFill>
                  <a:srgbClr val="FF0000"/>
                </a:solidFill>
              </a:rPr>
              <a:t>В остальных случаях можно доверить сбор данных другим (и следить за результатами!).</a:t>
            </a:r>
          </a:p>
          <a:p>
            <a:r>
              <a:rPr lang="ru-RU" dirty="0" smtClean="0">
                <a:solidFill>
                  <a:srgbClr val="002060"/>
                </a:solidFill>
              </a:rPr>
              <a:t>Какие вопросы важны нам, как представителям сообщества, именно сейчас? </a:t>
            </a:r>
          </a:p>
          <a:p>
            <a:pPr lvl="1"/>
            <a:r>
              <a:rPr lang="ru-RU" dirty="0" smtClean="0">
                <a:solidFill>
                  <a:srgbClr val="FF0000"/>
                </a:solidFill>
              </a:rPr>
              <a:t>Есть что-то, без чего (или из-за чего) мы умрем?</a:t>
            </a:r>
          </a:p>
          <a:p>
            <a:pPr lvl="1"/>
            <a:r>
              <a:rPr lang="ru-RU" dirty="0" smtClean="0">
                <a:solidFill>
                  <a:srgbClr val="FF0000"/>
                </a:solidFill>
              </a:rPr>
              <a:t>Есть что-то, без чего (или из-за чего) мы не захотим жить?</a:t>
            </a:r>
            <a:endParaRPr lang="en-US" dirty="0">
              <a:solidFill>
                <a:srgbClr val="FF0000"/>
              </a:solidFill>
            </a:endParaRPr>
          </a:p>
        </p:txBody>
      </p:sp>
    </p:spTree>
    <p:extLst>
      <p:ext uri="{BB962C8B-B14F-4D97-AF65-F5344CB8AC3E}">
        <p14:creationId xmlns:p14="http://schemas.microsoft.com/office/powerpoint/2010/main" val="908118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b="1" i="1" dirty="0" smtClean="0">
                <a:solidFill>
                  <a:srgbClr val="4C2600"/>
                </a:solidFill>
              </a:rPr>
              <a:t>Без чего мы умрем?</a:t>
            </a:r>
            <a:endParaRPr lang="en-US" b="1" i="1" dirty="0">
              <a:solidFill>
                <a:srgbClr val="4C2600"/>
              </a:solidFill>
            </a:endParaRPr>
          </a:p>
        </p:txBody>
      </p:sp>
      <p:sp>
        <p:nvSpPr>
          <p:cNvPr id="3" name="Content Placeholder 2"/>
          <p:cNvSpPr>
            <a:spLocks noGrp="1"/>
          </p:cNvSpPr>
          <p:nvPr>
            <p:ph idx="1"/>
          </p:nvPr>
        </p:nvSpPr>
        <p:spPr/>
        <p:txBody>
          <a:bodyPr/>
          <a:lstStyle/>
          <a:p>
            <a:r>
              <a:rPr lang="ru-RU" dirty="0" smtClean="0">
                <a:solidFill>
                  <a:srgbClr val="002060"/>
                </a:solidFill>
              </a:rPr>
              <a:t>Наиболее частые примеры в связи с ВИЧ и ТБ:</a:t>
            </a:r>
          </a:p>
          <a:p>
            <a:pPr lvl="1">
              <a:buClr>
                <a:srgbClr val="FF0000"/>
              </a:buClr>
              <a:buFont typeface="Wingdings" panose="05000000000000000000" pitchFamily="2" charset="2"/>
              <a:buChar char="ü"/>
            </a:pPr>
            <a:r>
              <a:rPr lang="ru-RU" dirty="0" smtClean="0">
                <a:solidFill>
                  <a:srgbClr val="002060"/>
                </a:solidFill>
              </a:rPr>
              <a:t> Отсутствие лекарств и/или знаний и навыков у медиков</a:t>
            </a:r>
          </a:p>
          <a:p>
            <a:pPr lvl="1">
              <a:buClr>
                <a:srgbClr val="FF0000"/>
              </a:buClr>
              <a:buFont typeface="Wingdings" panose="05000000000000000000" pitchFamily="2" charset="2"/>
              <a:buChar char="ü"/>
            </a:pPr>
            <a:r>
              <a:rPr lang="ru-RU" dirty="0" smtClean="0">
                <a:solidFill>
                  <a:srgbClr val="002060"/>
                </a:solidFill>
              </a:rPr>
              <a:t> Отсутствие своевременной медицинской помощи (в том числе из-за поздней диагностики, запрета на применение или очень сложной процедуры получения новых и эффективных лекарства)</a:t>
            </a:r>
          </a:p>
          <a:p>
            <a:pPr lvl="1">
              <a:buClr>
                <a:srgbClr val="FF0000"/>
              </a:buClr>
              <a:buFont typeface="Wingdings" panose="05000000000000000000" pitchFamily="2" charset="2"/>
              <a:buChar char="ü"/>
            </a:pPr>
            <a:r>
              <a:rPr lang="ru-RU" dirty="0" smtClean="0">
                <a:solidFill>
                  <a:srgbClr val="002060"/>
                </a:solidFill>
              </a:rPr>
              <a:t> Дискриминация, когда нас лишают доступа к лечению, которое есть</a:t>
            </a:r>
          </a:p>
          <a:p>
            <a:pPr lvl="1">
              <a:buClr>
                <a:srgbClr val="FF0000"/>
              </a:buClr>
              <a:buFont typeface="Wingdings" panose="05000000000000000000" pitchFamily="2" charset="2"/>
              <a:buChar char="ü"/>
            </a:pPr>
            <a:r>
              <a:rPr lang="ru-RU" dirty="0" smtClean="0">
                <a:solidFill>
                  <a:srgbClr val="002060"/>
                </a:solidFill>
              </a:rPr>
              <a:t> Угроза или применение насилия (физического и психологического), когда мы боимся просить о помощи</a:t>
            </a:r>
            <a:endParaRPr lang="en-US" dirty="0">
              <a:solidFill>
                <a:srgbClr val="002060"/>
              </a:solidFill>
            </a:endParaRPr>
          </a:p>
        </p:txBody>
      </p:sp>
    </p:spTree>
    <p:extLst>
      <p:ext uri="{BB962C8B-B14F-4D97-AF65-F5344CB8AC3E}">
        <p14:creationId xmlns:p14="http://schemas.microsoft.com/office/powerpoint/2010/main" val="1717917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b="1" i="1" dirty="0" smtClean="0">
                <a:solidFill>
                  <a:srgbClr val="4C2600"/>
                </a:solidFill>
              </a:rPr>
              <a:t>Без чего мы не хотим жить?</a:t>
            </a:r>
            <a:endParaRPr lang="en-US" b="1" i="1" dirty="0">
              <a:solidFill>
                <a:srgbClr val="4C2600"/>
              </a:solidFill>
            </a:endParaRPr>
          </a:p>
        </p:txBody>
      </p:sp>
      <p:sp>
        <p:nvSpPr>
          <p:cNvPr id="3" name="Content Placeholder 2"/>
          <p:cNvSpPr>
            <a:spLocks noGrp="1"/>
          </p:cNvSpPr>
          <p:nvPr>
            <p:ph idx="1"/>
          </p:nvPr>
        </p:nvSpPr>
        <p:spPr/>
        <p:txBody>
          <a:bodyPr/>
          <a:lstStyle/>
          <a:p>
            <a:r>
              <a:rPr lang="ru-RU" dirty="0" smtClean="0">
                <a:solidFill>
                  <a:srgbClr val="002060"/>
                </a:solidFill>
              </a:rPr>
              <a:t>Наиболее частые примеры в связи с ВИЧ и ТБ:</a:t>
            </a:r>
          </a:p>
          <a:p>
            <a:pPr lvl="1">
              <a:buClr>
                <a:srgbClr val="FF0000"/>
              </a:buClr>
              <a:buFont typeface="Wingdings" panose="05000000000000000000" pitchFamily="2" charset="2"/>
              <a:buChar char="ü"/>
            </a:pPr>
            <a:r>
              <a:rPr lang="ru-RU" dirty="0" smtClean="0">
                <a:solidFill>
                  <a:srgbClr val="002060"/>
                </a:solidFill>
              </a:rPr>
              <a:t> Без наших детей, семей, любимых людей, в том числе без надежды на то, что они у нас будут</a:t>
            </a:r>
          </a:p>
          <a:p>
            <a:pPr lvl="1">
              <a:buClr>
                <a:srgbClr val="FF0000"/>
              </a:buClr>
              <a:buFont typeface="Wingdings" panose="05000000000000000000" pitchFamily="2" charset="2"/>
              <a:buChar char="ü"/>
            </a:pPr>
            <a:r>
              <a:rPr lang="ru-RU" dirty="0" smtClean="0">
                <a:solidFill>
                  <a:srgbClr val="002060"/>
                </a:solidFill>
              </a:rPr>
              <a:t> Без возможности защищать свое здоровье и безопасность (гигиена и другая профилактика болезней, возможность обеспечивать свой дом и свою ежедневную жизнь…)</a:t>
            </a:r>
          </a:p>
          <a:p>
            <a:pPr lvl="1">
              <a:buClr>
                <a:srgbClr val="FF0000"/>
              </a:buClr>
              <a:buFont typeface="Wingdings" panose="05000000000000000000" pitchFamily="2" charset="2"/>
              <a:buChar char="ü"/>
            </a:pPr>
            <a:r>
              <a:rPr lang="ru-RU" dirty="0" smtClean="0">
                <a:solidFill>
                  <a:srgbClr val="002060"/>
                </a:solidFill>
              </a:rPr>
              <a:t> Без приемлемого отношения со стороны окружающих (пусть не любят, но хоть не сажают в тюрьму и не бьют!)</a:t>
            </a:r>
          </a:p>
          <a:p>
            <a:pPr lvl="1"/>
            <a:endParaRPr lang="en-US" dirty="0">
              <a:solidFill>
                <a:srgbClr val="002060"/>
              </a:solidFill>
            </a:endParaRPr>
          </a:p>
        </p:txBody>
      </p:sp>
    </p:spTree>
    <p:extLst>
      <p:ext uri="{BB962C8B-B14F-4D97-AF65-F5344CB8AC3E}">
        <p14:creationId xmlns:p14="http://schemas.microsoft.com/office/powerpoint/2010/main" val="2608704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b="1" dirty="0" smtClean="0">
                <a:solidFill>
                  <a:srgbClr val="4C2600"/>
                </a:solidFill>
              </a:rPr>
              <a:t>Так что мы хотим </a:t>
            </a:r>
            <a:r>
              <a:rPr lang="ru-RU" b="1" dirty="0" err="1" smtClean="0">
                <a:solidFill>
                  <a:srgbClr val="4C2600"/>
                </a:solidFill>
              </a:rPr>
              <a:t>мониторить</a:t>
            </a:r>
            <a:r>
              <a:rPr lang="ru-RU" b="1" dirty="0" smtClean="0">
                <a:solidFill>
                  <a:srgbClr val="4C2600"/>
                </a:solidFill>
              </a:rPr>
              <a:t>?</a:t>
            </a:r>
            <a:endParaRPr lang="en-US" b="1" dirty="0">
              <a:solidFill>
                <a:srgbClr val="4C2600"/>
              </a:solidFill>
            </a:endParaRPr>
          </a:p>
        </p:txBody>
      </p:sp>
      <p:sp>
        <p:nvSpPr>
          <p:cNvPr id="3" name="Content Placeholder 2"/>
          <p:cNvSpPr>
            <a:spLocks noGrp="1"/>
          </p:cNvSpPr>
          <p:nvPr>
            <p:ph idx="1"/>
          </p:nvPr>
        </p:nvSpPr>
        <p:spPr/>
        <p:txBody>
          <a:bodyPr>
            <a:noAutofit/>
          </a:bodyPr>
          <a:lstStyle/>
          <a:p>
            <a:r>
              <a:rPr lang="ru-RU" sz="2200" dirty="0" smtClean="0">
                <a:solidFill>
                  <a:srgbClr val="002060"/>
                </a:solidFill>
              </a:rPr>
              <a:t>Для этого нужно понимать, что вы хотите изменить? Выберите приоритеты в зависимости от ситуации в вашей стране. Например:</a:t>
            </a:r>
          </a:p>
          <a:p>
            <a:pPr lvl="1"/>
            <a:r>
              <a:rPr lang="ru-RU" sz="1600" dirty="0" smtClean="0">
                <a:solidFill>
                  <a:srgbClr val="002060"/>
                </a:solidFill>
              </a:rPr>
              <a:t>Если нет лекарств, то нужно </a:t>
            </a:r>
            <a:r>
              <a:rPr lang="ru-RU" sz="1600" dirty="0" err="1" smtClean="0">
                <a:solidFill>
                  <a:srgbClr val="002060"/>
                </a:solidFill>
              </a:rPr>
              <a:t>мониторить</a:t>
            </a:r>
            <a:r>
              <a:rPr lang="ru-RU" sz="1600" dirty="0" smtClean="0">
                <a:solidFill>
                  <a:srgbClr val="002060"/>
                </a:solidFill>
              </a:rPr>
              <a:t> эффективность профилактики, с фокусом на ключевые группы, законы о защите здоровья, закупки </a:t>
            </a:r>
            <a:r>
              <a:rPr lang="ru-RU" sz="1600" dirty="0" smtClean="0">
                <a:solidFill>
                  <a:srgbClr val="002060"/>
                </a:solidFill>
              </a:rPr>
              <a:t>лекарств, и паллиативный уход для всех ЛЖВ.</a:t>
            </a:r>
            <a:endParaRPr lang="ru-RU" sz="1600" dirty="0" smtClean="0">
              <a:solidFill>
                <a:srgbClr val="002060"/>
              </a:solidFill>
            </a:endParaRPr>
          </a:p>
          <a:p>
            <a:pPr lvl="1"/>
            <a:r>
              <a:rPr lang="ru-RU" sz="1600" dirty="0" smtClean="0">
                <a:solidFill>
                  <a:srgbClr val="002060"/>
                </a:solidFill>
              </a:rPr>
              <a:t>Если лекарства есть, но не достаточно – цены на лекарства, качество закупок и поставок, доступность лечения для ключевых групп (дискриминация), профилактику в ключевых группах.</a:t>
            </a:r>
          </a:p>
          <a:p>
            <a:pPr lvl="1"/>
            <a:r>
              <a:rPr lang="ru-RU" sz="1600" dirty="0" smtClean="0">
                <a:solidFill>
                  <a:srgbClr val="002060"/>
                </a:solidFill>
              </a:rPr>
              <a:t>Если лекарства есть для всех и без перебоев – качество жизни ЛЖВ (ЛТБ) из ключевых и маргинализованных групп (насилие, жилье, работа), качество лечения для ключевых и маргинализованных групп (дискриминация), и профилактику среди ключевых и маргинализованных групп (стигма и дискриминация). А так же эффективность инвестиций в здоровье.</a:t>
            </a:r>
          </a:p>
          <a:p>
            <a:pPr lvl="1"/>
            <a:endParaRPr lang="ru-RU" sz="1000" dirty="0" smtClean="0">
              <a:solidFill>
                <a:srgbClr val="002060"/>
              </a:solidFill>
            </a:endParaRPr>
          </a:p>
          <a:p>
            <a:r>
              <a:rPr lang="ru-RU" sz="2200" dirty="0" smtClean="0">
                <a:solidFill>
                  <a:srgbClr val="002060"/>
                </a:solidFill>
              </a:rPr>
              <a:t>Нужно выбрать </a:t>
            </a:r>
            <a:r>
              <a:rPr lang="ru-RU" sz="2200" dirty="0" smtClean="0">
                <a:solidFill>
                  <a:srgbClr val="002060"/>
                </a:solidFill>
              </a:rPr>
              <a:t>важные для нас текущие процессы, </a:t>
            </a:r>
            <a:r>
              <a:rPr lang="ru-RU" sz="2200" dirty="0" smtClean="0">
                <a:solidFill>
                  <a:srgbClr val="002060"/>
                </a:solidFill>
              </a:rPr>
              <a:t>такие, </a:t>
            </a:r>
            <a:r>
              <a:rPr lang="ru-RU" sz="2200" i="1" u="sng" dirty="0" smtClean="0">
                <a:solidFill>
                  <a:srgbClr val="002060"/>
                </a:solidFill>
              </a:rPr>
              <a:t>где </a:t>
            </a:r>
            <a:r>
              <a:rPr lang="ru-RU" sz="2200" i="1" u="sng" dirty="0" smtClean="0">
                <a:solidFill>
                  <a:srgbClr val="002060"/>
                </a:solidFill>
              </a:rPr>
              <a:t>есть возможность влиять на принятие решений</a:t>
            </a:r>
            <a:r>
              <a:rPr lang="ru-RU" sz="2200" dirty="0" smtClean="0">
                <a:solidFill>
                  <a:srgbClr val="002060"/>
                </a:solidFill>
              </a:rPr>
              <a:t>. Например:</a:t>
            </a:r>
          </a:p>
          <a:p>
            <a:pPr lvl="1">
              <a:buClr>
                <a:srgbClr val="FF0000"/>
              </a:buClr>
              <a:buFont typeface="Wingdings" panose="05000000000000000000" pitchFamily="2" charset="2"/>
              <a:buChar char="ü"/>
            </a:pPr>
            <a:r>
              <a:rPr lang="ru-RU" sz="1600" dirty="0" smtClean="0">
                <a:solidFill>
                  <a:srgbClr val="002060"/>
                </a:solidFill>
              </a:rPr>
              <a:t>  </a:t>
            </a:r>
            <a:r>
              <a:rPr lang="ru-RU" sz="2000" dirty="0" smtClean="0">
                <a:solidFill>
                  <a:srgbClr val="FF0000"/>
                </a:solidFill>
              </a:rPr>
              <a:t>Национальная программа по ВИЧ (по ТБ)</a:t>
            </a:r>
          </a:p>
          <a:p>
            <a:pPr lvl="1">
              <a:buClr>
                <a:srgbClr val="FF0000"/>
              </a:buClr>
              <a:buFont typeface="Wingdings" panose="05000000000000000000" pitchFamily="2" charset="2"/>
              <a:buChar char="ü"/>
            </a:pPr>
            <a:r>
              <a:rPr lang="ru-RU" sz="2000" dirty="0" smtClean="0">
                <a:solidFill>
                  <a:srgbClr val="FF0000"/>
                </a:solidFill>
              </a:rPr>
              <a:t>  Программа при финансовой поддержке </a:t>
            </a:r>
            <a:r>
              <a:rPr lang="ru-RU" sz="2000" dirty="0" smtClean="0">
                <a:solidFill>
                  <a:srgbClr val="FF0000"/>
                </a:solidFill>
              </a:rPr>
              <a:t>ГФ и других фондов и доноров</a:t>
            </a:r>
            <a:endParaRPr lang="ru-RU" sz="2000" dirty="0" smtClean="0">
              <a:solidFill>
                <a:srgbClr val="FF0000"/>
              </a:solidFill>
            </a:endParaRPr>
          </a:p>
          <a:p>
            <a:pPr lvl="1">
              <a:buClr>
                <a:srgbClr val="FF0000"/>
              </a:buClr>
              <a:buFont typeface="Wingdings" panose="05000000000000000000" pitchFamily="2" charset="2"/>
              <a:buChar char="ü"/>
            </a:pPr>
            <a:r>
              <a:rPr lang="ru-RU" sz="2000" dirty="0" smtClean="0">
                <a:solidFill>
                  <a:srgbClr val="FF0000"/>
                </a:solidFill>
              </a:rPr>
              <a:t>  Местные программы по ВИЧ (по ТБ)</a:t>
            </a:r>
            <a:endParaRPr lang="en-US" sz="2000" dirty="0">
              <a:solidFill>
                <a:srgbClr val="FF0000"/>
              </a:solidFill>
            </a:endParaRPr>
          </a:p>
        </p:txBody>
      </p:sp>
    </p:spTree>
    <p:extLst>
      <p:ext uri="{BB962C8B-B14F-4D97-AF65-F5344CB8AC3E}">
        <p14:creationId xmlns:p14="http://schemas.microsoft.com/office/powerpoint/2010/main" val="2911305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b="1" i="1" dirty="0" smtClean="0">
                <a:solidFill>
                  <a:srgbClr val="4C2600"/>
                </a:solidFill>
              </a:rPr>
              <a:t>…а что мы сейчас реально можем?</a:t>
            </a:r>
            <a:endParaRPr lang="en-US" b="1" i="1" dirty="0">
              <a:solidFill>
                <a:srgbClr val="4C2600"/>
              </a:solidFill>
            </a:endParaRPr>
          </a:p>
        </p:txBody>
      </p:sp>
      <p:sp>
        <p:nvSpPr>
          <p:cNvPr id="3" name="Content Placeholder 2"/>
          <p:cNvSpPr>
            <a:spLocks noGrp="1"/>
          </p:cNvSpPr>
          <p:nvPr>
            <p:ph idx="1"/>
          </p:nvPr>
        </p:nvSpPr>
        <p:spPr>
          <a:xfrm>
            <a:off x="838200" y="1874263"/>
            <a:ext cx="10515600" cy="4351338"/>
          </a:xfrm>
        </p:spPr>
        <p:txBody>
          <a:bodyPr>
            <a:normAutofit/>
          </a:bodyPr>
          <a:lstStyle/>
          <a:p>
            <a:r>
              <a:rPr lang="ru-RU" dirty="0" smtClean="0">
                <a:solidFill>
                  <a:srgbClr val="002060"/>
                </a:solidFill>
              </a:rPr>
              <a:t>Когда есть ответы на вопросы </a:t>
            </a:r>
            <a:r>
              <a:rPr lang="ru-RU" dirty="0" smtClean="0">
                <a:solidFill>
                  <a:srgbClr val="002060"/>
                </a:solidFill>
              </a:rPr>
              <a:t>«что </a:t>
            </a:r>
            <a:r>
              <a:rPr lang="ru-RU" dirty="0" err="1" smtClean="0">
                <a:solidFill>
                  <a:srgbClr val="002060"/>
                </a:solidFill>
              </a:rPr>
              <a:t>мониторить</a:t>
            </a:r>
            <a:r>
              <a:rPr lang="ru-RU" dirty="0" smtClean="0">
                <a:solidFill>
                  <a:srgbClr val="002060"/>
                </a:solidFill>
              </a:rPr>
              <a:t>?», </a:t>
            </a:r>
            <a:r>
              <a:rPr lang="ru-RU" dirty="0" smtClean="0">
                <a:solidFill>
                  <a:srgbClr val="002060"/>
                </a:solidFill>
              </a:rPr>
              <a:t>нужно понять, какие возможности для МСС у нас есть </a:t>
            </a:r>
            <a:r>
              <a:rPr lang="ru-RU" u="sng" dirty="0" smtClean="0">
                <a:solidFill>
                  <a:srgbClr val="002060"/>
                </a:solidFill>
              </a:rPr>
              <a:t>именно сейчас</a:t>
            </a:r>
            <a:r>
              <a:rPr lang="ru-RU" dirty="0" smtClean="0">
                <a:solidFill>
                  <a:srgbClr val="002060"/>
                </a:solidFill>
              </a:rPr>
              <a:t>?</a:t>
            </a:r>
          </a:p>
          <a:p>
            <a:pPr lvl="1">
              <a:buClr>
                <a:srgbClr val="FF0000"/>
              </a:buClr>
              <a:buFont typeface="Wingdings" panose="05000000000000000000" pitchFamily="2" charset="2"/>
              <a:buChar char="ü"/>
            </a:pPr>
            <a:r>
              <a:rPr lang="ru-RU" dirty="0" smtClean="0">
                <a:solidFill>
                  <a:srgbClr val="002060"/>
                </a:solidFill>
              </a:rPr>
              <a:t>  Мониторинг – это работа, где важно следовать правилам и стандартам. </a:t>
            </a:r>
            <a:r>
              <a:rPr lang="ru-RU" b="1" dirty="0" smtClean="0">
                <a:solidFill>
                  <a:srgbClr val="002060"/>
                </a:solidFill>
              </a:rPr>
              <a:t>Какие способы мониторинга мы можем применять самостоятельно, чтобы получать качественные данные?</a:t>
            </a:r>
            <a:r>
              <a:rPr lang="ru-RU" dirty="0" smtClean="0">
                <a:solidFill>
                  <a:srgbClr val="002060"/>
                </a:solidFill>
              </a:rPr>
              <a:t> (</a:t>
            </a:r>
            <a:r>
              <a:rPr lang="ru-RU" sz="2000" dirty="0" smtClean="0">
                <a:solidFill>
                  <a:srgbClr val="002060"/>
                </a:solidFill>
              </a:rPr>
              <a:t>Даже для найма консультанта нужно понимать, как и что консультант будет делать, и какой продукт должен выдать!</a:t>
            </a:r>
            <a:r>
              <a:rPr lang="ru-RU" dirty="0" smtClean="0">
                <a:solidFill>
                  <a:srgbClr val="002060"/>
                </a:solidFill>
              </a:rPr>
              <a:t>)</a:t>
            </a:r>
          </a:p>
          <a:p>
            <a:pPr lvl="1"/>
            <a:endParaRPr lang="ru-RU" sz="1200" dirty="0" smtClean="0">
              <a:solidFill>
                <a:srgbClr val="002060"/>
              </a:solidFill>
            </a:endParaRPr>
          </a:p>
          <a:p>
            <a:pPr lvl="1">
              <a:buClr>
                <a:srgbClr val="FF0000"/>
              </a:buClr>
              <a:buFont typeface="Wingdings" panose="05000000000000000000" pitchFamily="2" charset="2"/>
              <a:buChar char="ü"/>
            </a:pPr>
            <a:r>
              <a:rPr lang="ru-RU" dirty="0" smtClean="0">
                <a:solidFill>
                  <a:srgbClr val="002060"/>
                </a:solidFill>
              </a:rPr>
              <a:t>  Мониторинг – это деятельность, которая требует ресурсов. </a:t>
            </a:r>
            <a:r>
              <a:rPr lang="ru-RU" b="1" dirty="0" smtClean="0">
                <a:solidFill>
                  <a:srgbClr val="002060"/>
                </a:solidFill>
              </a:rPr>
              <a:t>Сколько у нас ресурсов (денег, экспертов, сотрудников, добровольцев, связей), которые мы можем направить на мониторинг? Какие инструменты мы можем осилить с нашими ресурсами?</a:t>
            </a:r>
            <a:r>
              <a:rPr lang="ru-RU" dirty="0" smtClean="0">
                <a:solidFill>
                  <a:srgbClr val="002060"/>
                </a:solidFill>
              </a:rPr>
              <a:t> (</a:t>
            </a:r>
            <a:r>
              <a:rPr lang="ru-RU" sz="2000" dirty="0" smtClean="0">
                <a:solidFill>
                  <a:srgbClr val="002060"/>
                </a:solidFill>
              </a:rPr>
              <a:t>Меньше сейчас но больше потом, когда найдем дополнительные ресурсы. Все развивается!</a:t>
            </a:r>
            <a:r>
              <a:rPr lang="ru-RU" dirty="0" smtClean="0">
                <a:solidFill>
                  <a:srgbClr val="002060"/>
                </a:solidFill>
              </a:rPr>
              <a:t>)</a:t>
            </a:r>
            <a:endParaRPr lang="en-US" dirty="0">
              <a:solidFill>
                <a:srgbClr val="002060"/>
              </a:solidFill>
            </a:endParaRPr>
          </a:p>
        </p:txBody>
      </p:sp>
    </p:spTree>
    <p:extLst>
      <p:ext uri="{BB962C8B-B14F-4D97-AF65-F5344CB8AC3E}">
        <p14:creationId xmlns:p14="http://schemas.microsoft.com/office/powerpoint/2010/main" val="3789143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b="1" i="1" dirty="0" smtClean="0">
                <a:solidFill>
                  <a:srgbClr val="4C2600"/>
                </a:solidFill>
              </a:rPr>
              <a:t>Способы (модели) мониторинга (1):</a:t>
            </a:r>
            <a:endParaRPr lang="en-US" b="1" i="1" dirty="0">
              <a:solidFill>
                <a:srgbClr val="4C2600"/>
              </a:solidFill>
            </a:endParaRPr>
          </a:p>
        </p:txBody>
      </p:sp>
      <p:sp>
        <p:nvSpPr>
          <p:cNvPr id="3" name="Content Placeholder 2"/>
          <p:cNvSpPr>
            <a:spLocks noGrp="1"/>
          </p:cNvSpPr>
          <p:nvPr>
            <p:ph idx="1"/>
          </p:nvPr>
        </p:nvSpPr>
        <p:spPr>
          <a:xfrm>
            <a:off x="838200" y="1874263"/>
            <a:ext cx="10515600" cy="4351338"/>
          </a:xfrm>
        </p:spPr>
        <p:txBody>
          <a:bodyPr>
            <a:normAutofit fontScale="77500" lnSpcReduction="20000"/>
          </a:bodyPr>
          <a:lstStyle/>
          <a:p>
            <a:pPr marL="0" indent="0">
              <a:buClr>
                <a:srgbClr val="FF0000"/>
              </a:buClr>
              <a:buNone/>
            </a:pPr>
            <a:r>
              <a:rPr lang="ru-RU" sz="1500" b="1" dirty="0" smtClean="0">
                <a:solidFill>
                  <a:srgbClr val="FF0000"/>
                </a:solidFill>
              </a:rPr>
              <a:t>(на основе рекомендаций и лучших практик ГФ)</a:t>
            </a:r>
          </a:p>
          <a:p>
            <a:pPr marL="0" indent="0">
              <a:buClr>
                <a:srgbClr val="FF0000"/>
              </a:buClr>
              <a:buNone/>
            </a:pPr>
            <a:endParaRPr lang="ru-RU" sz="900" dirty="0" smtClean="0">
              <a:solidFill>
                <a:srgbClr val="002060"/>
              </a:solidFill>
            </a:endParaRPr>
          </a:p>
          <a:p>
            <a:pPr lvl="1">
              <a:buClr>
                <a:srgbClr val="FF0000"/>
              </a:buClr>
              <a:buFont typeface="Wingdings" panose="05000000000000000000" pitchFamily="2" charset="2"/>
              <a:buChar char="ü"/>
            </a:pPr>
            <a:r>
              <a:rPr lang="ru-RU" sz="2600" u="sng" dirty="0" smtClean="0">
                <a:solidFill>
                  <a:srgbClr val="002060"/>
                </a:solidFill>
              </a:rPr>
              <a:t>Поддержка здесь и сейчас</a:t>
            </a:r>
            <a:r>
              <a:rPr lang="ru-RU" sz="2600" dirty="0" smtClean="0">
                <a:solidFill>
                  <a:srgbClr val="002060"/>
                </a:solidFill>
              </a:rPr>
              <a:t>: сбор обратной связи от пользователей услуг сразу после получения услуги; немедленная реакция на жалобы, помощь пациенту защитить свои законные права </a:t>
            </a:r>
          </a:p>
          <a:p>
            <a:pPr lvl="1">
              <a:buClr>
                <a:srgbClr val="FF0000"/>
              </a:buClr>
            </a:pPr>
            <a:r>
              <a:rPr lang="ru-RU" sz="1600" b="1" dirty="0" smtClean="0">
                <a:solidFill>
                  <a:srgbClr val="FF0000"/>
                </a:solidFill>
              </a:rPr>
              <a:t>пример: пара-юристы, пара-психологи, сбор обратной связи равными консультантами, другие опросы, как очные, так и онлайн</a:t>
            </a:r>
          </a:p>
          <a:p>
            <a:pPr marL="457200" lvl="1" indent="0">
              <a:buClr>
                <a:srgbClr val="FF0000"/>
              </a:buClr>
              <a:buNone/>
            </a:pPr>
            <a:endParaRPr lang="ru-RU" sz="2000" dirty="0" smtClean="0">
              <a:solidFill>
                <a:srgbClr val="002060"/>
              </a:solidFill>
            </a:endParaRPr>
          </a:p>
          <a:p>
            <a:pPr lvl="1">
              <a:buClr>
                <a:srgbClr val="FF0000"/>
              </a:buClr>
              <a:buFont typeface="Wingdings" panose="05000000000000000000" pitchFamily="2" charset="2"/>
              <a:buChar char="ü"/>
            </a:pPr>
            <a:r>
              <a:rPr lang="ru-RU" sz="2600" dirty="0" smtClean="0">
                <a:solidFill>
                  <a:srgbClr val="002060"/>
                </a:solidFill>
              </a:rPr>
              <a:t>  </a:t>
            </a:r>
            <a:r>
              <a:rPr lang="ru-RU" sz="2600" u="sng" dirty="0" smtClean="0">
                <a:solidFill>
                  <a:srgbClr val="002060"/>
                </a:solidFill>
              </a:rPr>
              <a:t>Гражданский мониторинг</a:t>
            </a:r>
            <a:r>
              <a:rPr lang="ru-RU" sz="2600" dirty="0" smtClean="0">
                <a:solidFill>
                  <a:srgbClr val="002060"/>
                </a:solidFill>
              </a:rPr>
              <a:t>: регулярный независимый </a:t>
            </a:r>
            <a:r>
              <a:rPr lang="ru-RU" sz="2600" dirty="0" err="1" smtClean="0">
                <a:solidFill>
                  <a:srgbClr val="002060"/>
                </a:solidFill>
              </a:rPr>
              <a:t>пациентский</a:t>
            </a:r>
            <a:r>
              <a:rPr lang="ru-RU" sz="2600" dirty="0" smtClean="0">
                <a:solidFill>
                  <a:srgbClr val="002060"/>
                </a:solidFill>
              </a:rPr>
              <a:t> мониторинг </a:t>
            </a:r>
          </a:p>
          <a:p>
            <a:pPr lvl="1">
              <a:buClr>
                <a:srgbClr val="FF0000"/>
              </a:buClr>
            </a:pPr>
            <a:r>
              <a:rPr lang="ru-RU" sz="1600" b="1" dirty="0" smtClean="0">
                <a:solidFill>
                  <a:srgbClr val="FF0000"/>
                </a:solidFill>
              </a:rPr>
              <a:t>пример: «тайный клиент», сбор данных о наличии лекарств, опросы об опыте получения услуг в недавнем прошлом (очные и онлайн)</a:t>
            </a:r>
          </a:p>
          <a:p>
            <a:pPr marL="457200" lvl="1" indent="0">
              <a:buClr>
                <a:srgbClr val="FF0000"/>
              </a:buClr>
              <a:buNone/>
            </a:pPr>
            <a:endParaRPr lang="ru-RU" sz="1800" dirty="0" smtClean="0">
              <a:solidFill>
                <a:srgbClr val="002060"/>
              </a:solidFill>
            </a:endParaRPr>
          </a:p>
          <a:p>
            <a:pPr lvl="1">
              <a:buClr>
                <a:srgbClr val="FF0000"/>
              </a:buClr>
              <a:buFont typeface="Wingdings" panose="05000000000000000000" pitchFamily="2" charset="2"/>
              <a:buChar char="ü"/>
            </a:pPr>
            <a:r>
              <a:rPr lang="ru-RU" sz="2600" dirty="0" smtClean="0">
                <a:solidFill>
                  <a:srgbClr val="002060"/>
                </a:solidFill>
              </a:rPr>
              <a:t>  </a:t>
            </a:r>
            <a:r>
              <a:rPr lang="ru-RU" sz="2600" u="sng" dirty="0" smtClean="0">
                <a:solidFill>
                  <a:srgbClr val="002060"/>
                </a:solidFill>
              </a:rPr>
              <a:t>Участие в мониторинге, который проводит центральное правительство или местная администрация</a:t>
            </a:r>
            <a:r>
              <a:rPr lang="ru-RU" sz="2600" dirty="0" smtClean="0">
                <a:solidFill>
                  <a:srgbClr val="002060"/>
                </a:solidFill>
              </a:rPr>
              <a:t>: делегирование представителей сообщества, имеющих нужные знания и время, в соответствующие структуры для подготовки и проведения мониторинга</a:t>
            </a:r>
          </a:p>
          <a:p>
            <a:pPr marL="457200" lvl="1" indent="0">
              <a:buClr>
                <a:srgbClr val="FF0000"/>
              </a:buClr>
              <a:buNone/>
            </a:pPr>
            <a:endParaRPr lang="ru-RU" sz="2000" dirty="0" smtClean="0">
              <a:solidFill>
                <a:srgbClr val="002060"/>
              </a:solidFill>
            </a:endParaRPr>
          </a:p>
          <a:p>
            <a:pPr lvl="1">
              <a:buClr>
                <a:srgbClr val="FF0000"/>
              </a:buClr>
              <a:buFont typeface="Wingdings" panose="05000000000000000000" pitchFamily="2" charset="2"/>
              <a:buChar char="ü"/>
            </a:pPr>
            <a:r>
              <a:rPr lang="ru-RU" sz="2600" dirty="0" smtClean="0">
                <a:solidFill>
                  <a:srgbClr val="002060"/>
                </a:solidFill>
              </a:rPr>
              <a:t>  </a:t>
            </a:r>
            <a:r>
              <a:rPr lang="ru-RU" sz="2600" u="sng" dirty="0" smtClean="0">
                <a:solidFill>
                  <a:srgbClr val="002060"/>
                </a:solidFill>
              </a:rPr>
              <a:t>Социальный аудит</a:t>
            </a:r>
            <a:r>
              <a:rPr lang="ru-RU" sz="2600" dirty="0" smtClean="0">
                <a:solidFill>
                  <a:srgbClr val="002060"/>
                </a:solidFill>
              </a:rPr>
              <a:t>: сообщество и Правительство создают и поддерживают (включая обучение представителей сообщества) совместную структуру для мониторинга всего комплекса услуг, и сотрудничества со структурами принятия решений (организация слушаний в Парламенте или Правительстве, рабочих встреч, и др.)</a:t>
            </a:r>
          </a:p>
          <a:p>
            <a:pPr marL="0" indent="0">
              <a:buNone/>
            </a:pPr>
            <a:endParaRPr lang="en-US" sz="2400" dirty="0">
              <a:solidFill>
                <a:srgbClr val="002060"/>
              </a:solidFill>
            </a:endParaRPr>
          </a:p>
        </p:txBody>
      </p:sp>
    </p:spTree>
    <p:extLst>
      <p:ext uri="{BB962C8B-B14F-4D97-AF65-F5344CB8AC3E}">
        <p14:creationId xmlns:p14="http://schemas.microsoft.com/office/powerpoint/2010/main" val="34783812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44781794_Research presentation_RVA_v3" id="{DF2794B4-2314-4F87-8639-5DCB9EEE28EE}" vid="{3B969E49-204F-4FF6-BD10-D26195B8D4D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3C7D9E6-B0D9-433E-BD46-EB60F64F4DA8}">
  <ds:schemaRefs>
    <ds:schemaRef ds:uri="http://purl.org/dc/dcmitype/"/>
    <ds:schemaRef ds:uri="http://schemas.openxmlformats.org/package/2006/metadata/core-properties"/>
    <ds:schemaRef ds:uri="16c05727-aa75-4e4a-9b5f-8a80a1165891"/>
    <ds:schemaRef ds:uri="http://schemas.microsoft.com/office/2006/documentManagement/types"/>
    <ds:schemaRef ds:uri="http://www.w3.org/XML/1998/namespace"/>
    <ds:schemaRef ds:uri="71af3243-3dd4-4a8d-8c0d-dd76da1f02a5"/>
    <ds:schemaRef ds:uri="http://schemas.microsoft.com/office/2006/metadata/properties"/>
    <ds:schemaRef ds:uri="http://purl.org/dc/elements/1.1/"/>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5CA875DA-F9FD-4F83-A049-3B1027B542DE}">
  <ds:schemaRefs>
    <ds:schemaRef ds:uri="http://schemas.microsoft.com/sharepoint/v3/contenttype/forms"/>
  </ds:schemaRefs>
</ds:datastoreItem>
</file>

<file path=customXml/itemProps3.xml><?xml version="1.0" encoding="utf-8"?>
<ds:datastoreItem xmlns:ds="http://schemas.openxmlformats.org/officeDocument/2006/customXml" ds:itemID="{B2AB02E3-5ADF-4BF0-9C1B-35CDF3FE95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Research presentation</Template>
  <TotalTime>0</TotalTime>
  <Words>1566</Words>
  <Application>Microsoft Office PowerPoint</Application>
  <PresentationFormat>Widescreen</PresentationFormat>
  <Paragraphs>103</Paragraphs>
  <Slides>13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Franklin Gothic Book</vt:lpstr>
      <vt:lpstr>Segoe UI</vt:lpstr>
      <vt:lpstr>Wingdings</vt:lpstr>
      <vt:lpstr>Office Theme</vt:lpstr>
      <vt:lpstr>Мониторинг силами сообщества</vt:lpstr>
      <vt:lpstr>Что про МСС вы могли узнать раньше:</vt:lpstr>
      <vt:lpstr>Чего часто нет в гайдах?</vt:lpstr>
      <vt:lpstr>Что и зачем нам мониторить именно сейчас?</vt:lpstr>
      <vt:lpstr>Без чего мы умрем?</vt:lpstr>
      <vt:lpstr>Без чего мы не хотим жить?</vt:lpstr>
      <vt:lpstr>Так что мы хотим мониторить?</vt:lpstr>
      <vt:lpstr>…а что мы сейчас реально можем?</vt:lpstr>
      <vt:lpstr>Способы (модели) мониторинга (1):</vt:lpstr>
      <vt:lpstr>Инструменты для мониторинга</vt:lpstr>
      <vt:lpstr>Способы (модели) мониторинга (2):</vt:lpstr>
      <vt:lpstr>Как добиться использования наших данных?</vt:lpstr>
      <vt:lpstr>Спасибо з ваше внимание!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2023-08-26T08:59:39Z</dcterms:created>
  <dcterms:modified xsi:type="dcterms:W3CDTF">2023-09-08T08:54:22Z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