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4"/>
  </p:sldMasterIdLst>
  <p:notesMasterIdLst>
    <p:notesMasterId r:id="rId16"/>
  </p:notesMasterIdLst>
  <p:sldIdLst>
    <p:sldId id="257" r:id="rId5"/>
    <p:sldId id="276" r:id="rId6"/>
    <p:sldId id="282" r:id="rId7"/>
    <p:sldId id="3433" r:id="rId8"/>
    <p:sldId id="284" r:id="rId9"/>
    <p:sldId id="3434" r:id="rId10"/>
    <p:sldId id="288" r:id="rId11"/>
    <p:sldId id="289" r:id="rId12"/>
    <p:sldId id="277" r:id="rId13"/>
    <p:sldId id="283" r:id="rId14"/>
    <p:sldId id="28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0A11FE-E2DE-A451-5524-1A7EF6F27569}" name="Altynai Rsaldinova" initials="AR" userId="S::ARsaldinova@fhi360.org::45f7f106-edb7-4ff4-a233-2fb318887a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y Harber" initials="LH" lastIdx="15" clrIdx="0">
    <p:extLst>
      <p:ext uri="{19B8F6BF-5375-455C-9EA6-DF929625EA0E}">
        <p15:presenceInfo xmlns:p15="http://schemas.microsoft.com/office/powerpoint/2012/main" userId="43d7cc6d3c7d2c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F9F"/>
    <a:srgbClr val="FFFFFF"/>
    <a:srgbClr val="051941"/>
    <a:srgbClr val="E73439"/>
    <a:srgbClr val="456A8A"/>
    <a:srgbClr val="BBBDBF"/>
    <a:srgbClr val="CC4145"/>
    <a:srgbClr val="DEEBF7"/>
    <a:srgbClr val="11254D"/>
    <a:srgbClr val="BCBC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6A02F-2990-936C-EE57-2AF8FEA64B31}" v="83" dt="2024-02-15T05:07:33.174"/>
    <p1510:client id="{CA07CA4E-0064-4216-8316-E2DF2E152C5A}" v="171" dt="2024-02-15T05:38:17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20" autoAdjust="0"/>
  </p:normalViewPr>
  <p:slideViewPr>
    <p:cSldViewPr snapToGrid="0">
      <p:cViewPr varScale="1">
        <p:scale>
          <a:sx n="98" d="100"/>
          <a:sy n="98" d="100"/>
        </p:scale>
        <p:origin x="3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Weber" userId="c30da8df-bb46-4243-9495-6446d0253bd0" providerId="ADAL" clId="{0D8B0670-7D08-425A-B946-E3AAB08B6881}"/>
    <pc:docChg chg="addSld delSld modSld">
      <pc:chgData name="Aubrey Weber" userId="c30da8df-bb46-4243-9495-6446d0253bd0" providerId="ADAL" clId="{0D8B0670-7D08-425A-B946-E3AAB08B6881}" dt="2022-11-16T15:57:31.091" v="1" actId="47"/>
      <pc:docMkLst>
        <pc:docMk/>
      </pc:docMkLst>
      <pc:sldChg chg="del">
        <pc:chgData name="Aubrey Weber" userId="c30da8df-bb46-4243-9495-6446d0253bd0" providerId="ADAL" clId="{0D8B0670-7D08-425A-B946-E3AAB08B6881}" dt="2022-11-16T15:57:31.091" v="1" actId="47"/>
        <pc:sldMkLst>
          <pc:docMk/>
          <pc:sldMk cId="1106838840" sldId="274"/>
        </pc:sldMkLst>
      </pc:sldChg>
      <pc:sldChg chg="add">
        <pc:chgData name="Aubrey Weber" userId="c30da8df-bb46-4243-9495-6446d0253bd0" providerId="ADAL" clId="{0D8B0670-7D08-425A-B946-E3AAB08B6881}" dt="2022-11-16T15:57:28.917" v="0"/>
        <pc:sldMkLst>
          <pc:docMk/>
          <pc:sldMk cId="359998665" sldId="275"/>
        </pc:sldMkLst>
      </pc:sldChg>
    </pc:docChg>
  </pc:docChgLst>
  <pc:docChgLst>
    <pc:chgData name="Chris Akolo" userId="ecca0f3f-1cc5-47b8-8bf1-b4625a94b68b" providerId="ADAL" clId="{3C76F697-B877-4A78-866A-F8DEC0432453}"/>
    <pc:docChg chg="modSld">
      <pc:chgData name="Chris Akolo" userId="ecca0f3f-1cc5-47b8-8bf1-b4625a94b68b" providerId="ADAL" clId="{3C76F697-B877-4A78-866A-F8DEC0432453}" dt="2022-07-04T22:09:35.129" v="0"/>
      <pc:docMkLst>
        <pc:docMk/>
      </pc:docMkLst>
      <pc:sldChg chg="modCm">
        <pc:chgData name="Chris Akolo" userId="ecca0f3f-1cc5-47b8-8bf1-b4625a94b68b" providerId="ADAL" clId="{3C76F697-B877-4A78-866A-F8DEC0432453}" dt="2022-07-04T22:09:35.129" v="0"/>
        <pc:sldMkLst>
          <pc:docMk/>
          <pc:sldMk cId="1962345236" sldId="257"/>
        </pc:sldMkLst>
      </pc:sldChg>
    </pc:docChg>
  </pc:docChgLst>
  <pc:docChgLst>
    <pc:chgData name="Amita Mehrotra" userId="S::amehrotra@fhi360.org::6bbb6311-b5c2-42f9-9b10-13d1efa64ccd" providerId="AD" clId="Web-{6878C96E-01B5-41D8-5A96-329129A325C7}"/>
    <pc:docChg chg="modSld">
      <pc:chgData name="Amita Mehrotra" userId="S::amehrotra@fhi360.org::6bbb6311-b5c2-42f9-9b10-13d1efa64ccd" providerId="AD" clId="Web-{6878C96E-01B5-41D8-5A96-329129A325C7}" dt="2022-08-16T19:55:06.173" v="0"/>
      <pc:docMkLst>
        <pc:docMk/>
      </pc:docMkLst>
      <pc:sldChg chg="modSp">
        <pc:chgData name="Amita Mehrotra" userId="S::amehrotra@fhi360.org::6bbb6311-b5c2-42f9-9b10-13d1efa64ccd" providerId="AD" clId="Web-{6878C96E-01B5-41D8-5A96-329129A325C7}" dt="2022-08-16T19:55:06.173" v="0"/>
        <pc:sldMkLst>
          <pc:docMk/>
          <pc:sldMk cId="99313147" sldId="268"/>
        </pc:sldMkLst>
        <pc:spChg chg="mod">
          <ac:chgData name="Amita Mehrotra" userId="S::amehrotra@fhi360.org::6bbb6311-b5c2-42f9-9b10-13d1efa64ccd" providerId="AD" clId="Web-{6878C96E-01B5-41D8-5A96-329129A325C7}" dt="2022-08-16T19:55:06.173" v="0"/>
          <ac:spMkLst>
            <pc:docMk/>
            <pc:sldMk cId="99313147" sldId="268"/>
            <ac:spMk id="5" creationId="{966DD536-4E68-E245-BFC2-B55AAC3EFC3E}"/>
          </ac:spMkLst>
        </pc:spChg>
      </pc:sldChg>
    </pc:docChg>
  </pc:docChgLst>
  <pc:docChgLst>
    <pc:chgData name="Akerke Raushanbek" userId="S::araushanbek@fhi360.org::6fcf5f9c-079c-4000-9262-5919cd32429b" providerId="AD" clId="Web-{0856A02F-2990-936C-EE57-2AF8FEA64B31}"/>
    <pc:docChg chg="modSld">
      <pc:chgData name="Akerke Raushanbek" userId="S::araushanbek@fhi360.org::6fcf5f9c-079c-4000-9262-5919cd32429b" providerId="AD" clId="Web-{0856A02F-2990-936C-EE57-2AF8FEA64B31}" dt="2024-02-15T05:07:33.174" v="78" actId="20577"/>
      <pc:docMkLst>
        <pc:docMk/>
      </pc:docMkLst>
      <pc:sldChg chg="modSp">
        <pc:chgData name="Akerke Raushanbek" userId="S::araushanbek@fhi360.org::6fcf5f9c-079c-4000-9262-5919cd32429b" providerId="AD" clId="Web-{0856A02F-2990-936C-EE57-2AF8FEA64B31}" dt="2024-02-15T02:24:56.564" v="55" actId="1076"/>
        <pc:sldMkLst>
          <pc:docMk/>
          <pc:sldMk cId="4043682003" sldId="277"/>
        </pc:sldMkLst>
        <pc:spChg chg="mod">
          <ac:chgData name="Akerke Raushanbek" userId="S::araushanbek@fhi360.org::6fcf5f9c-079c-4000-9262-5919cd32429b" providerId="AD" clId="Web-{0856A02F-2990-936C-EE57-2AF8FEA64B31}" dt="2024-02-15T02:24:56.564" v="55" actId="1076"/>
          <ac:spMkLst>
            <pc:docMk/>
            <pc:sldMk cId="4043682003" sldId="277"/>
            <ac:spMk id="4" creationId="{00000000-0000-0000-0000-000000000000}"/>
          </ac:spMkLst>
        </pc:spChg>
      </pc:sldChg>
      <pc:sldChg chg="modSp">
        <pc:chgData name="Akerke Raushanbek" userId="S::araushanbek@fhi360.org::6fcf5f9c-079c-4000-9262-5919cd32429b" providerId="AD" clId="Web-{0856A02F-2990-936C-EE57-2AF8FEA64B31}" dt="2024-02-15T02:23:10.873" v="47" actId="20577"/>
        <pc:sldMkLst>
          <pc:docMk/>
          <pc:sldMk cId="3120909580" sldId="281"/>
        </pc:sldMkLst>
        <pc:spChg chg="mod">
          <ac:chgData name="Akerke Raushanbek" userId="S::araushanbek@fhi360.org::6fcf5f9c-079c-4000-9262-5919cd32429b" providerId="AD" clId="Web-{0856A02F-2990-936C-EE57-2AF8FEA64B31}" dt="2024-02-15T02:23:10.873" v="47" actId="20577"/>
          <ac:spMkLst>
            <pc:docMk/>
            <pc:sldMk cId="3120909580" sldId="281"/>
            <ac:spMk id="5" creationId="{00000000-0000-0000-0000-000000000000}"/>
          </ac:spMkLst>
        </pc:spChg>
      </pc:sldChg>
      <pc:sldChg chg="modSp">
        <pc:chgData name="Akerke Raushanbek" userId="S::araushanbek@fhi360.org::6fcf5f9c-079c-4000-9262-5919cd32429b" providerId="AD" clId="Web-{0856A02F-2990-936C-EE57-2AF8FEA64B31}" dt="2024-02-15T02:22:53.763" v="45" actId="20577"/>
        <pc:sldMkLst>
          <pc:docMk/>
          <pc:sldMk cId="1326013266" sldId="282"/>
        </pc:sldMkLst>
        <pc:spChg chg="mod">
          <ac:chgData name="Akerke Raushanbek" userId="S::araushanbek@fhi360.org::6fcf5f9c-079c-4000-9262-5919cd32429b" providerId="AD" clId="Web-{0856A02F-2990-936C-EE57-2AF8FEA64B31}" dt="2024-02-15T02:22:53.763" v="45" actId="20577"/>
          <ac:spMkLst>
            <pc:docMk/>
            <pc:sldMk cId="1326013266" sldId="282"/>
            <ac:spMk id="2" creationId="{00000000-0000-0000-0000-000000000000}"/>
          </ac:spMkLst>
        </pc:spChg>
      </pc:sldChg>
      <pc:sldChg chg="modSp">
        <pc:chgData name="Akerke Raushanbek" userId="S::araushanbek@fhi360.org::6fcf5f9c-079c-4000-9262-5919cd32429b" providerId="AD" clId="Web-{0856A02F-2990-936C-EE57-2AF8FEA64B31}" dt="2024-02-15T05:07:33.174" v="78" actId="20577"/>
        <pc:sldMkLst>
          <pc:docMk/>
          <pc:sldMk cId="2211023333" sldId="284"/>
        </pc:sldMkLst>
        <pc:spChg chg="mod">
          <ac:chgData name="Akerke Raushanbek" userId="S::araushanbek@fhi360.org::6fcf5f9c-079c-4000-9262-5919cd32429b" providerId="AD" clId="Web-{0856A02F-2990-936C-EE57-2AF8FEA64B31}" dt="2024-02-15T05:07:33.174" v="78" actId="20577"/>
          <ac:spMkLst>
            <pc:docMk/>
            <pc:sldMk cId="2211023333" sldId="284"/>
            <ac:spMk id="2" creationId="{00000000-0000-0000-0000-000000000000}"/>
          </ac:spMkLst>
        </pc:spChg>
      </pc:sldChg>
    </pc:docChg>
  </pc:docChgLst>
  <pc:docChgLst>
    <pc:chgData name="Altynai Rsaldinova" userId="S::arsaldinova@fhi360.org::45f7f106-edb7-4ff4-a233-2fb318887a20" providerId="AD" clId="Web-{CA07CA4E-0064-4216-8316-E2DF2E152C5A}"/>
    <pc:docChg chg="modSld">
      <pc:chgData name="Altynai Rsaldinova" userId="S::arsaldinova@fhi360.org::45f7f106-edb7-4ff4-a233-2fb318887a20" providerId="AD" clId="Web-{CA07CA4E-0064-4216-8316-E2DF2E152C5A}" dt="2024-02-15T05:38:17.716" v="166" actId="20577"/>
      <pc:docMkLst>
        <pc:docMk/>
      </pc:docMkLst>
      <pc:sldChg chg="modSp">
        <pc:chgData name="Altynai Rsaldinova" userId="S::arsaldinova@fhi360.org::45f7f106-edb7-4ff4-a233-2fb318887a20" providerId="AD" clId="Web-{CA07CA4E-0064-4216-8316-E2DF2E152C5A}" dt="2024-02-15T05:33:17.113" v="121" actId="20577"/>
        <pc:sldMkLst>
          <pc:docMk/>
          <pc:sldMk cId="3120909580" sldId="281"/>
        </pc:sldMkLst>
        <pc:spChg chg="mod">
          <ac:chgData name="Altynai Rsaldinova" userId="S::arsaldinova@fhi360.org::45f7f106-edb7-4ff4-a233-2fb318887a20" providerId="AD" clId="Web-{CA07CA4E-0064-4216-8316-E2DF2E152C5A}" dt="2024-02-15T05:33:17.113" v="121" actId="20577"/>
          <ac:spMkLst>
            <pc:docMk/>
            <pc:sldMk cId="3120909580" sldId="281"/>
            <ac:spMk id="5" creationId="{00000000-0000-0000-0000-000000000000}"/>
          </ac:spMkLst>
        </pc:spChg>
      </pc:sldChg>
      <pc:sldChg chg="addSp delSp modSp">
        <pc:chgData name="Altynai Rsaldinova" userId="S::arsaldinova@fhi360.org::45f7f106-edb7-4ff4-a233-2fb318887a20" providerId="AD" clId="Web-{CA07CA4E-0064-4216-8316-E2DF2E152C5A}" dt="2024-02-15T05:38:17.716" v="166" actId="20577"/>
        <pc:sldMkLst>
          <pc:docMk/>
          <pc:sldMk cId="1326013266" sldId="282"/>
        </pc:sldMkLst>
        <pc:spChg chg="mod">
          <ac:chgData name="Altynai Rsaldinova" userId="S::arsaldinova@fhi360.org::45f7f106-edb7-4ff4-a233-2fb318887a20" providerId="AD" clId="Web-{CA07CA4E-0064-4216-8316-E2DF2E152C5A}" dt="2024-02-15T05:38:17.716" v="166" actId="20577"/>
          <ac:spMkLst>
            <pc:docMk/>
            <pc:sldMk cId="1326013266" sldId="282"/>
            <ac:spMk id="2" creationId="{00000000-0000-0000-0000-000000000000}"/>
          </ac:spMkLst>
        </pc:spChg>
        <pc:picChg chg="add del mod">
          <ac:chgData name="Altynai Rsaldinova" userId="S::arsaldinova@fhi360.org::45f7f106-edb7-4ff4-a233-2fb318887a20" providerId="AD" clId="Web-{CA07CA4E-0064-4216-8316-E2DF2E152C5A}" dt="2024-02-15T05:33:07.644" v="69"/>
          <ac:picMkLst>
            <pc:docMk/>
            <pc:sldMk cId="1326013266" sldId="282"/>
            <ac:picMk id="3" creationId="{AD8E8571-573E-5330-0A44-D42ACCBD35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5ABE7-7734-4C68-902D-DD42BB1C4191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22E2-F348-41D9-B938-6D6D24303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5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522E2-F348-41D9-B938-6D6D24303A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2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22 получили положательный резултат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522E2-F348-41D9-B938-6D6D24303A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buNone/>
              <a:defRPr/>
            </a:pPr>
            <a:endParaRPr lang="en-US" sz="1800" u="none">
              <a:solidFill>
                <a:srgbClr val="008080"/>
              </a:solidFill>
              <a:effectLst/>
              <a:highlight>
                <a:srgbClr val="00FF00"/>
              </a:highlight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82342-ECEE-4538-B37C-ADF9072C5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167 </a:t>
            </a:r>
            <a:r>
              <a:rPr lang="ru-RU" dirty="0"/>
              <a:t>забрали и поделились результатом 136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522E2-F348-41D9-B938-6D6D24303A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92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Трэким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веб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визором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где</a:t>
            </a:r>
            <a:r>
              <a:rPr lang="en-US">
                <a:ea typeface="Calibri"/>
                <a:cs typeface="Calibri"/>
              </a:rPr>
              <a:t> и </a:t>
            </a:r>
            <a:r>
              <a:rPr lang="en-US" err="1">
                <a:ea typeface="Calibri"/>
                <a:cs typeface="Calibri"/>
              </a:rPr>
              <a:t>как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заполняют</a:t>
            </a:r>
          </a:p>
          <a:p>
            <a:r>
              <a:rPr lang="en-US" err="1">
                <a:ea typeface="Calibri"/>
                <a:cs typeface="Calibri"/>
              </a:rPr>
              <a:t>Заявки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которые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пришли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на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сайт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мы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отправляем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каждому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партнеру</a:t>
            </a:r>
            <a:r>
              <a:rPr lang="en-US">
                <a:ea typeface="Calibri"/>
                <a:cs typeface="Calibri"/>
              </a:rPr>
              <a:t> в </a:t>
            </a:r>
            <a:r>
              <a:rPr lang="en-US" err="1">
                <a:ea typeface="Calibri"/>
                <a:cs typeface="Calibri"/>
              </a:rPr>
              <a:t>чат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телеграма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r>
              <a:rPr lang="en-US" err="1">
                <a:ea typeface="Calibri"/>
                <a:cs typeface="Calibri"/>
              </a:rPr>
              <a:t>Партнеры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коммуницируют</a:t>
            </a:r>
            <a:r>
              <a:rPr lang="en-US">
                <a:ea typeface="Calibri"/>
                <a:cs typeface="Calibri"/>
              </a:rPr>
              <a:t> с </a:t>
            </a:r>
            <a:r>
              <a:rPr lang="en-US" err="1">
                <a:ea typeface="Calibri"/>
                <a:cs typeface="Calibri"/>
              </a:rPr>
              <a:t>клиентом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Уже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ведется</a:t>
            </a:r>
            <a:r>
              <a:rPr lang="en-US">
                <a:ea typeface="Calibri"/>
                <a:cs typeface="Calibri"/>
              </a:rPr>
              <a:t> с </a:t>
            </a:r>
            <a:r>
              <a:rPr lang="en-US" err="1">
                <a:ea typeface="Calibri"/>
                <a:cs typeface="Calibri"/>
              </a:rPr>
              <a:t>равным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навигатором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Это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не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бот</a:t>
            </a:r>
            <a:r>
              <a:rPr lang="en-US">
                <a:ea typeface="Calibri"/>
                <a:cs typeface="Calibri"/>
              </a:rPr>
              <a:t> - </a:t>
            </a:r>
            <a:r>
              <a:rPr lang="en-US" err="1">
                <a:ea typeface="Calibri"/>
                <a:cs typeface="Calibri"/>
              </a:rPr>
              <a:t>снизить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барьеры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То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есть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тут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навигатор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выполняет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функцию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онлайн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аутрич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FAC83-2656-426B-B08B-29F705A30CB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4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/>
              <a:t>- </a:t>
            </a:r>
            <a:r>
              <a:rPr lang="en-US" err="1"/>
              <a:t>для</a:t>
            </a:r>
            <a:r>
              <a:rPr lang="en-US"/>
              <a:t> delivery - </a:t>
            </a:r>
            <a:r>
              <a:rPr lang="en-US" err="1"/>
              <a:t>прямо</a:t>
            </a:r>
            <a:r>
              <a:rPr lang="en-US"/>
              <a:t> </a:t>
            </a:r>
            <a:r>
              <a:rPr lang="en-US" err="1"/>
              <a:t>показать</a:t>
            </a:r>
            <a:r>
              <a:rPr lang="en-US"/>
              <a:t> </a:t>
            </a:r>
            <a:r>
              <a:rPr lang="en-US" err="1"/>
              <a:t>опции</a:t>
            </a:r>
            <a:r>
              <a:rPr lang="en-US"/>
              <a:t>, </a:t>
            </a:r>
            <a:r>
              <a:rPr lang="en-US" err="1"/>
              <a:t>можно</a:t>
            </a:r>
            <a:r>
              <a:rPr lang="en-US"/>
              <a:t> </a:t>
            </a:r>
            <a:r>
              <a:rPr lang="en-US" err="1"/>
              <a:t>скрин</a:t>
            </a:r>
            <a:r>
              <a:rPr lang="en-US"/>
              <a:t> </a:t>
            </a:r>
            <a:r>
              <a:rPr lang="en-US" err="1"/>
              <a:t>выпадающего</a:t>
            </a:r>
            <a:r>
              <a:rPr lang="en-US"/>
              <a:t> </a:t>
            </a:r>
            <a:r>
              <a:rPr lang="en-US" err="1"/>
              <a:t>меню</a:t>
            </a:r>
            <a:r>
              <a:rPr lang="en-US"/>
              <a:t>: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отказываеся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</a:t>
            </a:r>
            <a:r>
              <a:rPr lang="en-US" err="1"/>
              <a:t>курьерной</a:t>
            </a:r>
            <a:r>
              <a:rPr lang="en-US"/>
              <a:t> </a:t>
            </a:r>
            <a:r>
              <a:rPr lang="en-US" err="1"/>
              <a:t>доставки</a:t>
            </a:r>
            <a:r>
              <a:rPr lang="en-US"/>
              <a:t> </a:t>
            </a:r>
            <a:r>
              <a:rPr lang="en-US" err="1"/>
              <a:t>чтобы</a:t>
            </a:r>
            <a:r>
              <a:rPr lang="en-US"/>
              <a:t> </a:t>
            </a:r>
            <a:r>
              <a:rPr lang="en-US" err="1"/>
              <a:t>люди</a:t>
            </a:r>
            <a:r>
              <a:rPr lang="en-US"/>
              <a:t> </a:t>
            </a:r>
            <a:r>
              <a:rPr lang="en-US" err="1"/>
              <a:t>сами</a:t>
            </a:r>
            <a:r>
              <a:rPr lang="en-US"/>
              <a:t> </a:t>
            </a:r>
            <a:r>
              <a:rPr lang="en-US" err="1"/>
              <a:t>хотели</a:t>
            </a:r>
            <a:r>
              <a:rPr lang="en-US"/>
              <a:t> </a:t>
            </a:r>
            <a:r>
              <a:rPr lang="en-US" err="1"/>
              <a:t>получать</a:t>
            </a:r>
            <a:r>
              <a:rPr lang="en-US"/>
              <a:t> СТ</a:t>
            </a:r>
            <a:endParaRPr lang="en-US" err="1">
              <a:ea typeface="Calibri"/>
              <a:cs typeface="Calibri"/>
            </a:endParaRPr>
          </a:p>
          <a:p>
            <a:r>
              <a:rPr lang="en-US"/>
              <a:t>-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тестинг</a:t>
            </a:r>
            <a:r>
              <a:rPr lang="en-US"/>
              <a:t> -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входит</a:t>
            </a:r>
            <a:r>
              <a:rPr lang="en-US"/>
              <a:t> в </a:t>
            </a:r>
            <a:r>
              <a:rPr lang="en-US" err="1"/>
              <a:t>упаковку</a:t>
            </a:r>
            <a:r>
              <a:rPr lang="en-US"/>
              <a:t>! </a:t>
            </a:r>
            <a:r>
              <a:rPr lang="en-US" err="1"/>
              <a:t>они</a:t>
            </a:r>
            <a:r>
              <a:rPr lang="en-US"/>
              <a:t> </a:t>
            </a:r>
            <a:r>
              <a:rPr lang="en-US" err="1"/>
              <a:t>тоже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спрашивали</a:t>
            </a:r>
            <a:r>
              <a:rPr lang="en-US"/>
              <a:t> и </a:t>
            </a:r>
            <a:r>
              <a:rPr lang="en-US" err="1"/>
              <a:t>потом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форму</a:t>
            </a:r>
            <a:r>
              <a:rPr lang="en-US"/>
              <a:t> </a:t>
            </a:r>
            <a:r>
              <a:rPr lang="en-US" err="1"/>
              <a:t>обратной</a:t>
            </a:r>
            <a:r>
              <a:rPr lang="en-US"/>
              <a:t> </a:t>
            </a:r>
            <a:r>
              <a:rPr lang="en-US" err="1"/>
              <a:t>связи</a:t>
            </a:r>
            <a:endParaRPr lang="en-US" err="1">
              <a:ea typeface="Calibri"/>
              <a:cs typeface="Calibri"/>
            </a:endParaRPr>
          </a:p>
          <a:p>
            <a:r>
              <a:rPr lang="en-US"/>
              <a:t>-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анализа</a:t>
            </a:r>
            <a:r>
              <a:rPr lang="en-US"/>
              <a:t> - </a:t>
            </a:r>
            <a:r>
              <a:rPr lang="en-US" err="1"/>
              <a:t>можно</a:t>
            </a:r>
            <a:r>
              <a:rPr lang="en-US"/>
              <a:t> </a:t>
            </a:r>
            <a:r>
              <a:rPr lang="en-US" err="1"/>
              <a:t>показать</a:t>
            </a:r>
            <a:r>
              <a:rPr lang="en-US"/>
              <a:t> </a:t>
            </a:r>
            <a:r>
              <a:rPr lang="en-US" err="1"/>
              <a:t>талбичку</a:t>
            </a:r>
            <a:r>
              <a:rPr lang="en-US"/>
              <a:t> </a:t>
            </a:r>
            <a:r>
              <a:rPr lang="en-US" err="1"/>
              <a:t>какую-нибудь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FAC83-2656-426B-B08B-29F705A30CBF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BB5FE-399F-1645-BCE9-2AA73BDCECF6}"/>
              </a:ext>
            </a:extLst>
          </p:cNvPr>
          <p:cNvSpPr/>
          <p:nvPr userDrawn="1"/>
        </p:nvSpPr>
        <p:spPr>
          <a:xfrm>
            <a:off x="0" y="0"/>
            <a:ext cx="12192000" cy="5796503"/>
          </a:xfrm>
          <a:prstGeom prst="rect">
            <a:avLst/>
          </a:prstGeom>
          <a:solidFill>
            <a:srgbClr val="11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3000A1-482C-504F-9727-CB826E9D6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56" y="5999126"/>
            <a:ext cx="2067183" cy="636056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98745FC-FEB0-4F4F-861E-E6A1FC22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7069" y="5796503"/>
            <a:ext cx="1430383" cy="8414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BC728C-7529-1048-8009-BAF6710FC242}"/>
              </a:ext>
            </a:extLst>
          </p:cNvPr>
          <p:cNvSpPr/>
          <p:nvPr userDrawn="1"/>
        </p:nvSpPr>
        <p:spPr>
          <a:xfrm>
            <a:off x="1759143" y="3705417"/>
            <a:ext cx="3243805" cy="75358"/>
          </a:xfrm>
          <a:prstGeom prst="rect">
            <a:avLst/>
          </a:prstGeom>
          <a:solidFill>
            <a:srgbClr val="E73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0D12AA-A1FC-F342-BC7F-23897ECCADBB}"/>
              </a:ext>
            </a:extLst>
          </p:cNvPr>
          <p:cNvPicPr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2" r="38913"/>
          <a:stretch/>
        </p:blipFill>
        <p:spPr bwMode="auto">
          <a:xfrm>
            <a:off x="9599271" y="0"/>
            <a:ext cx="2592729" cy="26917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F1B06FC-A0B9-AB49-AAFE-310A4E5E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9143" y="1276916"/>
            <a:ext cx="8216348" cy="1292846"/>
          </a:xfrm>
        </p:spPr>
        <p:txBody>
          <a:bodyPr anchor="b">
            <a:normAutofit/>
          </a:bodyPr>
          <a:lstStyle>
            <a:lvl1pPr algn="l">
              <a:defRPr sz="3600" b="1" i="0">
                <a:solidFill>
                  <a:srgbClr val="DEEBF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the document goes here—the font is Arial 36pt, Bold, Blue-gray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C0382FE-4D36-024F-8483-69234F9E3E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9143" y="2799841"/>
            <a:ext cx="8216348" cy="65587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spc="300">
                <a:solidFill>
                  <a:srgbClr val="577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LINE 1, ARIAL REGULAR, 20PT, EXPANDED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F15D0C-8700-8E4B-991C-FFA0A2D70488}"/>
              </a:ext>
            </a:extLst>
          </p:cNvPr>
          <p:cNvPicPr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54602" r="55624" b="-475"/>
          <a:stretch/>
        </p:blipFill>
        <p:spPr bwMode="auto">
          <a:xfrm rot="10800000">
            <a:off x="-1" y="3856525"/>
            <a:ext cx="1878228" cy="19399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08882FF-7C72-854B-BB07-53C6DBD6C5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9143" y="3919177"/>
            <a:ext cx="4691277" cy="34389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DEEBF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23C5BC6-3A0E-A343-B0FC-4E30691155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8950" y="4288132"/>
            <a:ext cx="4727575" cy="325438"/>
          </a:xfrm>
        </p:spPr>
        <p:txBody>
          <a:bodyPr>
            <a:noAutofit/>
          </a:bodyPr>
          <a:lstStyle>
            <a:lvl1pPr marL="0" indent="0">
              <a:buNone/>
              <a:defRPr sz="2000" b="0" i="1">
                <a:solidFill>
                  <a:srgbClr val="DEEBF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D2982-2AD3-48B9-A985-A0C9A6AECE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3793" y="5915677"/>
            <a:ext cx="1107242" cy="7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90D058-C445-7F40-AB7D-F52DA6EDF756}"/>
              </a:ext>
            </a:extLst>
          </p:cNvPr>
          <p:cNvSpPr/>
          <p:nvPr userDrawn="1"/>
        </p:nvSpPr>
        <p:spPr>
          <a:xfrm>
            <a:off x="0" y="6790531"/>
            <a:ext cx="12192000" cy="69448"/>
          </a:xfrm>
          <a:prstGeom prst="rect">
            <a:avLst/>
          </a:prstGeom>
          <a:solidFill>
            <a:srgbClr val="E73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588494"/>
            <a:ext cx="10515600" cy="800039"/>
          </a:xfrm>
          <a:prstGeom prst="rect">
            <a:avLst/>
          </a:prstGeom>
        </p:spPr>
        <p:txBody>
          <a:bodyPr anchor="b"/>
          <a:lstStyle>
            <a:lvl1pPr>
              <a:defRPr sz="3600" b="1" i="0">
                <a:solidFill>
                  <a:srgbClr val="577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469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F20C-24F6-9ED7-EC36-39927F2DF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6EA63-4873-0856-8F0D-357C7D7E4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32BAA-D21E-4C03-91C6-6A0F43178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93EBD-C769-2368-8EA5-8CA7554C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4889-12F0-44B3-AFE9-AFD91A21E6A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381BC-1945-91F3-6C37-E7032C46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4F875-0742-E9F3-E979-BEDE7F61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8D98-1D3A-4B83-BA76-6CC99E8B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2722D-56F1-E64E-A95C-4E0EC49E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C111D-7313-984F-B62D-BF2063CA0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37ACB-0185-8543-AEA9-BEC465546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E683-D839-E041-9A26-5D4F5EFE6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8E141-32F9-6545-9E6F-E6C09D23A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4" r:id="rId2"/>
    <p:sldLayoutId id="21474838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759143" y="1712686"/>
            <a:ext cx="8216348" cy="857076"/>
          </a:xfrm>
        </p:spPr>
        <p:txBody>
          <a:bodyPr/>
          <a:lstStyle/>
          <a:p>
            <a:r>
              <a:rPr lang="ru-RU" dirty="0"/>
              <a:t> </a:t>
            </a:r>
            <a:r>
              <a:rPr lang="en-US" dirty="0" err="1"/>
              <a:t>EpiC</a:t>
            </a:r>
            <a:r>
              <a:rPr lang="en-US" dirty="0"/>
              <a:t> Kazakhstan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Результаты и планы проекта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/>
              <a:t>Алтынай </a:t>
            </a:r>
            <a:r>
              <a:rPr lang="ru-RU" err="1"/>
              <a:t>Рсалдинова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/>
              <a:t>Директор проекта </a:t>
            </a:r>
            <a:r>
              <a:rPr lang="en-US" err="1"/>
              <a:t>EpiC</a:t>
            </a:r>
            <a:r>
              <a:rPr lang="en-US"/>
              <a:t> </a:t>
            </a:r>
            <a:r>
              <a:rPr lang="ru-RU"/>
              <a:t>Казахстан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4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900" y="14514"/>
            <a:ext cx="7658100" cy="677227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6447" y="1376285"/>
            <a:ext cx="3964668" cy="2535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577F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/>
              <a:t>Лечение ВИЧ инфекции</a:t>
            </a:r>
            <a:r>
              <a:rPr lang="en-US" sz="2400"/>
              <a:t>:</a:t>
            </a:r>
          </a:p>
          <a:p>
            <a:endParaRPr lang="en-US" sz="2400"/>
          </a:p>
          <a:p>
            <a:r>
              <a:rPr lang="ru-RU" sz="2400"/>
              <a:t>359 начали важное лечение 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304585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2905" y="464012"/>
            <a:ext cx="5155293" cy="4685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577F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dirty="0"/>
              <a:t>Укрепление потенциала сообщества</a:t>
            </a:r>
          </a:p>
          <a:p>
            <a:endParaRPr lang="ru-RU" dirty="0"/>
          </a:p>
          <a:p>
            <a:pPr marL="571500" indent="-571500">
              <a:buFontTx/>
              <a:buChar char="-"/>
            </a:pPr>
            <a:r>
              <a:rPr lang="ru-RU" sz="2000" dirty="0"/>
              <a:t>Мотивационное консультирование</a:t>
            </a:r>
          </a:p>
          <a:p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Повышение спроса на услуги</a:t>
            </a:r>
          </a:p>
          <a:p>
            <a:pPr marL="571500" indent="-571500">
              <a:buFontTx/>
              <a:buChar char="-"/>
            </a:pPr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Цифровизация мониторинга и оценки</a:t>
            </a:r>
            <a:r>
              <a:rPr lang="en-US" sz="2000" dirty="0"/>
              <a:t>, </a:t>
            </a:r>
            <a:r>
              <a:rPr lang="ru-RU" sz="2000" dirty="0"/>
              <a:t>работа с данными</a:t>
            </a:r>
          </a:p>
          <a:p>
            <a:pPr marL="571500" indent="-571500">
              <a:buFontTx/>
              <a:buChar char="-"/>
            </a:pPr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Альтернативные источники привлечения финансирования </a:t>
            </a:r>
          </a:p>
          <a:p>
            <a:r>
              <a:rPr lang="ru-RU" sz="2000" dirty="0"/>
              <a:t>	- ГСЗ в ВКО (29 млн. Тенге в 2024 г)</a:t>
            </a:r>
          </a:p>
          <a:p>
            <a:r>
              <a:rPr lang="ru-RU" sz="2000" dirty="0"/>
              <a:t>	- Социальное предпринимательство</a:t>
            </a:r>
          </a:p>
          <a:p>
            <a:endParaRPr lang="ru-RU" sz="2000" dirty="0"/>
          </a:p>
          <a:p>
            <a:pPr marL="571500" indent="-571500">
              <a:buFontTx/>
              <a:buChar char="-"/>
            </a:pPr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Фокус на вопросы ментального здоровья</a:t>
            </a:r>
          </a:p>
          <a:p>
            <a:pPr marL="571500" indent="-571500">
              <a:buFontTx/>
              <a:buChar char="-"/>
            </a:pPr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Выстраивания эффективного партнерства с медицинскими учреждениями</a:t>
            </a:r>
          </a:p>
          <a:p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Прожвижение услуги по ДКП, коммуникационная кампания.</a:t>
            </a:r>
          </a:p>
          <a:p>
            <a:endParaRPr lang="ru-RU" sz="2000" dirty="0"/>
          </a:p>
          <a:p>
            <a:pPr marL="571500" indent="-571500">
              <a:buFontTx/>
              <a:buChar char="-"/>
            </a:pPr>
            <a:r>
              <a:rPr lang="ru-RU" sz="2000" dirty="0"/>
              <a:t>Помощь в получении мед. лицензии </a:t>
            </a:r>
          </a:p>
          <a:p>
            <a:pPr marL="571500" indent="-571500">
              <a:buFontTx/>
              <a:buChar char="-"/>
            </a:pPr>
            <a:endParaRPr lang="ru-RU" sz="2000" dirty="0"/>
          </a:p>
          <a:p>
            <a:pPr marL="571500" indent="-571500">
              <a:buFontTx/>
              <a:buChar char="-"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57" y="204860"/>
            <a:ext cx="6458855" cy="642345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1453" y="5584074"/>
            <a:ext cx="5155293" cy="807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577F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</a:rPr>
              <a:t>21</a:t>
            </a:r>
            <a:r>
              <a:rPr lang="ru-RU" sz="2000" dirty="0"/>
              <a:t> Равных Навигаторов работают в </a:t>
            </a:r>
            <a:r>
              <a:rPr lang="en-US" sz="2000" dirty="0" err="1"/>
              <a:t>EpiC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140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85" y="721659"/>
            <a:ext cx="10193403" cy="57499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1549" y="429272"/>
            <a:ext cx="4010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accent1"/>
                </a:solidFill>
                <a:latin typeface="+mj-lt"/>
              </a:rPr>
              <a:t>Где работает </a:t>
            </a:r>
            <a:r>
              <a:rPr lang="en-US" sz="3200" b="1" err="1">
                <a:solidFill>
                  <a:schemeClr val="accent1"/>
                </a:solidFill>
                <a:latin typeface="+mj-lt"/>
              </a:rPr>
              <a:t>EpiC</a:t>
            </a:r>
            <a:r>
              <a:rPr lang="en-US" sz="3200" b="1">
                <a:solidFill>
                  <a:schemeClr val="accent1"/>
                </a:solidFill>
                <a:latin typeface="+mj-lt"/>
              </a:rPr>
              <a:t>:</a:t>
            </a:r>
            <a:endParaRPr lang="ru-RU" sz="3200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45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566" y="3007502"/>
            <a:ext cx="4061850" cy="330521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/>
                <a:cs typeface="Arial"/>
              </a:rPr>
              <a:t>Тестирование</a:t>
            </a:r>
            <a:r>
              <a:rPr lang="en-US" dirty="0">
                <a:latin typeface="Arial"/>
                <a:cs typeface="Arial"/>
              </a:rPr>
              <a:t>:</a:t>
            </a:r>
            <a:br>
              <a:rPr lang="en-US" dirty="0"/>
            </a:br>
            <a:br>
              <a:rPr lang="en-US" dirty="0"/>
            </a:br>
            <a:r>
              <a:rPr lang="ru-RU" sz="2000" dirty="0">
                <a:latin typeface="Arial"/>
                <a:cs typeface="Arial"/>
              </a:rPr>
              <a:t>Партнеры </a:t>
            </a:r>
            <a:r>
              <a:rPr lang="en-US" sz="2000" dirty="0" err="1">
                <a:latin typeface="Arial"/>
                <a:cs typeface="Arial"/>
              </a:rPr>
              <a:t>EpiC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используют разные подходы по тестированию среди КГН </a:t>
            </a:r>
            <a:br>
              <a:rPr lang="ru-RU" sz="2000" dirty="0"/>
            </a:br>
            <a:br>
              <a:rPr lang="ru-RU" sz="2000" dirty="0">
                <a:latin typeface="Arial"/>
                <a:cs typeface="Arial"/>
              </a:rPr>
            </a:br>
            <a:r>
              <a:rPr lang="ru-RU" sz="2000" dirty="0">
                <a:solidFill>
                  <a:schemeClr val="accent1"/>
                </a:solidFill>
                <a:latin typeface="Arial"/>
                <a:cs typeface="Arial"/>
              </a:rPr>
              <a:t>Тестирование силами сообщества</a:t>
            </a:r>
            <a:endParaRPr lang="ru-RU" sz="3100" b="0" dirty="0">
              <a:solidFill>
                <a:schemeClr val="accent1"/>
              </a:solidFill>
              <a:latin typeface="Arial"/>
              <a:cs typeface="Arial"/>
            </a:endParaRPr>
          </a:p>
          <a:p>
            <a:br>
              <a:rPr lang="ru-RU" sz="2000" dirty="0">
                <a:latin typeface="Arial"/>
                <a:cs typeface="Arial"/>
              </a:rPr>
            </a:br>
            <a:r>
              <a:rPr lang="ru-RU" sz="2000" dirty="0">
                <a:latin typeface="Arial"/>
                <a:cs typeface="Arial"/>
              </a:rPr>
              <a:t>1327 прошли тестирование (1 кв. Проектного года (окт 2023- декабрь 2024), 22 положительных кейсов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>
                <a:latin typeface="Arial"/>
                <a:cs typeface="Arial"/>
              </a:rPr>
              <a:t>МСМ группа которая больше всех протестирована за первый квартал </a:t>
            </a:r>
            <a:br>
              <a:rPr lang="ru-RU" sz="2000" dirty="0">
                <a:latin typeface="Arial"/>
                <a:cs typeface="Arial"/>
              </a:rPr>
            </a:br>
            <a:br>
              <a:rPr lang="ru-RU" sz="2000" dirty="0">
                <a:latin typeface="Arial"/>
                <a:cs typeface="Arial"/>
              </a:rPr>
            </a:br>
            <a:r>
              <a:rPr lang="ru-RU" sz="2000" dirty="0">
                <a:solidFill>
                  <a:schemeClr val="accent1"/>
                </a:solidFill>
                <a:latin typeface="Arial"/>
                <a:cs typeface="Arial"/>
              </a:rPr>
              <a:t>Скрининг на насилие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.</a:t>
            </a:r>
            <a:r>
              <a:rPr lang="ru-RU" sz="2000" dirty="0">
                <a:solidFill>
                  <a:schemeClr val="accent1"/>
                </a:solidFill>
                <a:latin typeface="Arial"/>
                <a:cs typeface="Arial"/>
              </a:rPr>
              <a:t> фокус на безопасность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04" t="10572" r="55992" b="11661"/>
          <a:stretch/>
        </p:blipFill>
        <p:spPr>
          <a:xfrm>
            <a:off x="5892800" y="6887"/>
            <a:ext cx="6299200" cy="676959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763752" y="389265"/>
            <a:ext cx="4063773" cy="3802458"/>
            <a:chOff x="435656" y="3933657"/>
            <a:chExt cx="3549628" cy="319764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786415">
              <a:off x="1186026" y="4332048"/>
              <a:ext cx="3131487" cy="246702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4548">
              <a:off x="435656" y="3933657"/>
              <a:ext cx="3433745" cy="2705151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5" y="4353942"/>
            <a:ext cx="2431774" cy="24317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3465" y="6156003"/>
            <a:ext cx="4469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</a:rPr>
              <a:t>Сканируй и читай</a:t>
            </a:r>
            <a:r>
              <a:rPr lang="en-US" sz="2800" b="1">
                <a:solidFill>
                  <a:schemeClr val="accent1"/>
                </a:solidFill>
              </a:rPr>
              <a:t>!</a:t>
            </a:r>
            <a:endParaRPr lang="ru-RU" sz="28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1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CEF604-B659-4B72-B31E-02B2A232843B}"/>
              </a:ext>
            </a:extLst>
          </p:cNvPr>
          <p:cNvSpPr txBox="1"/>
          <p:nvPr/>
        </p:nvSpPr>
        <p:spPr>
          <a:xfrm>
            <a:off x="186099" y="294296"/>
            <a:ext cx="11404600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475688"/>
                </a:solidFill>
                <a:latin typeface="Arial Nova"/>
                <a:cs typeface="Arial"/>
              </a:rPr>
              <a:t>Выявление случаев ВИЧ по подходам, Казахстан, </a:t>
            </a:r>
            <a:r>
              <a:rPr lang="en-US" sz="2400" b="1">
                <a:solidFill>
                  <a:srgbClr val="475688"/>
                </a:solidFill>
                <a:latin typeface="Arial Nova"/>
                <a:cs typeface="Arial"/>
              </a:rPr>
              <a:t>FY24Q1</a:t>
            </a:r>
            <a:endParaRPr lang="en-US" sz="2400" b="1">
              <a:solidFill>
                <a:srgbClr val="475688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C7621-1EA1-F931-28D6-2B55A27C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4" y="1146611"/>
            <a:ext cx="10658677" cy="5329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9998D-568B-8B68-F0EF-20A6C47A9D71}"/>
              </a:ext>
            </a:extLst>
          </p:cNvPr>
          <p:cNvSpPr txBox="1"/>
          <p:nvPr/>
        </p:nvSpPr>
        <p:spPr>
          <a:xfrm>
            <a:off x="3070578" y="1146611"/>
            <a:ext cx="10611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Экспресс тест</a:t>
            </a:r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F6112-9F25-8A7D-823F-7687DE019DF5}"/>
              </a:ext>
            </a:extLst>
          </p:cNvPr>
          <p:cNvSpPr txBox="1"/>
          <p:nvPr/>
        </p:nvSpPr>
        <p:spPr>
          <a:xfrm>
            <a:off x="3070578" y="1146611"/>
            <a:ext cx="1061156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200"/>
              <a:t>Количество протестированных</a:t>
            </a:r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488AF-0007-4DA5-B1C8-75258381E715}"/>
              </a:ext>
            </a:extLst>
          </p:cNvPr>
          <p:cNvSpPr txBox="1"/>
          <p:nvPr/>
        </p:nvSpPr>
        <p:spPr>
          <a:xfrm>
            <a:off x="4521201" y="1146611"/>
            <a:ext cx="10611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Реактивный тест</a:t>
            </a: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8DC45A-4C90-D1C4-2B0B-0543B92F5DDF}"/>
              </a:ext>
            </a:extLst>
          </p:cNvPr>
          <p:cNvSpPr txBox="1"/>
          <p:nvPr/>
        </p:nvSpPr>
        <p:spPr>
          <a:xfrm>
            <a:off x="5815022" y="1177389"/>
            <a:ext cx="11558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/>
              <a:t>Подтвержденный</a:t>
            </a:r>
            <a:endParaRPr lang="en-US" sz="1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6AE06-2531-2A61-D9BE-964BFEE77BB5}"/>
              </a:ext>
            </a:extLst>
          </p:cNvPr>
          <p:cNvSpPr txBox="1"/>
          <p:nvPr/>
        </p:nvSpPr>
        <p:spPr>
          <a:xfrm>
            <a:off x="7103922" y="1161999"/>
            <a:ext cx="18820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/>
              <a:t>Процент подтверждения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83638-E173-6740-0B09-E674567A9263}"/>
              </a:ext>
            </a:extLst>
          </p:cNvPr>
          <p:cNvSpPr txBox="1"/>
          <p:nvPr/>
        </p:nvSpPr>
        <p:spPr>
          <a:xfrm>
            <a:off x="1574800" y="5727932"/>
            <a:ext cx="10611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ЕРОА</a:t>
            </a:r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AE1D4-1875-86F0-ABBA-A7EB7F1BA5A8}"/>
              </a:ext>
            </a:extLst>
          </p:cNvPr>
          <p:cNvSpPr txBox="1"/>
          <p:nvPr/>
        </p:nvSpPr>
        <p:spPr>
          <a:xfrm>
            <a:off x="2880632" y="5761041"/>
            <a:ext cx="1251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Активный аутрич онлайн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638B-6C7B-964A-04C5-FB364D508513}"/>
              </a:ext>
            </a:extLst>
          </p:cNvPr>
          <p:cNvSpPr txBox="1"/>
          <p:nvPr/>
        </p:nvSpPr>
        <p:spPr>
          <a:xfrm>
            <a:off x="4294692" y="5727932"/>
            <a:ext cx="14957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Активный аутрич офлайн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0B6D7-31F9-A053-84E7-C68EDB0A695D}"/>
              </a:ext>
            </a:extLst>
          </p:cNvPr>
          <p:cNvSpPr txBox="1"/>
          <p:nvPr/>
        </p:nvSpPr>
        <p:spPr>
          <a:xfrm>
            <a:off x="5875137" y="5699709"/>
            <a:ext cx="1251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Индексное тестирование</a:t>
            </a:r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1568D-5465-3993-F5E7-339E6CDC5714}"/>
              </a:ext>
            </a:extLst>
          </p:cNvPr>
          <p:cNvSpPr txBox="1"/>
          <p:nvPr/>
        </p:nvSpPr>
        <p:spPr>
          <a:xfrm>
            <a:off x="7249456" y="5699709"/>
            <a:ext cx="15220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/>
              <a:t>Самообращение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796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D0A0F1A-652F-1FA4-EB27-9148A440C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25" t="9936" r="13195"/>
          <a:stretch/>
        </p:blipFill>
        <p:spPr>
          <a:xfrm>
            <a:off x="6096000" y="-56720"/>
            <a:ext cx="6096000" cy="68599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62" y="1394558"/>
            <a:ext cx="4861456" cy="495069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Arial"/>
                <a:cs typeface="Arial"/>
              </a:rPr>
              <a:t>Сервис самотестирования на ВИЧ</a:t>
            </a:r>
            <a:r>
              <a:rPr lang="en-US" sz="2800" dirty="0">
                <a:latin typeface="Arial"/>
                <a:cs typeface="Arial"/>
              </a:rPr>
              <a:t>: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>
                <a:latin typeface="Arial"/>
                <a:cs typeface="Arial"/>
              </a:rPr>
              <a:t>- расширили способы получения через аптеки</a:t>
            </a:r>
            <a:r>
              <a:rPr lang="en-US" sz="2800" dirty="0">
                <a:latin typeface="Arial"/>
                <a:cs typeface="Arial"/>
              </a:rPr>
              <a:t>: 56 </a:t>
            </a:r>
            <a:r>
              <a:rPr lang="ru-RU" sz="2800" dirty="0">
                <a:latin typeface="Arial"/>
                <a:cs typeface="Arial"/>
              </a:rPr>
              <a:t>упаковок за один квартал</a:t>
            </a:r>
            <a:br>
              <a:rPr lang="ru-RU" sz="2800" dirty="0"/>
            </a:br>
            <a:r>
              <a:rPr lang="ru-RU" sz="2800" dirty="0">
                <a:latin typeface="Arial"/>
                <a:cs typeface="Arial"/>
              </a:rPr>
              <a:t>- коммуникационные активности</a:t>
            </a:r>
            <a:r>
              <a:rPr lang="en-US" sz="2800" dirty="0">
                <a:latin typeface="Arial"/>
                <a:cs typeface="Arial"/>
              </a:rPr>
              <a:t>:</a:t>
            </a:r>
            <a:r>
              <a:rPr lang="ru-RU" sz="2800" dirty="0">
                <a:latin typeface="Arial"/>
                <a:cs typeface="Arial"/>
              </a:rPr>
              <a:t> что важно для людей</a:t>
            </a:r>
            <a:br>
              <a:rPr lang="en-US" sz="2800" dirty="0"/>
            </a:br>
            <a:br>
              <a:rPr lang="ru-RU" sz="2800" dirty="0"/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34658" y="1893298"/>
            <a:ext cx="4861456" cy="1479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577F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3200"/>
          </a:p>
        </p:txBody>
      </p:sp>
      <p:pic>
        <p:nvPicPr>
          <p:cNvPr id="6" name="Picture 3" descr="A black and blue rectangle with a black background&#10;&#10;Description automatically generated">
            <a:extLst>
              <a:ext uri="{FF2B5EF4-FFF2-40B4-BE49-F238E27FC236}">
                <a16:creationId xmlns:a16="http://schemas.microsoft.com/office/drawing/2014/main" id="{AFCEDBF0-A6A1-D550-FBBB-6BB107609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62" y="407995"/>
            <a:ext cx="3596217" cy="698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14A68-ACCD-E5BF-D231-EF4D7256BBE2}"/>
              </a:ext>
            </a:extLst>
          </p:cNvPr>
          <p:cNvSpPr txBox="1"/>
          <p:nvPr/>
        </p:nvSpPr>
        <p:spPr>
          <a:xfrm>
            <a:off x="1328326" y="52382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solidFill>
                  <a:srgbClr val="577F9F"/>
                </a:solidFill>
                <a:cs typeface="Arial"/>
              </a:rPr>
              <a:t>EpiCtest.live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55A3C7-3539-0EE3-0F46-48B022393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82" y="897631"/>
            <a:ext cx="9576835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AEDB5D-9554-5263-5078-13A2AC780817}"/>
              </a:ext>
            </a:extLst>
          </p:cNvPr>
          <p:cNvSpPr txBox="1"/>
          <p:nvPr/>
        </p:nvSpPr>
        <p:spPr>
          <a:xfrm>
            <a:off x="650616" y="335777"/>
            <a:ext cx="20354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>
                <a:solidFill>
                  <a:srgbClr val="577F9F"/>
                </a:solidFill>
                <a:cs typeface="Arial"/>
              </a:rPr>
              <a:t>Онлайн реклама</a:t>
            </a:r>
            <a:endParaRPr lang="en-US" sz="3200" b="1">
              <a:solidFill>
                <a:srgbClr val="577F9F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2E81F-C213-C3FC-4E52-09CA450D9202}"/>
              </a:ext>
            </a:extLst>
          </p:cNvPr>
          <p:cNvSpPr txBox="1"/>
          <p:nvPr/>
        </p:nvSpPr>
        <p:spPr>
          <a:xfrm>
            <a:off x="3854943" y="610047"/>
            <a:ext cx="15083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>
                <a:solidFill>
                  <a:srgbClr val="577F9F"/>
                </a:solidFill>
                <a:cs typeface="Arial"/>
              </a:rPr>
              <a:t>Заказ</a:t>
            </a:r>
            <a:endParaRPr lang="en-US" sz="16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447F6-FDF4-18F5-D9EE-8C7D863127AB}"/>
              </a:ext>
            </a:extLst>
          </p:cNvPr>
          <p:cNvSpPr txBox="1"/>
          <p:nvPr/>
        </p:nvSpPr>
        <p:spPr>
          <a:xfrm>
            <a:off x="6048421" y="486936"/>
            <a:ext cx="27094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>
                <a:solidFill>
                  <a:srgbClr val="577F9F"/>
                </a:solidFill>
                <a:cs typeface="Arial"/>
              </a:rPr>
              <a:t>Уведомление партнерам </a:t>
            </a:r>
            <a:r>
              <a:rPr lang="en-US" sz="2000" b="1" err="1">
                <a:solidFill>
                  <a:srgbClr val="577F9F"/>
                </a:solidFill>
                <a:cs typeface="Arial"/>
              </a:rPr>
              <a:t>EpiC</a:t>
            </a:r>
            <a:endParaRPr lang="en-US" sz="1400">
              <a:cs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51E17-AFDF-1B26-CABE-1A69BEF12833}"/>
              </a:ext>
            </a:extLst>
          </p:cNvPr>
          <p:cNvSpPr txBox="1"/>
          <p:nvPr/>
        </p:nvSpPr>
        <p:spPr>
          <a:xfrm>
            <a:off x="8873055" y="333048"/>
            <a:ext cx="297109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>
                <a:solidFill>
                  <a:srgbClr val="577F9F"/>
                </a:solidFill>
                <a:cs typeface="Arial"/>
              </a:rPr>
              <a:t>Коммуникация с клиентом</a:t>
            </a:r>
            <a:r>
              <a:rPr lang="en-US" sz="2000" b="1">
                <a:solidFill>
                  <a:srgbClr val="577F9F"/>
                </a:solidFill>
                <a:cs typeface="Arial"/>
              </a:rPr>
              <a:t>: </a:t>
            </a:r>
            <a:r>
              <a:rPr lang="ru-RU" sz="2000" b="1">
                <a:solidFill>
                  <a:srgbClr val="577F9F"/>
                </a:solidFill>
                <a:cs typeface="Arial"/>
              </a:rPr>
              <a:t>онлайн </a:t>
            </a:r>
            <a:r>
              <a:rPr lang="ru-RU" sz="2000" b="1" err="1">
                <a:solidFill>
                  <a:srgbClr val="577F9F"/>
                </a:solidFill>
                <a:cs typeface="Arial"/>
              </a:rPr>
              <a:t>аутрич</a:t>
            </a:r>
            <a:endParaRPr lang="en-US" sz="1400">
              <a:cs typeface="Arial" panose="020B0604020202020204"/>
            </a:endParaRPr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ED2D844A-08DE-76C6-696D-3AA8C22B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3" y="1536106"/>
            <a:ext cx="2698170" cy="4114800"/>
          </a:xfrm>
          <a:prstGeom prst="rect">
            <a:avLst/>
          </a:prstGeom>
        </p:spPr>
      </p:pic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C041FE9A-86C8-62C8-056C-3B184FE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638" y="1533754"/>
            <a:ext cx="2698993" cy="4114800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1CA7FA5E-E715-3FB1-8AE2-C7A5A753B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311" y="1527812"/>
            <a:ext cx="2702578" cy="4114800"/>
          </a:xfrm>
          <a:prstGeom prst="rect">
            <a:avLst/>
          </a:prstGeom>
        </p:spPr>
      </p:pic>
      <p:pic>
        <p:nvPicPr>
          <p:cNvPr id="10" name="Picture 9" descr="A screen shot of a phone&#10;&#10;Description automatically generated">
            <a:extLst>
              <a:ext uri="{FF2B5EF4-FFF2-40B4-BE49-F238E27FC236}">
                <a16:creationId xmlns:a16="http://schemas.microsoft.com/office/drawing/2014/main" id="{7A3E9877-A3DF-9B3D-A3B1-60EF635E8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036" y="1508502"/>
            <a:ext cx="2698993" cy="4114800"/>
          </a:xfrm>
          <a:prstGeom prst="rect">
            <a:avLst/>
          </a:prstGeom>
        </p:spPr>
      </p:pic>
      <p:pic>
        <p:nvPicPr>
          <p:cNvPr id="16" name="Picture 15" descr="A pink arrow with black background&#10;&#10;Description automatically generated">
            <a:extLst>
              <a:ext uri="{FF2B5EF4-FFF2-40B4-BE49-F238E27FC236}">
                <a16:creationId xmlns:a16="http://schemas.microsoft.com/office/drawing/2014/main" id="{29356E04-57D7-5D01-6926-58BBD5EB0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197" y="3216451"/>
            <a:ext cx="593608" cy="359246"/>
          </a:xfrm>
          <a:prstGeom prst="rect">
            <a:avLst/>
          </a:prstGeom>
        </p:spPr>
      </p:pic>
      <p:pic>
        <p:nvPicPr>
          <p:cNvPr id="18" name="Picture 17" descr="A pink arrow with black background&#10;&#10;Description automatically generated">
            <a:extLst>
              <a:ext uri="{FF2B5EF4-FFF2-40B4-BE49-F238E27FC236}">
                <a16:creationId xmlns:a16="http://schemas.microsoft.com/office/drawing/2014/main" id="{C9441D93-8DF0-7D40-A34E-D56EB2DBD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751" y="3348155"/>
            <a:ext cx="593608" cy="359246"/>
          </a:xfrm>
          <a:prstGeom prst="rect">
            <a:avLst/>
          </a:prstGeom>
        </p:spPr>
      </p:pic>
      <p:pic>
        <p:nvPicPr>
          <p:cNvPr id="19" name="Picture 18" descr="A pink arrow with black background&#10;&#10;Description automatically generated">
            <a:extLst>
              <a:ext uri="{FF2B5EF4-FFF2-40B4-BE49-F238E27FC236}">
                <a16:creationId xmlns:a16="http://schemas.microsoft.com/office/drawing/2014/main" id="{77F8CC58-9288-3A94-8AEF-4657CCE53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122" y="3254080"/>
            <a:ext cx="593608" cy="3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4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ruck with solid fill">
            <a:extLst>
              <a:ext uri="{FF2B5EF4-FFF2-40B4-BE49-F238E27FC236}">
                <a16:creationId xmlns:a16="http://schemas.microsoft.com/office/drawing/2014/main" id="{6055C751-3CBB-7F87-7127-9120E3486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6156" y="829653"/>
            <a:ext cx="1171734" cy="1171734"/>
          </a:xfrm>
          <a:prstGeom prst="rect">
            <a:avLst/>
          </a:prstGeom>
        </p:spPr>
      </p:pic>
      <p:pic>
        <p:nvPicPr>
          <p:cNvPr id="6" name="Graphic 5" descr="Lips with solid fill">
            <a:extLst>
              <a:ext uri="{FF2B5EF4-FFF2-40B4-BE49-F238E27FC236}">
                <a16:creationId xmlns:a16="http://schemas.microsoft.com/office/drawing/2014/main" id="{AA94B804-8188-A9B0-64CA-C7E5B266E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8598" y="922904"/>
            <a:ext cx="914400" cy="914400"/>
          </a:xfrm>
          <a:prstGeom prst="rect">
            <a:avLst/>
          </a:prstGeom>
        </p:spPr>
      </p:pic>
      <p:pic>
        <p:nvPicPr>
          <p:cNvPr id="8" name="Graphic 7" descr="Statistics with solid fill">
            <a:extLst>
              <a:ext uri="{FF2B5EF4-FFF2-40B4-BE49-F238E27FC236}">
                <a16:creationId xmlns:a16="http://schemas.microsoft.com/office/drawing/2014/main" id="{11CA9B6D-92EB-552B-2590-82CE0BB61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7325" y="82965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BC2C5-B264-4D1A-4EE0-DECFF4EDBFCB}"/>
              </a:ext>
            </a:extLst>
          </p:cNvPr>
          <p:cNvSpPr txBox="1"/>
          <p:nvPr/>
        </p:nvSpPr>
        <p:spPr>
          <a:xfrm>
            <a:off x="1321792" y="512081"/>
            <a:ext cx="22024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577F9F"/>
                </a:solidFill>
                <a:cs typeface="Arial"/>
              </a:rPr>
              <a:t>Доставка</a:t>
            </a:r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FCDB8-0541-FF85-7821-C0EF5D54FE61}"/>
              </a:ext>
            </a:extLst>
          </p:cNvPr>
          <p:cNvSpPr txBox="1"/>
          <p:nvPr/>
        </p:nvSpPr>
        <p:spPr>
          <a:xfrm>
            <a:off x="4985600" y="527092"/>
            <a:ext cx="23974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577F9F"/>
                </a:solidFill>
                <a:cs typeface="Arial"/>
              </a:rPr>
              <a:t>Тестирование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2E14A-7CDA-5D97-DA87-87463F34DAD5}"/>
              </a:ext>
            </a:extLst>
          </p:cNvPr>
          <p:cNvSpPr txBox="1"/>
          <p:nvPr/>
        </p:nvSpPr>
        <p:spPr>
          <a:xfrm>
            <a:off x="8737926" y="407734"/>
            <a:ext cx="28131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577F9F"/>
                </a:solidFill>
                <a:cs typeface="Arial"/>
              </a:rPr>
              <a:t>Обратная связь</a:t>
            </a:r>
            <a:endParaRPr lang="en-US" sz="12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EAD80A0-2522-CE6A-C4A9-F2F6B390B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790" t="61538" r="54663" b="20625"/>
          <a:stretch/>
        </p:blipFill>
        <p:spPr>
          <a:xfrm>
            <a:off x="602178" y="1895986"/>
            <a:ext cx="3103251" cy="1893993"/>
          </a:xfrm>
          <a:prstGeom prst="rect">
            <a:avLst/>
          </a:prstGeom>
        </p:spPr>
      </p:pic>
      <p:pic>
        <p:nvPicPr>
          <p:cNvPr id="3" name="Picture 2" descr="A person holding a box with a package&#10;&#10;Description automatically generated">
            <a:extLst>
              <a:ext uri="{FF2B5EF4-FFF2-40B4-BE49-F238E27FC236}">
                <a16:creationId xmlns:a16="http://schemas.microsoft.com/office/drawing/2014/main" id="{6E705824-8D6E-CBCA-AAA5-4F90B5BEE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982" y="1623447"/>
            <a:ext cx="3090035" cy="470890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855B09-84A2-3344-0502-6A574B416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5118" y="1662193"/>
            <a:ext cx="3038374" cy="4618494"/>
          </a:xfrm>
          <a:prstGeom prst="rect">
            <a:avLst/>
          </a:prstGeom>
        </p:spPr>
      </p:pic>
      <p:pic>
        <p:nvPicPr>
          <p:cNvPr id="11" name="Picture 10" descr="A pink arrow with black background&#10;&#10;Description automatically generated">
            <a:extLst>
              <a:ext uri="{FF2B5EF4-FFF2-40B4-BE49-F238E27FC236}">
                <a16:creationId xmlns:a16="http://schemas.microsoft.com/office/drawing/2014/main" id="{ACB06F10-DB5E-6BAF-1060-7DD5037DA4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5807" y="1020858"/>
            <a:ext cx="593608" cy="359246"/>
          </a:xfrm>
          <a:prstGeom prst="rect">
            <a:avLst/>
          </a:prstGeom>
        </p:spPr>
      </p:pic>
      <p:pic>
        <p:nvPicPr>
          <p:cNvPr id="15" name="Picture 14" descr="A pink arrow with black background&#10;&#10;Description automatically generated">
            <a:extLst>
              <a:ext uri="{FF2B5EF4-FFF2-40B4-BE49-F238E27FC236}">
                <a16:creationId xmlns:a16="http://schemas.microsoft.com/office/drawing/2014/main" id="{4F052A2B-F4CE-4BFC-FC26-03DD1B7D32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3739" y="1020858"/>
            <a:ext cx="593608" cy="3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6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458" t="29074" r="16771" b="17407"/>
          <a:stretch/>
        </p:blipFill>
        <p:spPr>
          <a:xfrm>
            <a:off x="2046514" y="1915588"/>
            <a:ext cx="10145486" cy="457417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7951" y="488745"/>
            <a:ext cx="11504393" cy="1417726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Arial"/>
                <a:cs typeface="Arial"/>
              </a:rPr>
              <a:t>PrEP</a:t>
            </a:r>
            <a:r>
              <a:rPr lang="en-US" sz="3100" dirty="0">
                <a:latin typeface="Arial"/>
                <a:cs typeface="Arial"/>
              </a:rPr>
              <a:t> </a:t>
            </a:r>
            <a:r>
              <a:rPr lang="ru-RU" sz="3100" dirty="0">
                <a:latin typeface="Arial"/>
                <a:cs typeface="Arial"/>
              </a:rPr>
              <a:t>на базе сообщества</a:t>
            </a:r>
            <a:r>
              <a:rPr lang="en-US" sz="3100" dirty="0">
                <a:latin typeface="Arial"/>
                <a:cs typeface="Arial"/>
              </a:rPr>
              <a:t>:</a:t>
            </a:r>
            <a:br>
              <a:rPr lang="ru-RU" dirty="0"/>
            </a:br>
            <a:br>
              <a:rPr lang="ru-RU" sz="2700" dirty="0"/>
            </a:br>
            <a:r>
              <a:rPr lang="ru-RU" sz="2700" dirty="0">
                <a:latin typeface="Arial"/>
                <a:cs typeface="Arial"/>
              </a:rPr>
              <a:t>- две организации предоставляют ДКП на базе НПО</a:t>
            </a:r>
            <a:r>
              <a:rPr lang="en-US" sz="2700" dirty="0">
                <a:latin typeface="Arial"/>
                <a:cs typeface="Arial"/>
              </a:rPr>
              <a:t>: 82 </a:t>
            </a:r>
            <a:r>
              <a:rPr lang="en-US" sz="2700" dirty="0" err="1">
                <a:latin typeface="Arial"/>
                <a:cs typeface="Arial"/>
              </a:rPr>
              <a:t>клиент</a:t>
            </a:r>
            <a:r>
              <a:rPr lang="ru-RU" sz="2700" dirty="0">
                <a:latin typeface="Arial"/>
                <a:cs typeface="Arial"/>
              </a:rPr>
              <a:t>а получили</a:t>
            </a:r>
            <a:r>
              <a:rPr lang="en-US" sz="2700" dirty="0">
                <a:latin typeface="Arial"/>
                <a:cs typeface="Arial"/>
              </a:rPr>
              <a:t> </a:t>
            </a:r>
            <a:r>
              <a:rPr lang="ru-RU" sz="2700" dirty="0">
                <a:latin typeface="Arial"/>
                <a:cs typeface="Arial"/>
              </a:rPr>
              <a:t>ДКП</a:t>
            </a:r>
            <a:br>
              <a:rPr lang="ru-RU" sz="2700" dirty="0"/>
            </a:br>
            <a:r>
              <a:rPr lang="ru-RU" sz="2700" dirty="0">
                <a:latin typeface="Arial"/>
                <a:cs typeface="Arial"/>
              </a:rPr>
              <a:t>- консультирование вокруг твоих персональных выгод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10" y="4248791"/>
            <a:ext cx="2251590" cy="2251590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562272" y="5374586"/>
            <a:ext cx="2877457" cy="813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577F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4000">
                <a:solidFill>
                  <a:schemeClr val="bg1"/>
                </a:solidFill>
              </a:rPr>
              <a:t>Сканируй</a:t>
            </a:r>
            <a:r>
              <a:rPr lang="en-US" sz="4000">
                <a:solidFill>
                  <a:schemeClr val="bg1"/>
                </a:solidFill>
              </a:rPr>
              <a:t>!</a:t>
            </a:r>
            <a:endParaRPr lang="ru-RU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EpiC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77F9F"/>
      </a:accent1>
      <a:accent2>
        <a:srgbClr val="10244D"/>
      </a:accent2>
      <a:accent3>
        <a:srgbClr val="DDEAF6"/>
      </a:accent3>
      <a:accent4>
        <a:srgbClr val="E63339"/>
      </a:accent4>
      <a:accent5>
        <a:srgbClr val="BCBBC0"/>
      </a:accent5>
      <a:accent6>
        <a:srgbClr val="919194"/>
      </a:accent6>
      <a:hlink>
        <a:srgbClr val="E63339"/>
      </a:hlink>
      <a:folHlink>
        <a:srgbClr val="577F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EpiC" id="{4DDD17E9-E049-4379-A544-BE082605ACC8}" vid="{C82A1404-AE97-4DB8-A11B-4D813ECCD5C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E93A5ADF3644A8C806F222336F06E" ma:contentTypeVersion="18" ma:contentTypeDescription="Create a new document." ma:contentTypeScope="" ma:versionID="07c424a8be0a5130d5d1a2d6b36678ec">
  <xsd:schema xmlns:xsd="http://www.w3.org/2001/XMLSchema" xmlns:xs="http://www.w3.org/2001/XMLSchema" xmlns:p="http://schemas.microsoft.com/office/2006/metadata/properties" xmlns:ns1="http://schemas.microsoft.com/sharepoint/v3" xmlns:ns2="d0061474-bead-42c2-8024-4c6c5e2c71fe" xmlns:ns3="6730796f-a597-4ef5-b1dc-f445f3297e3b" targetNamespace="http://schemas.microsoft.com/office/2006/metadata/properties" ma:root="true" ma:fieldsID="7141b6c2bf21ecee4301a573f16c8e1f" ns1:_="" ns2:_="" ns3:_="">
    <xsd:import namespace="http://schemas.microsoft.com/sharepoint/v3"/>
    <xsd:import namespace="d0061474-bead-42c2-8024-4c6c5e2c71fe"/>
    <xsd:import namespace="6730796f-a597-4ef5-b1dc-f445f3297e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061474-bead-42c2-8024-4c6c5e2c71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c071807-aa7e-4661-a2e6-f95c2e1ef04d}" ma:internalName="TaxCatchAll" ma:showField="CatchAllData" ma:web="d0061474-bead-42c2-8024-4c6c5e2c7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0796f-a597-4ef5-b1dc-f445f3297e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d0061474-bead-42c2-8024-4c6c5e2c71fe">
      <UserInfo>
        <DisplayName>Lucy Harber</DisplayName>
        <AccountId>445</AccountId>
        <AccountType/>
      </UserInfo>
      <UserInfo>
        <DisplayName>Andrea Surette</DisplayName>
        <AccountId>67</AccountId>
        <AccountType/>
      </UserInfo>
      <UserInfo>
        <DisplayName>Kenisha Jefferson</DisplayName>
        <AccountId>999</AccountId>
        <AccountType/>
      </UserInfo>
      <UserInfo>
        <DisplayName>Maggie McCarten-Gibbs</DisplayName>
        <AccountId>422</AccountId>
        <AccountType/>
      </UserInfo>
      <UserInfo>
        <DisplayName>Rose Wilcher</DisplayName>
        <AccountId>27</AccountId>
        <AccountType/>
      </UserInfo>
    </SharedWithUsers>
    <TaxCatchAll xmlns="d0061474-bead-42c2-8024-4c6c5e2c71fe" xsi:nil="true"/>
    <lcf76f155ced4ddcb4097134ff3c332f xmlns="6730796f-a597-4ef5-b1dc-f445f3297e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0BE7CC-FC11-4ABE-9BFC-19C66C69D9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696010-DC45-4BC1-AD42-F1B483DBB4A5}">
  <ds:schemaRefs>
    <ds:schemaRef ds:uri="6730796f-a597-4ef5-b1dc-f445f3297e3b"/>
    <ds:schemaRef ds:uri="d0061474-bead-42c2-8024-4c6c5e2c71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F0D5622-E8E7-4EF6-9CB7-53B3EF373F90}">
  <ds:schemaRefs>
    <ds:schemaRef ds:uri="6730796f-a597-4ef5-b1dc-f445f3297e3b"/>
    <ds:schemaRef ds:uri="d0061474-bead-42c2-8024-4c6c5e2c71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380</Words>
  <Application>Microsoft Office PowerPoint</Application>
  <PresentationFormat>Widescreen</PresentationFormat>
  <Paragraphs>69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Nova</vt:lpstr>
      <vt:lpstr>Calibri</vt:lpstr>
      <vt:lpstr>ThemeEpiC</vt:lpstr>
      <vt:lpstr> EpiC Kazakhstan</vt:lpstr>
      <vt:lpstr>PowerPoint Presentation</vt:lpstr>
      <vt:lpstr>Тестирование:  Партнеры EpiC используют разные подходы по тестированию среди КГН   Тестирование силами сообщества  1327 прошли тестирование (1 кв. Проектного года (окт 2023- декабрь 2024), 22 положительных кейсов  МСМ группа которая больше всех протестирована за первый квартал   Скрининг на насилие. фокус на безопасность </vt:lpstr>
      <vt:lpstr>PowerPoint Presentation</vt:lpstr>
      <vt:lpstr>Сервис самотестирования на ВИЧ:  - расширили способы получения через аптеки: 56 упаковок за один квартал - коммуникационные активности: что важно для людей  </vt:lpstr>
      <vt:lpstr>PowerPoint Presentation</vt:lpstr>
      <vt:lpstr>PowerPoint Presentation</vt:lpstr>
      <vt:lpstr>PowerPoint Presentation</vt:lpstr>
      <vt:lpstr>PrEP на базе сообщества:  - две организации предоставляют ДКП на базе НПО: 82 клиента получили ДКП - консультирование вокруг твоих персональных выгод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Dyson</dc:creator>
  <cp:lastModifiedBy>Altynai Rsaldinova</cp:lastModifiedBy>
  <cp:revision>6</cp:revision>
  <dcterms:created xsi:type="dcterms:W3CDTF">2019-10-25T09:42:36Z</dcterms:created>
  <dcterms:modified xsi:type="dcterms:W3CDTF">2024-02-28T09:34:46Z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0x010100BF7E93A5ADF3644A8C806F222336F06E</vt:lpwstr>
  </property>
  <property fmtid="{D5CDD505-2E9C-101B-9397-08002B2CF9AE}" pid="3" name="Order">
    <vt:r8>27000</vt:r8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