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6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5BBA0-DE94-4006-A761-73D380D6F82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D68-FCE0-4FC7-9734-EDCBF1CAD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06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F21D68-FCE0-4FC7-9734-EDCBF1CAD6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59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Kazakhstan (TB) – GC7 Aligned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Ключевые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особенности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последующие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действия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00E1E-E854-263F-A48E-1E651F3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1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Рекомендации</a:t>
            </a:r>
            <a:r>
              <a:rPr lang="en-US" sz="31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31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следующие</a:t>
            </a:r>
            <a:r>
              <a:rPr lang="en-US" sz="31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1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шаги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A517D-378A-DB1F-3B40-1874DE52F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Стратегические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шаги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Интегрировать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поэтапный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переход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к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госфинансированию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Фокус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лечении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лекарственно-устойчивого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туберкулеза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Государственное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финансирование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работы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Координационного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комитета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Практические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действия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Подготовить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письмо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о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софинансировании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Разработать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трёхлетний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план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контроля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аудита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ru-KG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</a:t>
            </a:r>
            <a:r>
              <a:rPr lang="ru-RU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бязательный аудит в 3-м году (финансовый/программный)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Финализировать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план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мониторинга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бюджета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Подтвердить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экономически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обоснованные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закупки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14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0BF12-850A-D8A7-6B36-2D65F793D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2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Грант</a:t>
            </a:r>
            <a:r>
              <a:rPr lang="en-US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Глобального</a:t>
            </a:r>
            <a:r>
              <a:rPr lang="en-US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фонда</a:t>
            </a:r>
            <a:r>
              <a:rPr lang="en-US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</a:t>
            </a:r>
            <a:r>
              <a:rPr lang="en-US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туберкулезу</a:t>
            </a:r>
            <a:r>
              <a:rPr lang="en-US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в </a:t>
            </a:r>
            <a:r>
              <a:rPr lang="en-US" sz="22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Казахстане</a:t>
            </a:r>
            <a:r>
              <a:rPr lang="en-US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(GC7: 2026–2028)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EC7A-A154-4B04-9BCE-0CF8F2F4D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Общий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объём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финансирования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$7,4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млн</a:t>
            </a:r>
            <a:endParaRPr lang="en-US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Предыдущая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модель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управления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упрощённая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(Light)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Новая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утверждённая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модель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согласованная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модель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управления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(Aligned Model)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о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переходе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принято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Экспертной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группой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по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управлению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грантами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(EGMC)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9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03B5-EF56-8557-E70D-DA25295B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Причины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перехода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согласованную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модель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55B6-FADA-7D7E-6500-F69C06965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Эффективность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национальной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программы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особенно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по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лекарственно-устойчивому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туберкулезу</a:t>
            </a:r>
            <a:endParaRPr lang="en-US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Высокий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показатель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успешного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лечения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– 82%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Глобальный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фонд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дополняет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национальное</a:t>
            </a:r>
            <a:r>
              <a:rPr lang="en-US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финансирование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но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не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является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критичным</a:t>
            </a:r>
            <a:endParaRPr lang="en-US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Низкие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финансовые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операционные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риски</a:t>
            </a:r>
            <a:endParaRPr lang="en-US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Снижение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административной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нагрузки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без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ущерба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для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контроля</a:t>
            </a:r>
            <a:endParaRPr lang="en-US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5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D26B-7A0D-E5CA-BEFD-98D487376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Ключевые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особенности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согласованной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модели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A7899-2B02-81FF-EB7C-AC5F2A247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Упрощённая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система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мониторинга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Максимум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индикатора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охвата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Нет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индикаторов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результатов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воздействия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Агрегированные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показатели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должны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включать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данные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уязвимых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групп</a:t>
            </a: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Упрощённое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бюджетирование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Бюджет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строится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основе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национального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стратегического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плана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Нет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необходимости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детализированных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расчётов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Упрощённое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управление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закупками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Закупка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только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основных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препаратов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медтоваров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Без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стандартного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инструмента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планирования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закупок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Оплата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поставок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без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дополнительного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согласования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8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51BEF-AAB9-2624-208E-D0E5C0C87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Контроль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аудит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Один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обязательный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аудит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итогам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3-го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года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реализации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Годовые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финансовые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проверки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проводятся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только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наличии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серьёзных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рисков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Требуется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трёхлетний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план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гарантий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приоритетным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рискам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Устойчивость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софинансирование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Грант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рассматривается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как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возможный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последний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Государственное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должно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быть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привязано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к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мероприятиям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Ожидается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трансформация</a:t>
            </a:r>
            <a:r>
              <a:rPr lang="ru-KG" sz="18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СКК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в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государственный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координационный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механизм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A7052F-733F-C17D-66CF-285A1EEB9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Ключевые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особенности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согласованной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модели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280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39ED6-F34C-22DF-D5FA-E0A33E993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KG" dirty="0">
                <a:latin typeface="Arial" panose="020B0604020202020204" pitchFamily="34" charset="0"/>
                <a:cs typeface="Arial" panose="020B0604020202020204" pitchFamily="34" charset="0"/>
              </a:rPr>
              <a:t>Упрощенные требования к гранту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D4854-2F50-3179-A5B8-4864D5DA2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Нет необходимости в ежегодной или полугодовой программной отчетности (например, PUDRs не запрашиваются, если нет выявленных рисков).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мониторинга выполнения плана (Work Plan Tracking Measures, WPTMs).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требуется предоставлять детализированные рабочие планы или планы закупок.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Нет частых запросов на финансирование – средства выделяются заранее на основе общего объема гранта и его целей.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Отсутствие финансовой проверки текущих расходов со стороны LFA, если не выявлены риски.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Нет требований по отчетности о налоговых расходах.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88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133D-EA8D-C914-4DE2-0455D7706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2" y="464209"/>
            <a:ext cx="7616282" cy="11430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Грантовые результаты в рамках согласованной модели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0E6E3B-9E20-FB18-9641-3DC494DDF9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25911" y="1542642"/>
            <a:ext cx="7092177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2000" b="1" dirty="0">
                <a:latin typeface="Arial" panose="020B0604020202020204" pitchFamily="34" charset="0"/>
              </a:rPr>
              <a:t>Performance Framework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endParaRPr lang="en-US" altLang="en-US" sz="24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Оптимизированная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структура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ограниченный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набор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индикаторов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охвата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Отказ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индикаторов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воздействия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результатов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для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страновых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грантов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Максимум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3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индикатора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охвата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каждый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компонент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Приоритетность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индикаторов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Соответствие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национальному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стратегическому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плану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(NSP).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Программное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влияние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Выравнивание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с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инвестиционными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приоритетами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Должны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быть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доступны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дезагрегированные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данные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ключевым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группам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населения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или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регионам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8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9CFCF-43ED-DD0D-8C1B-704E5CDB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Грантовые результаты в рамках согласованной модели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7021-FDAA-6282-22DB-0269B750E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Ключевые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принципы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бюджетирования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Использование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модульного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формата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бюджета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согласованного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с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детализированным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Национальным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стратегическим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планом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(NSP).</a:t>
            </a:r>
            <a:b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Ограничение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числа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ключевых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интервенций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для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фокусировки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ресурсов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наиболее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значимых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приоритетах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b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Отсутствие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детализированных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расчетов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затратам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если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они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не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подготовлены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заранее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b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Внутренний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анализ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бюджета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через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инструмент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BAT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вместо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детальной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проверки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LFA.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3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9CFCF-43ED-DD0D-8C1B-704E5CDB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Грантовые результаты в рамках согласованной модели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7021-FDAA-6282-22DB-0269B750E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Ключевые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принципы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бюджетирования</a:t>
            </a:r>
            <a:endParaRPr lang="en-US" sz="18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Снижение административной нагрузки при пересмотре программ и отчетности.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🔹 Ограничение количества бюджетных строк для концентрации на критически важных направлениях финансирования.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🔹 Использование Национального стратегического плана (NSP) как основной ориентир для планирования бюджета и оценки его эффективности.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Эта модель обеспечивает гибкость и целевое использование средств, минимизирует бюрократические процедуры и повышает прозрачность бюджетных решений. </a:t>
            </a:r>
            <a:endParaRPr lang="en-US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24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3164</TotalTime>
  <Words>556</Words>
  <Application>Microsoft Office PowerPoint</Application>
  <PresentationFormat>On-screen Show (4:3)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Segoe UI Symbol</vt:lpstr>
      <vt:lpstr>Symbol</vt:lpstr>
      <vt:lpstr>Wingdings</vt:lpstr>
      <vt:lpstr>Office Theme</vt:lpstr>
      <vt:lpstr>Kazakhstan (TB) – GC7 Aligned Model</vt:lpstr>
      <vt:lpstr>Грант Глобального фонда по туберкулезу в Казахстане (GC7: 2026–2028)</vt:lpstr>
      <vt:lpstr>Причины перехода на согласованную модель</vt:lpstr>
      <vt:lpstr>Ключевые особенности согласованной модели</vt:lpstr>
      <vt:lpstr>Ключевые особенности согласованной модели</vt:lpstr>
      <vt:lpstr>Упрощенные требования к гранту</vt:lpstr>
      <vt:lpstr>Грантовые результаты в рамках согласованной модели</vt:lpstr>
      <vt:lpstr>Грантовые результаты в рамках согласованной модели</vt:lpstr>
      <vt:lpstr>Грантовые результаты в рамках согласованной модели</vt:lpstr>
      <vt:lpstr>Рекомендации и следующие шаги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Murat kyzy, Aigul</cp:lastModifiedBy>
  <cp:revision>16</cp:revision>
  <dcterms:created xsi:type="dcterms:W3CDTF">2013-01-27T09:14:16Z</dcterms:created>
  <dcterms:modified xsi:type="dcterms:W3CDTF">2025-06-05T10:28:15Z</dcterms:modified>
  <cp:category/>
</cp:coreProperties>
</file>