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03" r:id="rId3"/>
    <p:sldId id="292" r:id="rId4"/>
    <p:sldId id="287" r:id="rId5"/>
    <p:sldId id="326" r:id="rId6"/>
    <p:sldId id="357" r:id="rId7"/>
    <p:sldId id="329" r:id="rId8"/>
    <p:sldId id="362" r:id="rId9"/>
    <p:sldId id="336" r:id="rId10"/>
    <p:sldId id="338" r:id="rId11"/>
    <p:sldId id="347" r:id="rId12"/>
    <p:sldId id="359" r:id="rId13"/>
    <p:sldId id="361" r:id="rId14"/>
    <p:sldId id="290" r:id="rId15"/>
    <p:sldId id="299" r:id="rId16"/>
    <p:sldId id="286" r:id="rId17"/>
    <p:sldId id="300" r:id="rId18"/>
    <p:sldId id="302" r:id="rId19"/>
    <p:sldId id="341" r:id="rId20"/>
    <p:sldId id="348" r:id="rId21"/>
    <p:sldId id="350" r:id="rId22"/>
    <p:sldId id="35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2C0BC2-0DE8-4723-96CC-A2EBBE4826F9}">
          <p14:sldIdLst>
            <p14:sldId id="257"/>
            <p14:sldId id="303"/>
            <p14:sldId id="292"/>
          </p14:sldIdLst>
        </p14:section>
        <p14:section name="Раздел без заголовка" id="{BCBB190F-C74A-4644-8E8D-7DC0F78603D4}">
          <p14:sldIdLst>
            <p14:sldId id="287"/>
            <p14:sldId id="326"/>
            <p14:sldId id="357"/>
            <p14:sldId id="329"/>
            <p14:sldId id="362"/>
            <p14:sldId id="336"/>
            <p14:sldId id="338"/>
            <p14:sldId id="347"/>
            <p14:sldId id="359"/>
            <p14:sldId id="361"/>
            <p14:sldId id="290"/>
            <p14:sldId id="299"/>
            <p14:sldId id="286"/>
            <p14:sldId id="300"/>
            <p14:sldId id="302"/>
            <p14:sldId id="341"/>
            <p14:sldId id="348"/>
            <p14:sldId id="350"/>
            <p14:sldId id="3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068" autoAdjust="0"/>
  </p:normalViewPr>
  <p:slideViewPr>
    <p:cSldViewPr snapToGrid="0" snapToObjects="1">
      <p:cViewPr>
        <p:scale>
          <a:sx n="68" d="100"/>
          <a:sy n="68" d="100"/>
        </p:scale>
        <p:origin x="-14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/>
              <a:t>Употребление ПАВ за последние </a:t>
            </a:r>
            <a:br>
              <a:rPr lang="ru-RU" smtClean="0"/>
            </a:br>
            <a:r>
              <a:rPr lang="ru-RU" smtClean="0"/>
              <a:t>90 дней  ( в %)</a:t>
            </a:r>
            <a:endParaRPr lang="ru-RU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Sheet1!$A$2:$A$11</c:f>
              <c:strCache>
                <c:ptCount val="10"/>
                <c:pt idx="0">
                  <c:v>Алкоголь</c:v>
                </c:pt>
                <c:pt idx="1">
                  <c:v>Марихуана</c:v>
                </c:pt>
                <c:pt idx="2">
                  <c:v>Героин</c:v>
                </c:pt>
                <c:pt idx="3">
                  <c:v>Другие опиоиды</c:v>
                </c:pt>
                <c:pt idx="4">
                  <c:v>Стимулянты</c:v>
                </c:pt>
                <c:pt idx="5">
                  <c:v>Кокаин</c:v>
                </c:pt>
                <c:pt idx="6">
                  <c:v>Галлюциногены</c:v>
                </c:pt>
                <c:pt idx="7">
                  <c:v>Ингалянты</c:v>
                </c:pt>
                <c:pt idx="8">
                  <c:v>Клубные наркотики </c:v>
                </c:pt>
                <c:pt idx="9">
                  <c:v>Какие либо наркотики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77.6</c:v>
                </c:pt>
                <c:pt idx="1">
                  <c:v>28.7</c:v>
                </c:pt>
                <c:pt idx="2">
                  <c:v>3.1</c:v>
                </c:pt>
                <c:pt idx="3">
                  <c:v>5.5</c:v>
                </c:pt>
                <c:pt idx="4">
                  <c:v>5.5</c:v>
                </c:pt>
                <c:pt idx="5">
                  <c:v>2.0</c:v>
                </c:pt>
                <c:pt idx="6">
                  <c:v>2.0</c:v>
                </c:pt>
                <c:pt idx="7">
                  <c:v>22.8</c:v>
                </c:pt>
                <c:pt idx="8">
                  <c:v>3.5</c:v>
                </c:pt>
                <c:pt idx="9">
                  <c:v>48.4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1534312"/>
        <c:axId val="-2131531336"/>
      </c:barChart>
      <c:catAx>
        <c:axId val="-2131534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1531336"/>
        <c:crosses val="autoZero"/>
        <c:auto val="1"/>
        <c:lblAlgn val="ctr"/>
        <c:lblOffset val="100"/>
        <c:noMultiLvlLbl val="0"/>
      </c:catAx>
      <c:valAx>
        <c:axId val="-2131531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1534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Almaty</a:t>
            </a:r>
          </a:p>
          <a:p>
            <a:pPr>
              <a:defRPr/>
            </a:pPr>
            <a:r>
              <a:rPr lang="en-US" sz="1400" dirty="0" smtClean="0"/>
              <a:t>22%(n:186)</a:t>
            </a:r>
            <a:endParaRPr lang="en-US" sz="1400" dirty="0"/>
          </a:p>
        </c:rich>
      </c:tx>
      <c:layout>
        <c:manualLayout>
          <c:xMode val="edge"/>
          <c:yMode val="edge"/>
          <c:x val="0.0487446786377313"/>
          <c:y val="0.09285914394012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Almaty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0.0356225794240518"/>
                  <c:y val="-0.0496408607321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40185052224521"/>
                  <c:y val="0.1342208861370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01735014057459"/>
                  <c:y val="-0.2739708199595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HIV - Old</c:v>
                </c:pt>
                <c:pt idx="1">
                  <c:v>HIV - New</c:v>
                </c:pt>
                <c:pt idx="2">
                  <c:v>negative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10.0</c:v>
                </c:pt>
                <c:pt idx="1">
                  <c:v>12.0</c:v>
                </c:pt>
                <c:pt idx="2">
                  <c:v>78.0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Nur</a:t>
            </a:r>
            <a:r>
              <a:rPr lang="en-US" dirty="0" smtClean="0"/>
              <a:t>-Sultan</a:t>
            </a:r>
          </a:p>
          <a:p>
            <a:pPr>
              <a:defRPr/>
            </a:pPr>
            <a:r>
              <a:rPr lang="en-US" sz="1400" dirty="0" smtClean="0"/>
              <a:t>15,7%</a:t>
            </a:r>
            <a:r>
              <a:rPr lang="en-US" sz="1400" baseline="0" dirty="0" smtClean="0"/>
              <a:t> (n</a:t>
            </a:r>
            <a:r>
              <a:rPr lang="en-US" sz="1400" dirty="0" smtClean="0"/>
              <a:t>: 141)</a:t>
            </a:r>
            <a:endParaRPr lang="en-US" sz="1400" dirty="0"/>
          </a:p>
        </c:rich>
      </c:tx>
      <c:layout>
        <c:manualLayout>
          <c:xMode val="edge"/>
          <c:yMode val="edge"/>
          <c:x val="0.0487446786377313"/>
          <c:y val="0.09285914394012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Nur-Sultan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0.0356225794240518"/>
                  <c:y val="-0.0496408607321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40185052224521"/>
                  <c:y val="0.1342208861370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0984517017851633"/>
                  <c:y val="-0.1288223500793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HIV - Old</c:v>
                </c:pt>
                <c:pt idx="1">
                  <c:v>HIV - New</c:v>
                </c:pt>
                <c:pt idx="2">
                  <c:v>negative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6.0</c:v>
                </c:pt>
                <c:pt idx="1">
                  <c:v>9.700000000000001</c:v>
                </c:pt>
                <c:pt idx="2">
                  <c:v>84.3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Shymkent</a:t>
            </a:r>
            <a:endParaRPr lang="en-US" dirty="0" smtClean="0"/>
          </a:p>
          <a:p>
            <a:pPr>
              <a:defRPr/>
            </a:pPr>
            <a:r>
              <a:rPr lang="en-US" sz="1400" dirty="0" smtClean="0"/>
              <a:t>21,7% (n: 151)</a:t>
            </a:r>
            <a:endParaRPr lang="en-US" sz="1400" dirty="0"/>
          </a:p>
        </c:rich>
      </c:tx>
      <c:layout>
        <c:manualLayout>
          <c:xMode val="edge"/>
          <c:yMode val="edge"/>
          <c:x val="0.0487446786377313"/>
          <c:y val="0.09285914394012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888185487023"/>
          <c:y val="0.324988331375659"/>
          <c:w val="0.432030166611816"/>
          <c:h val="0.6499884604125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Shymkent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0857200163791293"/>
                  <c:y val="-0.051705462538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0391783185809264"/>
                  <c:y val="-0.00549771014768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27043623522135"/>
                  <c:y val="-0.2073040795575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HIV - Old</c:v>
                </c:pt>
                <c:pt idx="1">
                  <c:v>HIV - New</c:v>
                </c:pt>
                <c:pt idx="2">
                  <c:v>negative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6.7</c:v>
                </c:pt>
                <c:pt idx="1">
                  <c:v>15.0</c:v>
                </c:pt>
                <c:pt idx="2">
                  <c:v>78.3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Almaty</a:t>
            </a:r>
          </a:p>
          <a:p>
            <a:pPr>
              <a:defRPr/>
            </a:pPr>
            <a:r>
              <a:rPr lang="en-US" sz="1400" smtClean="0"/>
              <a:t>N:186</a:t>
            </a:r>
            <a:endParaRPr lang="en-US" sz="1400"/>
          </a:p>
        </c:rich>
      </c:tx>
      <c:layout>
        <c:manualLayout>
          <c:xMode val="edge"/>
          <c:yMode val="edge"/>
          <c:x val="0.0518140562989573"/>
          <c:y val="0.05071925179232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259514735499"/>
          <c:y val="0.203251214237418"/>
          <c:w val="0.478272627941245"/>
          <c:h val="0.7295858062337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Almaty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0337097456751532"/>
                  <c:y val="-0.01891349438615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0177915735484372"/>
                  <c:y val="0.0147415464226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0214331236899301"/>
                  <c:y val="0.009977503334682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0574823553693741"/>
                  <c:y val="-0.04645476592334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Chlamydia</c:v>
                </c:pt>
                <c:pt idx="1">
                  <c:v>Gonorrhea</c:v>
                </c:pt>
                <c:pt idx="2">
                  <c:v>Syphilis</c:v>
                </c:pt>
                <c:pt idx="3">
                  <c:v>Negative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13.44</c:v>
                </c:pt>
                <c:pt idx="1">
                  <c:v>8.6</c:v>
                </c:pt>
                <c:pt idx="2">
                  <c:v>15.6</c:v>
                </c:pt>
                <c:pt idx="3">
                  <c:v>62.4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Nur-Sultan</a:t>
            </a:r>
          </a:p>
          <a:p>
            <a:pPr>
              <a:defRPr/>
            </a:pPr>
            <a:r>
              <a:rPr lang="en-US" sz="1400" smtClean="0"/>
              <a:t>N: 141</a:t>
            </a:r>
            <a:endParaRPr lang="en-US" sz="1400"/>
          </a:p>
        </c:rich>
      </c:tx>
      <c:layout>
        <c:manualLayout>
          <c:xMode val="edge"/>
          <c:yMode val="edge"/>
          <c:x val="0.0425203078903833"/>
          <c:y val="0.031990464540285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4648396406295"/>
          <c:y val="0.212615607863436"/>
          <c:w val="0.45692722731286"/>
          <c:h val="0.6874460349166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Nur-Sultan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0.0356225794240518"/>
                  <c:y val="-0.0496408607321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0451041130875467"/>
                  <c:y val="-0.02965600231824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0602670601839883"/>
                  <c:y val="-0.05858976656115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0874923391303133"/>
                  <c:y val="0.1256233404930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Chlamydia</c:v>
                </c:pt>
                <c:pt idx="1">
                  <c:v>Gonorrhea</c:v>
                </c:pt>
                <c:pt idx="2">
                  <c:v>Syphilis</c:v>
                </c:pt>
                <c:pt idx="3">
                  <c:v>Negative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17.9</c:v>
                </c:pt>
                <c:pt idx="1">
                  <c:v>6.7</c:v>
                </c:pt>
                <c:pt idx="2">
                  <c:v>25.4</c:v>
                </c:pt>
                <c:pt idx="3">
                  <c:v>50.0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Shymkent</a:t>
            </a:r>
          </a:p>
          <a:p>
            <a:pPr>
              <a:defRPr/>
            </a:pPr>
            <a:r>
              <a:rPr lang="en-US" sz="1400" smtClean="0"/>
              <a:t>N: 151</a:t>
            </a:r>
            <a:endParaRPr lang="en-US" sz="1400"/>
          </a:p>
        </c:rich>
      </c:tx>
      <c:layout>
        <c:manualLayout>
          <c:xMode val="edge"/>
          <c:yMode val="edge"/>
          <c:x val="0.0362960427151225"/>
          <c:y val="0.04603705497931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5311998643404"/>
          <c:y val="0.259437575993529"/>
          <c:w val="0.425805901436556"/>
          <c:h val="0.640624066786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Shymkent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0356225794240518"/>
                  <c:y val="-0.04964086073210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40185052224521"/>
                  <c:y val="0.1342208861370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00724783823184"/>
                  <c:y val="-0.03986061063219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0741132321261281"/>
                  <c:y val="-0.003416897642753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Chlamydia</c:v>
                </c:pt>
                <c:pt idx="1">
                  <c:v>Gonorrhea</c:v>
                </c:pt>
                <c:pt idx="2">
                  <c:v>Syphilis</c:v>
                </c:pt>
                <c:pt idx="3">
                  <c:v>Negative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16.87</c:v>
                </c:pt>
                <c:pt idx="1">
                  <c:v>8.6</c:v>
                </c:pt>
                <c:pt idx="2">
                  <c:v>20.7</c:v>
                </c:pt>
                <c:pt idx="3">
                  <c:v>53.83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Заказали</c:v>
                </c:pt>
              </c:strCache>
            </c:strRef>
          </c:tx>
          <c:explosion val="25"/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151966259151817"/>
                  <c:y val="0.05064683357503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545150688400792"/>
                  <c:y val="-0.1384601962561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187859741217"/>
                  <c:y val="0.003253349342890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Лист1!$A$2:$A$18</c:f>
              <c:strCache>
                <c:ptCount val="17"/>
                <c:pt idx="0">
                  <c:v>г. Алматы</c:v>
                </c:pt>
                <c:pt idx="1">
                  <c:v>г. Нур-Султан</c:v>
                </c:pt>
                <c:pt idx="2">
                  <c:v>г. Шымкент</c:v>
                </c:pt>
                <c:pt idx="3">
                  <c:v>Акмолинская обл.</c:v>
                </c:pt>
                <c:pt idx="4">
                  <c:v>Актюбинская обл.</c:v>
                </c:pt>
                <c:pt idx="5">
                  <c:v>Алматинская обл.</c:v>
                </c:pt>
                <c:pt idx="6">
                  <c:v>Атырауская обл.</c:v>
                </c:pt>
                <c:pt idx="7">
                  <c:v>Восточно-Казахстанская обл.</c:v>
                </c:pt>
                <c:pt idx="8">
                  <c:v>Жамбылская обл.</c:v>
                </c:pt>
                <c:pt idx="9">
                  <c:v>Западно-Казахстанская обл.</c:v>
                </c:pt>
                <c:pt idx="10">
                  <c:v>Карагандинская обл.</c:v>
                </c:pt>
                <c:pt idx="11">
                  <c:v>Костанайская обл.</c:v>
                </c:pt>
                <c:pt idx="12">
                  <c:v>Кызылординская обл.</c:v>
                </c:pt>
                <c:pt idx="13">
                  <c:v>Мангыстауская обл.</c:v>
                </c:pt>
                <c:pt idx="14">
                  <c:v>Павлодарская обл.</c:v>
                </c:pt>
                <c:pt idx="15">
                  <c:v>Северо-Казахстанская обл.</c:v>
                </c:pt>
                <c:pt idx="16">
                  <c:v>Туркестанская обл.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177.0</c:v>
                </c:pt>
                <c:pt idx="1">
                  <c:v>125.0</c:v>
                </c:pt>
                <c:pt idx="2">
                  <c:v>65.0</c:v>
                </c:pt>
                <c:pt idx="3">
                  <c:v>0.0</c:v>
                </c:pt>
                <c:pt idx="4">
                  <c:v>7.0</c:v>
                </c:pt>
                <c:pt idx="5">
                  <c:v>1.0</c:v>
                </c:pt>
                <c:pt idx="6">
                  <c:v>0.0</c:v>
                </c:pt>
                <c:pt idx="7">
                  <c:v>13.0</c:v>
                </c:pt>
                <c:pt idx="8">
                  <c:v>5.0</c:v>
                </c:pt>
                <c:pt idx="9">
                  <c:v>4.0</c:v>
                </c:pt>
                <c:pt idx="10">
                  <c:v>14.0</c:v>
                </c:pt>
                <c:pt idx="11">
                  <c:v>18.0</c:v>
                </c:pt>
                <c:pt idx="12">
                  <c:v>4.0</c:v>
                </c:pt>
                <c:pt idx="13">
                  <c:v>5.0</c:v>
                </c:pt>
                <c:pt idx="14">
                  <c:v>4.0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358267716535"/>
          <c:y val="0.0756105008578642"/>
          <c:w val="0.281945825850716"/>
          <c:h val="0.85315840754334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A0ED6-14DB-4718-81B2-C0C0D84A0F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0C174-9BA9-4545-A223-4D9A1330AC78}">
      <dgm:prSet phldrT="[Текст]" custT="1"/>
      <dgm:spPr/>
      <dgm:t>
        <a:bodyPr/>
        <a:lstStyle/>
        <a:p>
          <a:r>
            <a:rPr lang="ru-RU" sz="1600" dirty="0" smtClean="0"/>
            <a:t>Реклама в социальных сетях и приложениях для МСМ и ТГЛ</a:t>
          </a:r>
          <a:br>
            <a:rPr lang="ru-RU" sz="1600" dirty="0" smtClean="0"/>
          </a:br>
          <a:r>
            <a:rPr lang="ru-RU" sz="1600" dirty="0" smtClean="0"/>
            <a:t>Партнерские НПО</a:t>
          </a:r>
        </a:p>
        <a:p>
          <a:r>
            <a:rPr lang="ru-RU" sz="1600" dirty="0" smtClean="0"/>
            <a:t>Рекомендации прошедших тестирование</a:t>
          </a:r>
          <a:endParaRPr lang="ru-RU" sz="1600" dirty="0"/>
        </a:p>
      </dgm:t>
    </dgm:pt>
    <dgm:pt modelId="{97040AA1-0EBC-4C4B-870E-400DE741D104}" type="parTrans" cxnId="{5D76A855-54EE-4EED-BA21-0AEC325FDC18}">
      <dgm:prSet/>
      <dgm:spPr/>
      <dgm:t>
        <a:bodyPr/>
        <a:lstStyle/>
        <a:p>
          <a:endParaRPr lang="ru-RU"/>
        </a:p>
      </dgm:t>
    </dgm:pt>
    <dgm:pt modelId="{6A7A89A6-2B01-4A81-ABE9-E981FFAD01BB}" type="sibTrans" cxnId="{5D76A855-54EE-4EED-BA21-0AEC325FDC18}">
      <dgm:prSet custT="1"/>
      <dgm:spPr/>
      <dgm:t>
        <a:bodyPr/>
        <a:lstStyle/>
        <a:p>
          <a:endParaRPr lang="ru-RU" sz="1600"/>
        </a:p>
      </dgm:t>
    </dgm:pt>
    <dgm:pt modelId="{77631C75-CFBF-4D06-B271-18633BE17FBB}">
      <dgm:prSet phldrT="[Текст]" custT="1"/>
      <dgm:spPr/>
      <dgm:t>
        <a:bodyPr/>
        <a:lstStyle/>
        <a:p>
          <a:r>
            <a:rPr lang="ru-RU" sz="1600" dirty="0" smtClean="0"/>
            <a:t>Обращение клиента на сайт с подробной информацией</a:t>
          </a:r>
        </a:p>
        <a:p>
          <a:r>
            <a:rPr lang="ru-RU" sz="1600" dirty="0" smtClean="0"/>
            <a:t>Заказ набора</a:t>
          </a:r>
          <a:endParaRPr lang="ru-RU" sz="1600" dirty="0"/>
        </a:p>
      </dgm:t>
    </dgm:pt>
    <dgm:pt modelId="{F4783333-2511-4B53-8242-4745E94CE921}" type="parTrans" cxnId="{32012B22-CE4A-4ACD-AFC1-54669ECD7DF2}">
      <dgm:prSet/>
      <dgm:spPr/>
      <dgm:t>
        <a:bodyPr/>
        <a:lstStyle/>
        <a:p>
          <a:endParaRPr lang="ru-RU"/>
        </a:p>
      </dgm:t>
    </dgm:pt>
    <dgm:pt modelId="{F41F547D-E4EA-4089-9A42-6692FE3F6CD3}" type="sibTrans" cxnId="{32012B22-CE4A-4ACD-AFC1-54669ECD7DF2}">
      <dgm:prSet custT="1"/>
      <dgm:spPr/>
      <dgm:t>
        <a:bodyPr/>
        <a:lstStyle/>
        <a:p>
          <a:endParaRPr lang="ru-RU" sz="1600"/>
        </a:p>
      </dgm:t>
    </dgm:pt>
    <dgm:pt modelId="{4909BBCB-897A-4D13-918B-9A4D10E363A4}">
      <dgm:prSet phldrT="[Текст]" custT="1"/>
      <dgm:spPr/>
      <dgm:t>
        <a:bodyPr/>
        <a:lstStyle/>
        <a:p>
          <a:r>
            <a:rPr lang="ru-RU" sz="1600" dirty="0" smtClean="0"/>
            <a:t>Подготовка набора к выдаче через партнеров  или доставкой по почте</a:t>
          </a:r>
          <a:endParaRPr lang="ru-RU" sz="1600" dirty="0"/>
        </a:p>
      </dgm:t>
    </dgm:pt>
    <dgm:pt modelId="{BCE6A510-C59A-4C4B-A899-40DC80749B0E}" type="parTrans" cxnId="{E56F1DFF-7437-489E-B883-123B62C2628C}">
      <dgm:prSet/>
      <dgm:spPr/>
      <dgm:t>
        <a:bodyPr/>
        <a:lstStyle/>
        <a:p>
          <a:endParaRPr lang="ru-RU"/>
        </a:p>
      </dgm:t>
    </dgm:pt>
    <dgm:pt modelId="{5B0D28AA-24E9-4229-9F8C-E1450BC1EFC5}" type="sibTrans" cxnId="{E56F1DFF-7437-489E-B883-123B62C2628C}">
      <dgm:prSet custT="1"/>
      <dgm:spPr/>
      <dgm:t>
        <a:bodyPr/>
        <a:lstStyle/>
        <a:p>
          <a:endParaRPr lang="ru-RU" sz="1600"/>
        </a:p>
      </dgm:t>
    </dgm:pt>
    <dgm:pt modelId="{6C3D40C6-B11A-407A-880C-8730DAA5846C}">
      <dgm:prSet phldrT="[Текст]" custT="1"/>
      <dgm:spPr/>
      <dgm:t>
        <a:bodyPr/>
        <a:lstStyle/>
        <a:p>
          <a:r>
            <a:rPr lang="ru-RU" sz="1600" dirty="0" smtClean="0"/>
            <a:t>До и после-тестовое консультирование клиента при прохождении самостоятельного тестирования</a:t>
          </a:r>
        </a:p>
        <a:p>
          <a:r>
            <a:rPr lang="ru-RU" sz="1600" dirty="0" smtClean="0"/>
            <a:t>Перенаправление для подтверждения диагноза и постановке на учет в службу СПИД</a:t>
          </a:r>
          <a:endParaRPr lang="ru-RU" sz="1600" dirty="0"/>
        </a:p>
      </dgm:t>
    </dgm:pt>
    <dgm:pt modelId="{821168AF-C594-4AFC-A01A-9619C865151E}" type="parTrans" cxnId="{DDA02E29-7396-4D68-BC27-88417498573B}">
      <dgm:prSet/>
      <dgm:spPr/>
      <dgm:t>
        <a:bodyPr/>
        <a:lstStyle/>
        <a:p>
          <a:endParaRPr lang="ru-RU"/>
        </a:p>
      </dgm:t>
    </dgm:pt>
    <dgm:pt modelId="{63BCDE41-E934-48AA-A7E2-99A5B358D3FC}" type="sibTrans" cxnId="{DDA02E29-7396-4D68-BC27-88417498573B}">
      <dgm:prSet custT="1"/>
      <dgm:spPr/>
      <dgm:t>
        <a:bodyPr/>
        <a:lstStyle/>
        <a:p>
          <a:endParaRPr lang="ru-RU" sz="1600"/>
        </a:p>
      </dgm:t>
    </dgm:pt>
    <dgm:pt modelId="{23560731-1A4B-470E-B3D9-E1CC1D74759A}">
      <dgm:prSet phldrT="[Текст]" custT="1"/>
      <dgm:spPr/>
      <dgm:t>
        <a:bodyPr/>
        <a:lstStyle/>
        <a:p>
          <a:r>
            <a:rPr lang="ru-RU" sz="1600" dirty="0" smtClean="0"/>
            <a:t>Сбор обратной связи по сервису и результатов тестирования от клиента</a:t>
          </a:r>
        </a:p>
        <a:p>
          <a:r>
            <a:rPr lang="ru-RU" sz="1600" dirty="0" smtClean="0"/>
            <a:t>Автоматическое напоминание о заказе повторного теста через 3 месяца или постановке на учет в зависимости от результата </a:t>
          </a:r>
          <a:endParaRPr lang="ru-RU" sz="1600" dirty="0"/>
        </a:p>
      </dgm:t>
    </dgm:pt>
    <dgm:pt modelId="{7D878AD7-2669-4AB1-A11B-79E9785D1C5A}" type="parTrans" cxnId="{EB66EC8F-F971-4103-A83C-24347E474B35}">
      <dgm:prSet/>
      <dgm:spPr/>
      <dgm:t>
        <a:bodyPr/>
        <a:lstStyle/>
        <a:p>
          <a:endParaRPr lang="ru-RU"/>
        </a:p>
      </dgm:t>
    </dgm:pt>
    <dgm:pt modelId="{1D66FB80-9EB1-4D55-85BE-F3D570BEC604}" type="sibTrans" cxnId="{EB66EC8F-F971-4103-A83C-24347E474B35}">
      <dgm:prSet/>
      <dgm:spPr/>
      <dgm:t>
        <a:bodyPr/>
        <a:lstStyle/>
        <a:p>
          <a:endParaRPr lang="ru-RU"/>
        </a:p>
      </dgm:t>
    </dgm:pt>
    <dgm:pt modelId="{71F4B2E7-C414-4908-A03E-86935F33415B}" type="pres">
      <dgm:prSet presAssocID="{31EA0ED6-14DB-4718-81B2-C0C0D84A0F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3B2EF-F105-4F56-B220-CC9A4433D002}" type="pres">
      <dgm:prSet presAssocID="{31EA0ED6-14DB-4718-81B2-C0C0D84A0F1B}" presName="dummyMaxCanvas" presStyleCnt="0">
        <dgm:presLayoutVars/>
      </dgm:prSet>
      <dgm:spPr/>
    </dgm:pt>
    <dgm:pt modelId="{09AFD46C-4BC2-4BBD-B533-B57C1D7AB7D4}" type="pres">
      <dgm:prSet presAssocID="{31EA0ED6-14DB-4718-81B2-C0C0D84A0F1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2084C-5534-421F-A157-DE02321611B2}" type="pres">
      <dgm:prSet presAssocID="{31EA0ED6-14DB-4718-81B2-C0C0D84A0F1B}" presName="FiveNodes_2" presStyleLbl="node1" presStyleIdx="1" presStyleCnt="5" custScaleX="110222" custScaleY="108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8A72B-A08D-4786-8E8F-13D358C11A29}" type="pres">
      <dgm:prSet presAssocID="{31EA0ED6-14DB-4718-81B2-C0C0D84A0F1B}" presName="FiveNodes_3" presStyleLbl="node1" presStyleIdx="2" presStyleCnt="5" custScaleX="110222" custScaleY="71658" custLinFactNeighborX="-264" custLinFactNeighborY="-19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2126-3C59-41AF-8BF0-11BA80E0262A}" type="pres">
      <dgm:prSet presAssocID="{31EA0ED6-14DB-4718-81B2-C0C0D84A0F1B}" presName="FiveNodes_4" presStyleLbl="node1" presStyleIdx="3" presStyleCnt="5" custScaleX="110222" custScaleY="152294" custLinFactNeighborX="-263" custLinFactNeighborY="-1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2F10A-1889-4273-94B8-7CADC676BBD5}" type="pres">
      <dgm:prSet presAssocID="{31EA0ED6-14DB-4718-81B2-C0C0D84A0F1B}" presName="FiveNodes_5" presStyleLbl="node1" presStyleIdx="4" presStyleCnt="5" custScaleX="110222" custScaleY="108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4F09-A719-4A41-9AA8-C95D9F049A87}" type="pres">
      <dgm:prSet presAssocID="{31EA0ED6-14DB-4718-81B2-C0C0D84A0F1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259FE-CDE0-4F9F-8FF0-A293E926E2DB}" type="pres">
      <dgm:prSet presAssocID="{31EA0ED6-14DB-4718-81B2-C0C0D84A0F1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7F8EC-F328-4F04-8311-4B0130D4C015}" type="pres">
      <dgm:prSet presAssocID="{31EA0ED6-14DB-4718-81B2-C0C0D84A0F1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FF15C-5603-479A-8812-245D9BF3316F}" type="pres">
      <dgm:prSet presAssocID="{31EA0ED6-14DB-4718-81B2-C0C0D84A0F1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D907B-EA7A-45A6-AF39-22D6395ED9CD}" type="pres">
      <dgm:prSet presAssocID="{31EA0ED6-14DB-4718-81B2-C0C0D84A0F1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D6E7-AF3B-4A22-99DC-BEB989288E96}" type="pres">
      <dgm:prSet presAssocID="{31EA0ED6-14DB-4718-81B2-C0C0D84A0F1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F4618-B72B-48C1-883C-61EC694DE3D5}" type="pres">
      <dgm:prSet presAssocID="{31EA0ED6-14DB-4718-81B2-C0C0D84A0F1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A45B1-0D5C-4000-9CB5-9E7EB6B0B8EF}" type="pres">
      <dgm:prSet presAssocID="{31EA0ED6-14DB-4718-81B2-C0C0D84A0F1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8FA2B-D58B-4928-9EF5-2291ADCE4ACD}" type="pres">
      <dgm:prSet presAssocID="{31EA0ED6-14DB-4718-81B2-C0C0D84A0F1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4D94F-1E40-0E4B-B9EA-D9855F784979}" type="presOf" srcId="{6C3D40C6-B11A-407A-880C-8730DAA5846C}" destId="{881A45B1-0D5C-4000-9CB5-9E7EB6B0B8EF}" srcOrd="1" destOrd="0" presId="urn:microsoft.com/office/officeart/2005/8/layout/vProcess5"/>
    <dgm:cxn modelId="{EB66EC8F-F971-4103-A83C-24347E474B35}" srcId="{31EA0ED6-14DB-4718-81B2-C0C0D84A0F1B}" destId="{23560731-1A4B-470E-B3D9-E1CC1D74759A}" srcOrd="4" destOrd="0" parTransId="{7D878AD7-2669-4AB1-A11B-79E9785D1C5A}" sibTransId="{1D66FB80-9EB1-4D55-85BE-F3D570BEC604}"/>
    <dgm:cxn modelId="{73616BC0-0A90-104D-8956-2399A2C6554A}" type="presOf" srcId="{6C3D40C6-B11A-407A-880C-8730DAA5846C}" destId="{2F312126-3C59-41AF-8BF0-11BA80E0262A}" srcOrd="0" destOrd="0" presId="urn:microsoft.com/office/officeart/2005/8/layout/vProcess5"/>
    <dgm:cxn modelId="{E56F1DFF-7437-489E-B883-123B62C2628C}" srcId="{31EA0ED6-14DB-4718-81B2-C0C0D84A0F1B}" destId="{4909BBCB-897A-4D13-918B-9A4D10E363A4}" srcOrd="2" destOrd="0" parTransId="{BCE6A510-C59A-4C4B-A899-40DC80749B0E}" sibTransId="{5B0D28AA-24E9-4229-9F8C-E1450BC1EFC5}"/>
    <dgm:cxn modelId="{2F07DB9A-2E45-3345-9EB4-EDF27285D484}" type="presOf" srcId="{F2B0C174-9BA9-4545-A223-4D9A1330AC78}" destId="{F92D907B-EA7A-45A6-AF39-22D6395ED9CD}" srcOrd="1" destOrd="0" presId="urn:microsoft.com/office/officeart/2005/8/layout/vProcess5"/>
    <dgm:cxn modelId="{DA93F4C3-8E0E-6E4E-AAD0-7C47403A14EC}" type="presOf" srcId="{23560731-1A4B-470E-B3D9-E1CC1D74759A}" destId="{38E2F10A-1889-4273-94B8-7CADC676BBD5}" srcOrd="0" destOrd="0" presId="urn:microsoft.com/office/officeart/2005/8/layout/vProcess5"/>
    <dgm:cxn modelId="{3ABD0BB7-668E-FC44-80E1-5F005208DC2D}" type="presOf" srcId="{63BCDE41-E934-48AA-A7E2-99A5B358D3FC}" destId="{07EFF15C-5603-479A-8812-245D9BF3316F}" srcOrd="0" destOrd="0" presId="urn:microsoft.com/office/officeart/2005/8/layout/vProcess5"/>
    <dgm:cxn modelId="{E351F8A3-CC41-F94A-9085-3EA462DE33E7}" type="presOf" srcId="{77631C75-CFBF-4D06-B271-18633BE17FBB}" destId="{F3E2084C-5534-421F-A157-DE02321611B2}" srcOrd="0" destOrd="0" presId="urn:microsoft.com/office/officeart/2005/8/layout/vProcess5"/>
    <dgm:cxn modelId="{7E119918-98BC-184B-BC33-4AFBC38A0511}" type="presOf" srcId="{4909BBCB-897A-4D13-918B-9A4D10E363A4}" destId="{E238A72B-A08D-4786-8E8F-13D358C11A29}" srcOrd="0" destOrd="0" presId="urn:microsoft.com/office/officeart/2005/8/layout/vProcess5"/>
    <dgm:cxn modelId="{DDA02E29-7396-4D68-BC27-88417498573B}" srcId="{31EA0ED6-14DB-4718-81B2-C0C0D84A0F1B}" destId="{6C3D40C6-B11A-407A-880C-8730DAA5846C}" srcOrd="3" destOrd="0" parTransId="{821168AF-C594-4AFC-A01A-9619C865151E}" sibTransId="{63BCDE41-E934-48AA-A7E2-99A5B358D3FC}"/>
    <dgm:cxn modelId="{32012B22-CE4A-4ACD-AFC1-54669ECD7DF2}" srcId="{31EA0ED6-14DB-4718-81B2-C0C0D84A0F1B}" destId="{77631C75-CFBF-4D06-B271-18633BE17FBB}" srcOrd="1" destOrd="0" parTransId="{F4783333-2511-4B53-8242-4745E94CE921}" sibTransId="{F41F547D-E4EA-4089-9A42-6692FE3F6CD3}"/>
    <dgm:cxn modelId="{D9884B23-A787-FB4A-BCAE-0E1F20B57327}" type="presOf" srcId="{F2B0C174-9BA9-4545-A223-4D9A1330AC78}" destId="{09AFD46C-4BC2-4BBD-B533-B57C1D7AB7D4}" srcOrd="0" destOrd="0" presId="urn:microsoft.com/office/officeart/2005/8/layout/vProcess5"/>
    <dgm:cxn modelId="{5833CC22-F677-2E46-B731-16315B9B8C58}" type="presOf" srcId="{23560731-1A4B-470E-B3D9-E1CC1D74759A}" destId="{FF58FA2B-D58B-4928-9EF5-2291ADCE4ACD}" srcOrd="1" destOrd="0" presId="urn:microsoft.com/office/officeart/2005/8/layout/vProcess5"/>
    <dgm:cxn modelId="{068DBE41-806F-524D-9138-E0E4CA8DD96B}" type="presOf" srcId="{6A7A89A6-2B01-4A81-ABE9-E981FFAD01BB}" destId="{1F534F09-A719-4A41-9AA8-C95D9F049A87}" srcOrd="0" destOrd="0" presId="urn:microsoft.com/office/officeart/2005/8/layout/vProcess5"/>
    <dgm:cxn modelId="{173AF2A8-8D25-E34D-BD37-89AEB37641AA}" type="presOf" srcId="{4909BBCB-897A-4D13-918B-9A4D10E363A4}" destId="{BF3F4618-B72B-48C1-883C-61EC694DE3D5}" srcOrd="1" destOrd="0" presId="urn:microsoft.com/office/officeart/2005/8/layout/vProcess5"/>
    <dgm:cxn modelId="{66FB28E4-777C-B541-814E-7D0AC7D0738C}" type="presOf" srcId="{5B0D28AA-24E9-4229-9F8C-E1450BC1EFC5}" destId="{F9B7F8EC-F328-4F04-8311-4B0130D4C015}" srcOrd="0" destOrd="0" presId="urn:microsoft.com/office/officeart/2005/8/layout/vProcess5"/>
    <dgm:cxn modelId="{5D76A855-54EE-4EED-BA21-0AEC325FDC18}" srcId="{31EA0ED6-14DB-4718-81B2-C0C0D84A0F1B}" destId="{F2B0C174-9BA9-4545-A223-4D9A1330AC78}" srcOrd="0" destOrd="0" parTransId="{97040AA1-0EBC-4C4B-870E-400DE741D104}" sibTransId="{6A7A89A6-2B01-4A81-ABE9-E981FFAD01BB}"/>
    <dgm:cxn modelId="{EC8745C0-6BD0-F847-BA62-D65594349A8C}" type="presOf" srcId="{F41F547D-E4EA-4089-9A42-6692FE3F6CD3}" destId="{AA9259FE-CDE0-4F9F-8FF0-A293E926E2DB}" srcOrd="0" destOrd="0" presId="urn:microsoft.com/office/officeart/2005/8/layout/vProcess5"/>
    <dgm:cxn modelId="{BC5005F5-5B7B-7549-A097-6D516B39B10D}" type="presOf" srcId="{31EA0ED6-14DB-4718-81B2-C0C0D84A0F1B}" destId="{71F4B2E7-C414-4908-A03E-86935F33415B}" srcOrd="0" destOrd="0" presId="urn:microsoft.com/office/officeart/2005/8/layout/vProcess5"/>
    <dgm:cxn modelId="{CF1D1271-977D-6E4C-A97F-2D33EAFB6AB7}" type="presOf" srcId="{77631C75-CFBF-4D06-B271-18633BE17FBB}" destId="{3B47D6E7-AF3B-4A22-99DC-BEB989288E96}" srcOrd="1" destOrd="0" presId="urn:microsoft.com/office/officeart/2005/8/layout/vProcess5"/>
    <dgm:cxn modelId="{DB50570F-002E-7243-B9B3-855F5477DF19}" type="presParOf" srcId="{71F4B2E7-C414-4908-A03E-86935F33415B}" destId="{0133B2EF-F105-4F56-B220-CC9A4433D002}" srcOrd="0" destOrd="0" presId="urn:microsoft.com/office/officeart/2005/8/layout/vProcess5"/>
    <dgm:cxn modelId="{0B6DA94C-6516-6948-95AC-49EEEC992A5F}" type="presParOf" srcId="{71F4B2E7-C414-4908-A03E-86935F33415B}" destId="{09AFD46C-4BC2-4BBD-B533-B57C1D7AB7D4}" srcOrd="1" destOrd="0" presId="urn:microsoft.com/office/officeart/2005/8/layout/vProcess5"/>
    <dgm:cxn modelId="{B1AF70C5-8BC7-EE48-9F49-687217212E3B}" type="presParOf" srcId="{71F4B2E7-C414-4908-A03E-86935F33415B}" destId="{F3E2084C-5534-421F-A157-DE02321611B2}" srcOrd="2" destOrd="0" presId="urn:microsoft.com/office/officeart/2005/8/layout/vProcess5"/>
    <dgm:cxn modelId="{28D18CE9-38B7-E144-8948-33612EDAE7BE}" type="presParOf" srcId="{71F4B2E7-C414-4908-A03E-86935F33415B}" destId="{E238A72B-A08D-4786-8E8F-13D358C11A29}" srcOrd="3" destOrd="0" presId="urn:microsoft.com/office/officeart/2005/8/layout/vProcess5"/>
    <dgm:cxn modelId="{25F02D08-FE1E-2940-81C3-27D5B66B7ECC}" type="presParOf" srcId="{71F4B2E7-C414-4908-A03E-86935F33415B}" destId="{2F312126-3C59-41AF-8BF0-11BA80E0262A}" srcOrd="4" destOrd="0" presId="urn:microsoft.com/office/officeart/2005/8/layout/vProcess5"/>
    <dgm:cxn modelId="{ED67B885-226F-6541-947B-48905602E47F}" type="presParOf" srcId="{71F4B2E7-C414-4908-A03E-86935F33415B}" destId="{38E2F10A-1889-4273-94B8-7CADC676BBD5}" srcOrd="5" destOrd="0" presId="urn:microsoft.com/office/officeart/2005/8/layout/vProcess5"/>
    <dgm:cxn modelId="{BB99E102-E225-0A4A-8D91-86CB756EABB6}" type="presParOf" srcId="{71F4B2E7-C414-4908-A03E-86935F33415B}" destId="{1F534F09-A719-4A41-9AA8-C95D9F049A87}" srcOrd="6" destOrd="0" presId="urn:microsoft.com/office/officeart/2005/8/layout/vProcess5"/>
    <dgm:cxn modelId="{342E2EDF-2368-0242-9CBE-CAE4E2F93F5D}" type="presParOf" srcId="{71F4B2E7-C414-4908-A03E-86935F33415B}" destId="{AA9259FE-CDE0-4F9F-8FF0-A293E926E2DB}" srcOrd="7" destOrd="0" presId="urn:microsoft.com/office/officeart/2005/8/layout/vProcess5"/>
    <dgm:cxn modelId="{EADE9C64-452D-2944-9DC0-98F2BDE23E79}" type="presParOf" srcId="{71F4B2E7-C414-4908-A03E-86935F33415B}" destId="{F9B7F8EC-F328-4F04-8311-4B0130D4C015}" srcOrd="8" destOrd="0" presId="urn:microsoft.com/office/officeart/2005/8/layout/vProcess5"/>
    <dgm:cxn modelId="{0BA8F757-3682-4847-A5EF-0324293DC9C2}" type="presParOf" srcId="{71F4B2E7-C414-4908-A03E-86935F33415B}" destId="{07EFF15C-5603-479A-8812-245D9BF3316F}" srcOrd="9" destOrd="0" presId="urn:microsoft.com/office/officeart/2005/8/layout/vProcess5"/>
    <dgm:cxn modelId="{EBFDCF04-8639-304A-8C97-843C17A5B79F}" type="presParOf" srcId="{71F4B2E7-C414-4908-A03E-86935F33415B}" destId="{F92D907B-EA7A-45A6-AF39-22D6395ED9CD}" srcOrd="10" destOrd="0" presId="urn:microsoft.com/office/officeart/2005/8/layout/vProcess5"/>
    <dgm:cxn modelId="{613C7A1A-1512-B64E-BF33-D253054D0E04}" type="presParOf" srcId="{71F4B2E7-C414-4908-A03E-86935F33415B}" destId="{3B47D6E7-AF3B-4A22-99DC-BEB989288E96}" srcOrd="11" destOrd="0" presId="urn:microsoft.com/office/officeart/2005/8/layout/vProcess5"/>
    <dgm:cxn modelId="{3D4768AB-2436-184F-8401-9AF22C37C5B4}" type="presParOf" srcId="{71F4B2E7-C414-4908-A03E-86935F33415B}" destId="{BF3F4618-B72B-48C1-883C-61EC694DE3D5}" srcOrd="12" destOrd="0" presId="urn:microsoft.com/office/officeart/2005/8/layout/vProcess5"/>
    <dgm:cxn modelId="{4E647C36-FC07-E44E-B521-051AC8F58F27}" type="presParOf" srcId="{71F4B2E7-C414-4908-A03E-86935F33415B}" destId="{881A45B1-0D5C-4000-9CB5-9E7EB6B0B8EF}" srcOrd="13" destOrd="0" presId="urn:microsoft.com/office/officeart/2005/8/layout/vProcess5"/>
    <dgm:cxn modelId="{60EA8F35-69E7-9D4A-B5C1-ED618FDB51A3}" type="presParOf" srcId="{71F4B2E7-C414-4908-A03E-86935F33415B}" destId="{FF58FA2B-D58B-4928-9EF5-2291ADCE4A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FD46C-4BC2-4BBD-B533-B57C1D7AB7D4}">
      <dsp:nvSpPr>
        <dsp:cNvPr id="0" name=""/>
        <dsp:cNvSpPr/>
      </dsp:nvSpPr>
      <dsp:spPr>
        <a:xfrm>
          <a:off x="-134812" y="-22750"/>
          <a:ext cx="5275379" cy="1070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Реклама в социальных сетях и приложениях для МСМ и ТГЛ</a:t>
          </a:r>
          <a:br>
            <a:rPr lang="ru-RU" sz="1600" kern="1200" dirty="0" smtClean="0"/>
          </a:br>
          <a:r>
            <a:rPr lang="ru-RU" sz="1600" kern="1200" dirty="0" smtClean="0"/>
            <a:t>Партнерские НПО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Рекомендации прошедших тестирование</a:t>
          </a:r>
          <a:endParaRPr lang="ru-RU" sz="1600" kern="1200" dirty="0"/>
        </a:p>
      </dsp:txBody>
      <dsp:txXfrm>
        <a:off x="-103452" y="8610"/>
        <a:ext cx="3994721" cy="1007994"/>
      </dsp:txXfrm>
    </dsp:sp>
    <dsp:sp modelId="{F3E2084C-5534-421F-A157-DE02321611B2}">
      <dsp:nvSpPr>
        <dsp:cNvPr id="0" name=""/>
        <dsp:cNvSpPr/>
      </dsp:nvSpPr>
      <dsp:spPr>
        <a:xfrm>
          <a:off x="-10496" y="1151174"/>
          <a:ext cx="5814628" cy="11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Обращение клиента на сайт с подробной информацией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Заказ набора</a:t>
          </a:r>
          <a:endParaRPr lang="ru-RU" sz="1600" kern="1200" dirty="0"/>
        </a:p>
      </dsp:txBody>
      <dsp:txXfrm>
        <a:off x="23529" y="1185199"/>
        <a:ext cx="4545263" cy="1093664"/>
      </dsp:txXfrm>
    </dsp:sp>
    <dsp:sp modelId="{E238A72B-A08D-4786-8E8F-13D358C11A29}">
      <dsp:nvSpPr>
        <dsp:cNvPr id="0" name=""/>
        <dsp:cNvSpPr/>
      </dsp:nvSpPr>
      <dsp:spPr>
        <a:xfrm>
          <a:off x="369517" y="2359843"/>
          <a:ext cx="5814628" cy="76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набора к выдаче через партнеров  или доставкой по почте</a:t>
          </a:r>
          <a:endParaRPr lang="ru-RU" sz="1600" kern="1200" dirty="0"/>
        </a:p>
      </dsp:txBody>
      <dsp:txXfrm>
        <a:off x="391989" y="2382315"/>
        <a:ext cx="4568369" cy="722308"/>
      </dsp:txXfrm>
    </dsp:sp>
    <dsp:sp modelId="{2F312126-3C59-41AF-8BF0-11BA80E0262A}">
      <dsp:nvSpPr>
        <dsp:cNvPr id="0" name=""/>
        <dsp:cNvSpPr/>
      </dsp:nvSpPr>
      <dsp:spPr>
        <a:xfrm>
          <a:off x="763510" y="3168371"/>
          <a:ext cx="5814628" cy="1630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и после-тестовое консультирование клиента при прохождении самостоятельного тестирования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Перенаправление для подтверждения диагноза и постановке на учет в службу СПИД</a:t>
          </a:r>
          <a:endParaRPr lang="ru-RU" sz="1600" kern="1200" dirty="0"/>
        </a:p>
      </dsp:txBody>
      <dsp:txXfrm>
        <a:off x="811270" y="3216131"/>
        <a:ext cx="4517793" cy="1535113"/>
      </dsp:txXfrm>
    </dsp:sp>
    <dsp:sp modelId="{38E2F10A-1889-4273-94B8-7CADC676BBD5}">
      <dsp:nvSpPr>
        <dsp:cNvPr id="0" name=""/>
        <dsp:cNvSpPr/>
      </dsp:nvSpPr>
      <dsp:spPr>
        <a:xfrm>
          <a:off x="1171325" y="4809448"/>
          <a:ext cx="5814628" cy="11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 обратной связи по сервису и результатов тестирования от клиента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Автоматическое напоминание о заказе повторного теста через 3 месяца или постановке на учет в зависимости от результата </a:t>
          </a:r>
          <a:endParaRPr lang="ru-RU" sz="1600" kern="1200" dirty="0"/>
        </a:p>
      </dsp:txBody>
      <dsp:txXfrm>
        <a:off x="1205350" y="4843473"/>
        <a:ext cx="4545263" cy="1093664"/>
      </dsp:txXfrm>
    </dsp:sp>
    <dsp:sp modelId="{1F534F09-A719-4A41-9AA8-C95D9F049A87}">
      <dsp:nvSpPr>
        <dsp:cNvPr id="0" name=""/>
        <dsp:cNvSpPr/>
      </dsp:nvSpPr>
      <dsp:spPr>
        <a:xfrm>
          <a:off x="4444602" y="759466"/>
          <a:ext cx="695964" cy="695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601194" y="759466"/>
        <a:ext cx="382780" cy="523713"/>
      </dsp:txXfrm>
    </dsp:sp>
    <dsp:sp modelId="{AA9259FE-CDE0-4F9F-8FF0-A293E926E2DB}">
      <dsp:nvSpPr>
        <dsp:cNvPr id="0" name=""/>
        <dsp:cNvSpPr/>
      </dsp:nvSpPr>
      <dsp:spPr>
        <a:xfrm>
          <a:off x="4838543" y="1978890"/>
          <a:ext cx="695964" cy="695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95135" y="1978890"/>
        <a:ext cx="382780" cy="523713"/>
      </dsp:txXfrm>
    </dsp:sp>
    <dsp:sp modelId="{F9B7F8EC-F328-4F04-8311-4B0130D4C015}">
      <dsp:nvSpPr>
        <dsp:cNvPr id="0" name=""/>
        <dsp:cNvSpPr/>
      </dsp:nvSpPr>
      <dsp:spPr>
        <a:xfrm>
          <a:off x="5232484" y="3180470"/>
          <a:ext cx="695964" cy="695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89076" y="3180470"/>
        <a:ext cx="382780" cy="523713"/>
      </dsp:txXfrm>
    </dsp:sp>
    <dsp:sp modelId="{07EFF15C-5603-479A-8812-245D9BF3316F}">
      <dsp:nvSpPr>
        <dsp:cNvPr id="0" name=""/>
        <dsp:cNvSpPr/>
      </dsp:nvSpPr>
      <dsp:spPr>
        <a:xfrm>
          <a:off x="5626424" y="4411791"/>
          <a:ext cx="695964" cy="695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783016" y="4411791"/>
        <a:ext cx="382780" cy="52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58C5-18B5-804E-BD11-67EC7B75AFC3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AF463-0EE6-A64F-97C5-8A019F9F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  <a:ea typeface="MS PGothic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79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30914" indent="-281121" defTabSz="44979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24483" indent="-224897" defTabSz="44979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574277" indent="-224897" defTabSz="44979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24070" indent="-224897" defTabSz="449793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473863" indent="-224897" defTabSz="449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23657" indent="-224897" defTabSz="449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373450" indent="-224897" defTabSz="449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23244" indent="-224897" defTabSz="4497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15AE2A2-BD74-A541-8F59-3083D2C828D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  <a:ea typeface="MS PGothic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812F8C5-0A3E-F840-B8D1-DC69AEC5758C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AF463-0EE6-A64F-97C5-8A019F9F64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Распространенность ВИЧ и факторы, связанные с ВИЧ-инфекцией: наличие незащищенного анального полового акта с партнером-мужчиной, одиночество, очень затрудненный доступ к пациенту, симптомы ИППП, платный секс и употребление не инъекционных наркотиков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AF463-0EE6-A64F-97C5-8A019F9F64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  <a:ea typeface="MS PGothic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F89EB5A-2C2A-1446-A8C6-26C9DA37CD99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9A24-0940-4598-8177-9C927314BF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  <a:ea typeface="MS PGothic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0E1670A-8905-3445-9DF8-F9B05CA9B622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  <a:ea typeface="MS PGothic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E29345D-1FF9-9B42-A4EC-391C49AB2F6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  <a:ea typeface="MS PGothic" charset="0"/>
            </a:endParaRP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66A7726-5212-CF44-B7DD-A39F7C2C3120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  <a:ea typeface="MS PGothic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1388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B8B01C6-C981-BA4E-A893-9B5A4CA68FF6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566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87E9-E3DA-0744-ADDA-178EAE6355CE}" type="datetimeFigureOut">
              <a:rPr lang="en-US" smtClean="0"/>
              <a:t>15.08.19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E7C2-C5A9-BF48-BC8B-2EA3BD8F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6.jpe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141111" y="1439332"/>
            <a:ext cx="8850489" cy="50376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</a:t>
            </a:r>
            <a:r>
              <a:rPr lang="en-US" sz="3600" b="1" dirty="0" err="1" smtClean="0">
                <a:solidFill>
                  <a:schemeClr val="tx2"/>
                </a:solidFill>
              </a:rPr>
              <a:t>б</a:t>
            </a:r>
            <a:r>
              <a:rPr lang="ru-RU" sz="3600" b="1" dirty="0" err="1" smtClean="0">
                <a:solidFill>
                  <a:schemeClr val="tx2"/>
                </a:solidFill>
              </a:rPr>
              <a:t>зор</a:t>
            </a:r>
            <a:r>
              <a:rPr lang="ru-RU" sz="3600" b="1" dirty="0" smtClean="0">
                <a:solidFill>
                  <a:schemeClr val="tx2"/>
                </a:solidFill>
              </a:rPr>
              <a:t> и предварительные данные по проектам с МСМ/ТГЛ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2800" dirty="0" err="1" smtClean="0">
                <a:latin typeface="Calibri" charset="0"/>
                <a:ea typeface="MS PGothic" charset="0"/>
              </a:rPr>
              <a:t>Терликбаева</a:t>
            </a:r>
            <a:r>
              <a:rPr lang="ru-RU" sz="2800" dirty="0" smtClean="0">
                <a:latin typeface="Calibri" charset="0"/>
                <a:ea typeface="MS PGothic" charset="0"/>
              </a:rPr>
              <a:t> Асель</a:t>
            </a:r>
            <a:r>
              <a:rPr lang="en-US" sz="2800" dirty="0" smtClean="0">
                <a:latin typeface="Calibri" charset="0"/>
                <a:ea typeface="MS PGothic" charset="0"/>
              </a:rPr>
              <a:t>, MD</a:t>
            </a:r>
            <a:br>
              <a:rPr lang="en-US" sz="2800" dirty="0" smtClean="0">
                <a:latin typeface="Calibri" charset="0"/>
                <a:ea typeface="MS PGothic" charset="0"/>
              </a:rPr>
            </a:br>
            <a:r>
              <a:rPr lang="ru-RU" sz="2800" dirty="0" smtClean="0">
                <a:latin typeface="Calibri" charset="0"/>
                <a:ea typeface="MS PGothic" charset="0"/>
              </a:rPr>
              <a:t>Центр Изучения Глобального Здоровья в Центральной Азии</a:t>
            </a:r>
            <a:r>
              <a:rPr lang="en-US" sz="2400" dirty="0" smtClean="0">
                <a:latin typeface="Calibri" charset="0"/>
                <a:ea typeface="MS PGothic" charset="0"/>
              </a:rPr>
              <a:t>, </a:t>
            </a:r>
            <a:r>
              <a:rPr lang="ru-RU" sz="2400" dirty="0" smtClean="0">
                <a:latin typeface="Calibri" charset="0"/>
                <a:ea typeface="MS PGothic" charset="0"/>
              </a:rPr>
              <a:t>Колумбийский Университет, США</a:t>
            </a:r>
            <a:r>
              <a:rPr lang="en-US" sz="2400" dirty="0" smtClean="0">
                <a:latin typeface="Calibri" charset="0"/>
                <a:ea typeface="MS PGothic" charset="0"/>
              </a:rPr>
              <a:t/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i="1" dirty="0" smtClean="0">
                <a:latin typeface="Calibri" charset="0"/>
                <a:ea typeface="MS PGothic" charset="0"/>
              </a:rPr>
              <a:t/>
            </a:r>
            <a:br>
              <a:rPr lang="en-US" sz="2400" i="1" dirty="0" smtClean="0">
                <a:latin typeface="Calibri" charset="0"/>
                <a:ea typeface="MS PGothic" charset="0"/>
              </a:rPr>
            </a:br>
            <a:endParaRPr lang="en-US" sz="2400" b="1" i="1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2" y="49025"/>
            <a:ext cx="3335736" cy="1210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21349"/>
            <a:ext cx="4114800" cy="7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1F497D"/>
                </a:solidFill>
              </a:rPr>
              <a:t>Половое поведение</a:t>
            </a:r>
            <a:br>
              <a:rPr lang="ru-RU" sz="4000" b="1" dirty="0">
                <a:solidFill>
                  <a:srgbClr val="1F497D"/>
                </a:solidFill>
              </a:rPr>
            </a:br>
            <a:r>
              <a:rPr lang="en-US" sz="2700" b="1" dirty="0">
                <a:latin typeface="Arial" charset="0"/>
                <a:ea typeface="MS PGothic" charset="0"/>
                <a:cs typeface="Arial" charset="0"/>
              </a:rPr>
              <a:t>(</a:t>
            </a:r>
            <a:r>
              <a:rPr lang="ru-RU" sz="2700" b="1" dirty="0">
                <a:latin typeface="Arial" charset="0"/>
                <a:ea typeface="MS PGothic" charset="0"/>
                <a:cs typeface="Arial" charset="0"/>
              </a:rPr>
              <a:t>на 01.02.2019)  </a:t>
            </a:r>
            <a:endParaRPr lang="en-US" sz="2700" b="1" dirty="0">
              <a:latin typeface="Arial" charset="0"/>
              <a:ea typeface="MS PGothic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78962"/>
              </p:ext>
            </p:extLst>
          </p:nvPr>
        </p:nvGraphicFramePr>
        <p:xfrm>
          <a:off x="228600" y="1836344"/>
          <a:ext cx="8763000" cy="4027490"/>
        </p:xfrm>
        <a:graphic>
          <a:graphicData uri="http://schemas.openxmlformats.org/drawingml/2006/table">
            <a:tbl>
              <a:tblPr/>
              <a:tblGrid>
                <a:gridCol w="527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9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%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#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партнеров-мужчин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последний год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17,1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Имел отношения с мужчиной как основным партнером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последний год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55,1%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И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м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ел отношения с мужчиной как с неосновным партнером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последний год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109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42,9%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Имел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&gt;1 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партнера мужчину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последний год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221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87,0%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И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м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ел незащищенный анальный секс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последний год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45,7%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04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7F04225-E135-0546-8128-E58898823765}" type="slidenum">
              <a:rPr lang="en-US" sz="900">
                <a:solidFill>
                  <a:srgbClr val="000000"/>
                </a:solidFill>
                <a:cs typeface="Times New Roman" charset="0"/>
              </a:rPr>
              <a:pPr/>
              <a:t>10</a:t>
            </a:fld>
            <a:endParaRPr lang="en-US" sz="9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6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/>
          <p:nvPr>
            <p:extLst>
              <p:ext uri="{D42A27DB-BD31-4B8C-83A1-F6EECF244321}">
                <p14:modId xmlns:p14="http://schemas.microsoft.com/office/powerpoint/2010/main" val="1578188763"/>
              </p:ext>
            </p:extLst>
          </p:nvPr>
        </p:nvGraphicFramePr>
        <p:xfrm>
          <a:off x="199293" y="187570"/>
          <a:ext cx="8510954" cy="635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46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78"/>
            <a:ext cx="8031480" cy="8988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Доля положительных случаев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(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в %) ВИЧ</a:t>
            </a:r>
            <a:b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>с 27 июля 2018 по 3 августа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2019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6485011"/>
              </p:ext>
            </p:extLst>
          </p:nvPr>
        </p:nvGraphicFramePr>
        <p:xfrm>
          <a:off x="236219" y="1204279"/>
          <a:ext cx="4137661" cy="271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79430094"/>
              </p:ext>
            </p:extLst>
          </p:nvPr>
        </p:nvGraphicFramePr>
        <p:xfrm>
          <a:off x="4632960" y="1204279"/>
          <a:ext cx="4080803" cy="271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09664009"/>
              </p:ext>
            </p:extLst>
          </p:nvPr>
        </p:nvGraphicFramePr>
        <p:xfrm>
          <a:off x="2485878" y="4084956"/>
          <a:ext cx="4080803" cy="271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998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78"/>
            <a:ext cx="8031480" cy="898842"/>
          </a:xfrm>
        </p:spPr>
        <p:txBody>
          <a:bodyPr>
            <a:normAutofit/>
          </a:bodyPr>
          <a:lstStyle/>
          <a:p>
            <a:r>
              <a:rPr lang="ru-RU" sz="2400" b="1"/>
              <a:t>Доля положительных случаев ИППП ( в %)</a:t>
            </a:r>
            <a:r>
              <a:rPr lang="en-US" sz="2400" b="1"/>
              <a:t> </a:t>
            </a:r>
            <a:r>
              <a:rPr lang="ru-RU" sz="2400" b="1"/>
              <a:t>по городам</a:t>
            </a:r>
            <a:br>
              <a:rPr lang="ru-RU" sz="2400" b="1"/>
            </a:b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с 27 июля 2018 по 3 августа 2019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0037547"/>
              </p:ext>
            </p:extLst>
          </p:nvPr>
        </p:nvGraphicFramePr>
        <p:xfrm>
          <a:off x="236219" y="1204279"/>
          <a:ext cx="4137661" cy="271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50263434"/>
              </p:ext>
            </p:extLst>
          </p:nvPr>
        </p:nvGraphicFramePr>
        <p:xfrm>
          <a:off x="4632960" y="1204279"/>
          <a:ext cx="4080803" cy="271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8344240"/>
              </p:ext>
            </p:extLst>
          </p:nvPr>
        </p:nvGraphicFramePr>
        <p:xfrm>
          <a:off x="2485878" y="4084956"/>
          <a:ext cx="4080803" cy="271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602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613646" y="274638"/>
            <a:ext cx="735106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>
                <a:solidFill>
                  <a:srgbClr val="1F497D"/>
                </a:solidFill>
              </a:rPr>
              <a:t>Предварительные выводы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194234" y="1903879"/>
            <a:ext cx="8770471" cy="445247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400" dirty="0">
                <a:ea typeface="MS PGothic" charset="0"/>
                <a:cs typeface="Times New Roman" charset="0"/>
              </a:rPr>
              <a:t>Высокая эффективность </a:t>
            </a:r>
            <a:r>
              <a:rPr lang="ru-RU" sz="2400" dirty="0" err="1">
                <a:ea typeface="MS PGothic" charset="0"/>
                <a:cs typeface="Times New Roman" charset="0"/>
              </a:rPr>
              <a:t>рекрутирования</a:t>
            </a:r>
            <a:r>
              <a:rPr lang="ru-RU" sz="2400" dirty="0">
                <a:ea typeface="MS PGothic" charset="0"/>
                <a:cs typeface="Times New Roman" charset="0"/>
              </a:rPr>
              <a:t> через </a:t>
            </a:r>
            <a:r>
              <a:rPr lang="ru-RU" sz="2400" dirty="0">
                <a:solidFill>
                  <a:srgbClr val="FF0000"/>
                </a:solidFill>
                <a:ea typeface="MS PGothic" charset="0"/>
                <a:cs typeface="Times New Roman" charset="0"/>
              </a:rPr>
              <a:t>социальные сети и мобильные приложения.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ea typeface="MS PGothic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400" dirty="0" smtClean="0">
                <a:ea typeface="MS PGothic" charset="0"/>
                <a:cs typeface="Times New Roman" charset="0"/>
              </a:rPr>
              <a:t>Эффективность </a:t>
            </a:r>
            <a:r>
              <a:rPr lang="ru-RU" sz="2400" dirty="0">
                <a:ea typeface="MS PGothic" charset="0"/>
                <a:cs typeface="Times New Roman" charset="0"/>
              </a:rPr>
              <a:t>алгоритма проекта </a:t>
            </a:r>
            <a:r>
              <a:rPr lang="en-US" sz="2400" dirty="0">
                <a:ea typeface="MS PGothic" charset="0"/>
                <a:cs typeface="Times New Roman" charset="0"/>
              </a:rPr>
              <a:t>UNI </a:t>
            </a:r>
            <a:r>
              <a:rPr lang="ru-RU" sz="2400" dirty="0" smtClean="0">
                <a:ea typeface="MS PGothic" charset="0"/>
                <a:cs typeface="Times New Roman" charset="0"/>
              </a:rPr>
              <a:t>доказывается подтверждением </a:t>
            </a:r>
            <a:r>
              <a:rPr lang="ru-RU" sz="2400" dirty="0">
                <a:ea typeface="MS PGothic" charset="0"/>
                <a:cs typeface="Times New Roman" charset="0"/>
              </a:rPr>
              <a:t>результатов экспресс-тестов и существенным </a:t>
            </a:r>
            <a:r>
              <a:rPr lang="ru-RU" sz="2400" dirty="0">
                <a:solidFill>
                  <a:srgbClr val="FF0000"/>
                </a:solidFill>
                <a:ea typeface="MS PGothic" charset="0"/>
                <a:cs typeface="Times New Roman" charset="0"/>
              </a:rPr>
              <a:t>сокращением времени </a:t>
            </a:r>
            <a:r>
              <a:rPr lang="ru-RU" sz="2400" dirty="0">
                <a:ea typeface="MS PGothic" charset="0"/>
                <a:cs typeface="Times New Roman" charset="0"/>
              </a:rPr>
              <a:t>постановки диагноза 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ea typeface="MS PGothic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400" dirty="0" smtClean="0">
                <a:ea typeface="MS PGothic" charset="0"/>
                <a:cs typeface="Times New Roman" charset="0"/>
              </a:rPr>
              <a:t>Высокая </a:t>
            </a:r>
            <a:r>
              <a:rPr lang="ru-RU" sz="2400" dirty="0" err="1">
                <a:ea typeface="MS PGothic" charset="0"/>
                <a:cs typeface="Times New Roman" charset="0"/>
              </a:rPr>
              <a:t>выявляемость</a:t>
            </a:r>
            <a:r>
              <a:rPr lang="ru-RU" sz="2400" dirty="0">
                <a:ea typeface="MS PGothic" charset="0"/>
                <a:cs typeface="Times New Roman" charset="0"/>
              </a:rPr>
              <a:t> ВИЧ среди группы МСМ, </a:t>
            </a:r>
            <a:r>
              <a:rPr lang="ru-RU" sz="2400" dirty="0">
                <a:solidFill>
                  <a:srgbClr val="FF0000"/>
                </a:solidFill>
                <a:ea typeface="MS PGothic" charset="0"/>
                <a:cs typeface="Times New Roman" charset="0"/>
              </a:rPr>
              <a:t>50% </a:t>
            </a:r>
            <a:r>
              <a:rPr lang="ru-RU" sz="2400" dirty="0" smtClean="0">
                <a:solidFill>
                  <a:srgbClr val="FF0000"/>
                </a:solidFill>
                <a:ea typeface="MS PGothic" charset="0"/>
                <a:cs typeface="Times New Roman" charset="0"/>
              </a:rPr>
              <a:t>- это </a:t>
            </a:r>
            <a:r>
              <a:rPr lang="ru-RU" sz="2400" dirty="0">
                <a:solidFill>
                  <a:srgbClr val="FF0000"/>
                </a:solidFill>
                <a:ea typeface="MS PGothic" charset="0"/>
                <a:cs typeface="Times New Roman" charset="0"/>
              </a:rPr>
              <a:t>новые случаи</a:t>
            </a:r>
            <a:r>
              <a:rPr lang="ru-RU" sz="2400" dirty="0">
                <a:ea typeface="MS PGothic" charset="0"/>
                <a:cs typeface="Times New Roman" charset="0"/>
              </a:rPr>
              <a:t> (наибольшее кол-во случаев в </a:t>
            </a:r>
            <a:r>
              <a:rPr lang="ru-RU" sz="2400" dirty="0" err="1" smtClean="0">
                <a:ea typeface="MS PGothic" charset="0"/>
                <a:cs typeface="Times New Roman" charset="0"/>
              </a:rPr>
              <a:t>г.Шымкент</a:t>
            </a:r>
            <a:r>
              <a:rPr lang="ru-RU" sz="2400" dirty="0">
                <a:ea typeface="MS PGothic" charset="0"/>
                <a:cs typeface="Times New Roman" charset="0"/>
              </a:rPr>
              <a:t>) </a:t>
            </a:r>
            <a:endParaRPr lang="en-US" sz="2400" dirty="0">
              <a:ea typeface="MS PGothic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ru-RU" sz="2800" dirty="0">
              <a:ea typeface="MS PGothic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ru-RU" sz="2800" dirty="0">
              <a:ea typeface="MS PGothic" charset="0"/>
              <a:cs typeface="Times New Roman" charset="0"/>
            </a:endParaRP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6D00331-FF06-8D47-AF2D-C6768C473F3C}" type="slidenum">
              <a:rPr lang="en-US" sz="900">
                <a:solidFill>
                  <a:srgbClr val="000000"/>
                </a:solidFill>
                <a:cs typeface="Times New Roman" charset="0"/>
              </a:rPr>
              <a:pPr/>
              <a:t>14</a:t>
            </a:fld>
            <a:endParaRPr lang="en-US" sz="9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93" y="261610"/>
            <a:ext cx="1292653" cy="11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707" y="1822823"/>
            <a:ext cx="58532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sz="2200" dirty="0">
              <a:solidFill>
                <a:schemeClr val="accent5">
                  <a:lumMod val="75000"/>
                </a:schemeClr>
              </a:solidFill>
              <a:latin typeface="+mj-lt"/>
              <a:ea typeface="Open Sans" panose="020B0606030504020204" pitchFamily="34" charset="0"/>
              <a:cs typeface="Rubik" panose="02000604000000020004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Тест-систему на ВИЧ по </a:t>
            </a:r>
            <a:r>
              <a:rPr lang="ru-RU" altLang="ru-RU" sz="2200" dirty="0" err="1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околодесневой</a:t>
            </a:r>
            <a:r>
              <a:rPr lang="ru-RU" altLang="ru-RU" sz="2200" dirty="0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 жидкости </a:t>
            </a:r>
            <a:r>
              <a:rPr lang="en-US" altLang="ru-RU" sz="2200" dirty="0" err="1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OraSure</a:t>
            </a:r>
            <a:endParaRPr lang="en-US" altLang="ru-RU" sz="2200" dirty="0" smtClean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Rubik" panose="02000604000000020004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Брошюру с подробной инструкцией и консультированием клиента на русском и казахском языках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Презервативы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dirty="0" err="1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Любриканты</a:t>
            </a:r>
            <a:endParaRPr lang="ru-RU" altLang="ru-RU" sz="2200" dirty="0" smtClean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Rubik" panose="02000604000000020004" pitchFamily="2" charset="-79"/>
            </a:endParaRPr>
          </a:p>
          <a:p>
            <a:endParaRPr lang="ru-RU" altLang="ru-RU" sz="2200" dirty="0" smtClean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Rubik" panose="02000604000000020004" pitchFamily="2" charset="-79"/>
            </a:endParaRPr>
          </a:p>
          <a:p>
            <a:r>
              <a:rPr lang="ru-RU" altLang="ru-RU" sz="2200" dirty="0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В брошюрах и на отрывной визитке на крышке коробочки указаны номера врача-консультанта и менеджера проекта для оказания психоэмоциональной поддержки.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733" y="4671588"/>
            <a:ext cx="2893170" cy="2099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480" y="283464"/>
            <a:ext cx="2089531" cy="2194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692" y="2580238"/>
            <a:ext cx="3020652" cy="1946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3216" y="399551"/>
            <a:ext cx="4123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Наборы для самотестирования </a:t>
            </a:r>
            <a:r>
              <a:rPr lang="ru-RU" altLang="ru-RU" sz="28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содержат</a:t>
            </a:r>
            <a:r>
              <a:rPr lang="ru-RU" altLang="ru-RU" sz="2400" dirty="0" smtClean="0">
                <a:solidFill>
                  <a:srgbClr val="000000"/>
                </a:solidFill>
                <a:latin typeface="Rubik" panose="02000604000000020004" pitchFamily="2" charset="-79"/>
                <a:ea typeface="Open Sans" panose="020B0606030504020204" pitchFamily="34" charset="0"/>
                <a:cs typeface="Rubik" panose="02000604000000020004" pitchFamily="2" charset="-79"/>
              </a:rPr>
              <a:t>:</a:t>
            </a:r>
            <a:endParaRPr lang="en-US" altLang="ru-RU" sz="2400" dirty="0">
              <a:solidFill>
                <a:srgbClr val="000000"/>
              </a:solidFill>
              <a:latin typeface="Rubik" panose="02000604000000020004" pitchFamily="2" charset="-79"/>
              <a:ea typeface="Open Sans" panose="020B0606030504020204" pitchFamily="34" charset="0"/>
              <a:cs typeface="Rubik" panose="02000604000000020004" pitchFamily="2" charset="-79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7" y="399551"/>
            <a:ext cx="1725465" cy="12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/>
                </a:solidFill>
              </a:rPr>
              <a:t>География </a:t>
            </a:r>
            <a:r>
              <a:rPr lang="ru-RU" sz="3200" b="1" dirty="0" err="1" smtClean="0">
                <a:solidFill>
                  <a:srgbClr val="1F497D"/>
                </a:solidFill>
              </a:rPr>
              <a:t>Аманбол</a:t>
            </a:r>
            <a:endParaRPr lang="ru-RU" sz="3200" b="1" dirty="0">
              <a:solidFill>
                <a:srgbClr val="1F497D"/>
              </a:solidFill>
            </a:endParaRP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770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C6D7D12-7B20-6C45-84A0-E8F06924A96B}" type="slidenum">
              <a:rPr lang="en-US" sz="900">
                <a:solidFill>
                  <a:srgbClr val="000000"/>
                </a:solidFill>
                <a:cs typeface="Times New Roman" charset="0"/>
              </a:rPr>
              <a:pPr/>
              <a:t>16</a:t>
            </a:fld>
            <a:endParaRPr lang="en-US" sz="9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362502" y="4700315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5"/>
          <p:cNvSpPr/>
          <p:nvPr/>
        </p:nvSpPr>
        <p:spPr>
          <a:xfrm>
            <a:off x="5284184" y="4913764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5"/>
          <p:cNvSpPr/>
          <p:nvPr/>
        </p:nvSpPr>
        <p:spPr>
          <a:xfrm>
            <a:off x="4963619" y="5069232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5"/>
          <p:cNvSpPr/>
          <p:nvPr/>
        </p:nvSpPr>
        <p:spPr>
          <a:xfrm>
            <a:off x="4132250" y="4448979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5"/>
          <p:cNvSpPr/>
          <p:nvPr/>
        </p:nvSpPr>
        <p:spPr>
          <a:xfrm>
            <a:off x="1409897" y="4461293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5"/>
          <p:cNvSpPr/>
          <p:nvPr/>
        </p:nvSpPr>
        <p:spPr>
          <a:xfrm>
            <a:off x="1821047" y="2433163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5"/>
          <p:cNvSpPr/>
          <p:nvPr/>
        </p:nvSpPr>
        <p:spPr>
          <a:xfrm>
            <a:off x="2742804" y="2887970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5"/>
          <p:cNvSpPr/>
          <p:nvPr/>
        </p:nvSpPr>
        <p:spPr>
          <a:xfrm>
            <a:off x="3765637" y="2248207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5"/>
          <p:cNvSpPr/>
          <p:nvPr/>
        </p:nvSpPr>
        <p:spPr>
          <a:xfrm>
            <a:off x="4025986" y="2152581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5"/>
          <p:cNvSpPr/>
          <p:nvPr/>
        </p:nvSpPr>
        <p:spPr>
          <a:xfrm>
            <a:off x="4727222" y="1737518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5"/>
          <p:cNvSpPr/>
          <p:nvPr/>
        </p:nvSpPr>
        <p:spPr>
          <a:xfrm>
            <a:off x="4841324" y="2132751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5"/>
          <p:cNvSpPr/>
          <p:nvPr/>
        </p:nvSpPr>
        <p:spPr>
          <a:xfrm>
            <a:off x="5207307" y="2714138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5"/>
          <p:cNvSpPr/>
          <p:nvPr/>
        </p:nvSpPr>
        <p:spPr>
          <a:xfrm>
            <a:off x="6052752" y="2318863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5"/>
          <p:cNvSpPr/>
          <p:nvPr/>
        </p:nvSpPr>
        <p:spPr>
          <a:xfrm>
            <a:off x="5786249" y="2515687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5"/>
          <p:cNvSpPr/>
          <p:nvPr/>
        </p:nvSpPr>
        <p:spPr>
          <a:xfrm>
            <a:off x="6641441" y="2744287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5"/>
          <p:cNvSpPr/>
          <p:nvPr/>
        </p:nvSpPr>
        <p:spPr>
          <a:xfrm>
            <a:off x="7109152" y="2782387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5"/>
          <p:cNvSpPr/>
          <p:nvPr/>
        </p:nvSpPr>
        <p:spPr>
          <a:xfrm>
            <a:off x="5512389" y="3049087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5"/>
          <p:cNvSpPr/>
          <p:nvPr/>
        </p:nvSpPr>
        <p:spPr>
          <a:xfrm>
            <a:off x="5890145" y="3831952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5"/>
          <p:cNvSpPr/>
          <p:nvPr/>
        </p:nvSpPr>
        <p:spPr>
          <a:xfrm>
            <a:off x="6527338" y="4212952"/>
            <a:ext cx="228205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7158" y="208357"/>
            <a:ext cx="5356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Алгоритм обращения клиентов</a:t>
            </a:r>
          </a:p>
          <a:p>
            <a:endParaRPr lang="ru-RU" altLang="ru-RU" sz="2200" dirty="0">
              <a:solidFill>
                <a:schemeClr val="accent5">
                  <a:lumMod val="75000"/>
                </a:schemeClr>
              </a:solidFill>
              <a:latin typeface="Rubik" panose="02000604000000020004" pitchFamily="2" charset="-79"/>
              <a:ea typeface="Open Sans" panose="020B0606030504020204" pitchFamily="34" charset="0"/>
              <a:cs typeface="Rubik" panose="02000604000000020004" pitchFamily="2" charset="-79"/>
            </a:endParaRPr>
          </a:p>
          <a:p>
            <a:endParaRPr lang="ru-RU" altLang="ru-RU" sz="2200" dirty="0" smtClean="0">
              <a:solidFill>
                <a:schemeClr val="accent5">
                  <a:lumMod val="75000"/>
                </a:schemeClr>
              </a:solidFill>
              <a:latin typeface="Rubik" panose="02000604000000020004" pitchFamily="2" charset="-79"/>
              <a:ea typeface="Open Sans" panose="020B0606030504020204" pitchFamily="34" charset="0"/>
              <a:cs typeface="Rubik" panose="02000604000000020004" pitchFamily="2" charset="-79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37985019"/>
              </p:ext>
            </p:extLst>
          </p:nvPr>
        </p:nvGraphicFramePr>
        <p:xfrm>
          <a:off x="2139696" y="808522"/>
          <a:ext cx="6851142" cy="594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58" y="399551"/>
            <a:ext cx="1725465" cy="12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92" y="1020676"/>
            <a:ext cx="3131855" cy="1210776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facebook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292" y="2563256"/>
            <a:ext cx="1140155" cy="12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vk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786" y="2521477"/>
            <a:ext cx="1597258" cy="13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289" y="2563257"/>
            <a:ext cx="1136800" cy="12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9091" y="1753178"/>
            <a:ext cx="6009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 smtClean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rPr>
              <a:t>В виду закрытости группы и сложного доступа к ней даже среди активистов, проект делает упор на работу в социальных сетях и приложениях для знакомства МСМ и ТГЛ.</a:t>
            </a:r>
          </a:p>
          <a:p>
            <a:endParaRPr lang="ru-RU" altLang="ru-RU" sz="2200" dirty="0" smtClean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Rubik" panose="02000604000000020004" pitchFamily="2" charset="-79"/>
            </a:endParaRPr>
          </a:p>
          <a:p>
            <a:endParaRPr lang="ru-RU" altLang="ru-RU" sz="2200" dirty="0">
              <a:solidFill>
                <a:schemeClr val="accent5">
                  <a:lumMod val="75000"/>
                </a:schemeClr>
              </a:solidFill>
              <a:latin typeface="+mj-lt"/>
              <a:ea typeface="Open Sans" panose="020B0606030504020204" pitchFamily="34" charset="0"/>
              <a:cs typeface="Rubik" panose="02000604000000020004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846" y="3358624"/>
            <a:ext cx="6121004" cy="24622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Rubik" panose="02000604000000020004" pitchFamily="2" charset="-79"/>
              </a:defRPr>
            </a:lvl1pPr>
          </a:lstStyle>
          <a:p>
            <a:r>
              <a:rPr lang="ru-RU" altLang="ru-RU" dirty="0"/>
              <a:t>Социальные сети также позволяют оперативно отвечать на запросы, </a:t>
            </a:r>
            <a:r>
              <a:rPr lang="ru-RU" altLang="ru-RU" dirty="0" smtClean="0"/>
              <a:t>информировать </a:t>
            </a:r>
            <a:r>
              <a:rPr lang="ru-RU" altLang="ru-RU" dirty="0"/>
              <a:t>о новых материалах и активностях.</a:t>
            </a:r>
          </a:p>
          <a:p>
            <a:endParaRPr lang="ru-RU" altLang="ru-RU" dirty="0"/>
          </a:p>
          <a:p>
            <a:r>
              <a:rPr lang="ru-RU" altLang="ru-RU" dirty="0"/>
              <a:t>Кроме того, они позволят регулярно напоминать клиентам о проекте и держать их в курсе обновлений.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3989" y="300554"/>
            <a:ext cx="6138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Преимущества </a:t>
            </a:r>
            <a:r>
              <a:rPr lang="ru-RU" sz="3200" b="1" dirty="0" smtClean="0">
                <a:solidFill>
                  <a:schemeClr val="tx2"/>
                </a:solidFill>
              </a:rPr>
              <a:t>работы в </a:t>
            </a:r>
            <a:r>
              <a:rPr lang="ru-RU" sz="3200" b="1" dirty="0" err="1" smtClean="0">
                <a:solidFill>
                  <a:schemeClr val="tx2"/>
                </a:solidFill>
              </a:rPr>
              <a:t>соцсетях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7" y="399551"/>
            <a:ext cx="1725465" cy="1246406"/>
          </a:xfrm>
          <a:prstGeom prst="rect">
            <a:avLst/>
          </a:prstGeom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515" y="4193027"/>
            <a:ext cx="2589932" cy="2558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584570" y="5181529"/>
            <a:ext cx="5244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endParaRPr lang="ru-RU" sz="3200" b="1" dirty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Вебсайт </a:t>
            </a:r>
            <a:r>
              <a:rPr lang="en-US" sz="3200" b="1" dirty="0" err="1" smtClean="0">
                <a:solidFill>
                  <a:schemeClr val="tx2"/>
                </a:solidFill>
              </a:rPr>
              <a:t>www.amanbol.kz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5" name="Title 1"/>
          <p:cNvSpPr txBox="1">
            <a:spLocks/>
          </p:cNvSpPr>
          <p:nvPr/>
        </p:nvSpPr>
        <p:spPr bwMode="auto">
          <a:xfrm>
            <a:off x="1548142" y="0"/>
            <a:ext cx="75958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б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  <a:cs typeface="Arial"/>
              </a:rPr>
              <a:t>щие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 данные по проекту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с 1 марта 2019 по 12 августа 2019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06778" y="5616222"/>
            <a:ext cx="7718778" cy="9877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latin typeface="Arial Rounded MT Bold" charset="0"/>
              </a:rPr>
              <a:t/>
            </a:r>
            <a:br>
              <a:rPr lang="ru-RU" sz="3200" dirty="0" smtClean="0">
                <a:latin typeface="Arial Rounded MT Bold" charset="0"/>
              </a:rPr>
            </a:br>
            <a:endParaRPr lang="en-US" dirty="0">
              <a:latin typeface="Arial Rounded MT Bold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43193"/>
              </p:ext>
            </p:extLst>
          </p:nvPr>
        </p:nvGraphicFramePr>
        <p:xfrm>
          <a:off x="226977" y="1756370"/>
          <a:ext cx="8581356" cy="4372827"/>
        </p:xfrm>
        <a:graphic>
          <a:graphicData uri="http://schemas.openxmlformats.org/drawingml/2006/table">
            <a:tbl>
              <a:tblPr/>
              <a:tblGrid>
                <a:gridCol w="2047738">
                  <a:extLst>
                    <a:ext uri="{9D8B030D-6E8A-4147-A177-3AD203B41FA5}">
                      <a16:colId xmlns:a16="http://schemas.microsoft.com/office/drawing/2014/main" xmlns="" val="1301800361"/>
                    </a:ext>
                  </a:extLst>
                </a:gridCol>
                <a:gridCol w="857436">
                  <a:extLst>
                    <a:ext uri="{9D8B030D-6E8A-4147-A177-3AD203B41FA5}">
                      <a16:colId xmlns:a16="http://schemas.microsoft.com/office/drawing/2014/main" xmlns="" val="4030228958"/>
                    </a:ext>
                  </a:extLst>
                </a:gridCol>
                <a:gridCol w="292814">
                  <a:extLst>
                    <a:ext uri="{9D8B030D-6E8A-4147-A177-3AD203B41FA5}">
                      <a16:colId xmlns:a16="http://schemas.microsoft.com/office/drawing/2014/main" xmlns="" val="3678619877"/>
                    </a:ext>
                  </a:extLst>
                </a:gridCol>
                <a:gridCol w="347730">
                  <a:extLst>
                    <a:ext uri="{9D8B030D-6E8A-4147-A177-3AD203B41FA5}">
                      <a16:colId xmlns:a16="http://schemas.microsoft.com/office/drawing/2014/main" xmlns="" val="454377104"/>
                    </a:ext>
                  </a:extLst>
                </a:gridCol>
                <a:gridCol w="315532">
                  <a:extLst>
                    <a:ext uri="{9D8B030D-6E8A-4147-A177-3AD203B41FA5}">
                      <a16:colId xmlns:a16="http://schemas.microsoft.com/office/drawing/2014/main" xmlns="" val="983046057"/>
                    </a:ext>
                  </a:extLst>
                </a:gridCol>
                <a:gridCol w="347730">
                  <a:extLst>
                    <a:ext uri="{9D8B030D-6E8A-4147-A177-3AD203B41FA5}">
                      <a16:colId xmlns:a16="http://schemas.microsoft.com/office/drawing/2014/main" xmlns="" val="1791317550"/>
                    </a:ext>
                  </a:extLst>
                </a:gridCol>
                <a:gridCol w="347729">
                  <a:extLst>
                    <a:ext uri="{9D8B030D-6E8A-4147-A177-3AD203B41FA5}">
                      <a16:colId xmlns:a16="http://schemas.microsoft.com/office/drawing/2014/main" xmlns="" val="3580696338"/>
                    </a:ext>
                  </a:extLst>
                </a:gridCol>
                <a:gridCol w="307424">
                  <a:extLst>
                    <a:ext uri="{9D8B030D-6E8A-4147-A177-3AD203B41FA5}">
                      <a16:colId xmlns:a16="http://schemas.microsoft.com/office/drawing/2014/main" xmlns="" val="853390259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1026041097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675500739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3977382734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2840052052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4113616422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1730852977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2319989387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3051792052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3485699529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3820870425"/>
                    </a:ext>
                  </a:extLst>
                </a:gridCol>
                <a:gridCol w="312133">
                  <a:extLst>
                    <a:ext uri="{9D8B030D-6E8A-4147-A177-3AD203B41FA5}">
                      <a16:colId xmlns:a16="http://schemas.microsoft.com/office/drawing/2014/main" xmlns="" val="2737785329"/>
                    </a:ext>
                  </a:extLst>
                </a:gridCol>
                <a:gridCol w="283760">
                  <a:extLst>
                    <a:ext uri="{9D8B030D-6E8A-4147-A177-3AD203B41FA5}">
                      <a16:colId xmlns:a16="http://schemas.microsoft.com/office/drawing/2014/main" xmlns="" val="2548964168"/>
                    </a:ext>
                  </a:extLst>
                </a:gridCol>
              </a:tblGrid>
              <a:tr h="2421193">
                <a:tc>
                  <a:txBody>
                    <a:bodyPr/>
                    <a:lstStyle/>
                    <a:p>
                      <a:pPr algn="r" rtl="0" fontAlgn="b"/>
                      <a:endParaRPr lang="en-US" sz="700" dirty="0">
                        <a:effectLst/>
                      </a:endParaRP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</a:rPr>
                        <a:t>TOTAL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г. Алматы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г. Нур-Султан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г. Шымкент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Акмолинская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Актюбинская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Алматинская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Атырауская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Восточно-Казахстанская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Жамбылская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Западно-Казахстанская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Карагандинская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Костанайская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Кызылординская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Мангыстауская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Павлодарская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Северо-Казахстанская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</a:rPr>
                        <a:t>Туркестанская обл.</a:t>
                      </a:r>
                    </a:p>
                  </a:txBody>
                  <a:tcPr marL="11233" marR="11233" marT="7488" marB="7488" vert="vert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?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670109"/>
                  </a:ext>
                </a:extLst>
              </a:tr>
              <a:tr h="290751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</a:rPr>
                        <a:t>Заказали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</a:rPr>
                        <a:t>455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177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125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65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18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13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014755"/>
                  </a:ext>
                </a:extLst>
              </a:tr>
              <a:tr h="290751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</a:rPr>
                        <a:t>Получили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</a:rPr>
                        <a:t>319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127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92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37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8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356321"/>
                  </a:ext>
                </a:extLst>
              </a:tr>
              <a:tr h="274344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</a:rPr>
                        <a:t>Обратная связь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</a:rPr>
                        <a:t>182 (57%)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70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46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8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12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7031885"/>
                  </a:ext>
                </a:extLst>
              </a:tr>
              <a:tr h="290751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</a:rPr>
                        <a:t>Плюс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</a:rPr>
                        <a:t>12 (6,5%)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4898"/>
                  </a:ext>
                </a:extLst>
              </a:tr>
              <a:tr h="274344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</a:rPr>
                        <a:t>Встали на учёт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dirty="0">
                          <a:effectLst/>
                        </a:rPr>
                        <a:t>5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4239138"/>
                  </a:ext>
                </a:extLst>
              </a:tr>
              <a:tr h="530693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</a:rPr>
                        <a:t>Посещаемость сайта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1931</a:t>
                      </a:r>
                    </a:p>
                  </a:txBody>
                  <a:tcPr marL="11233" marR="11233" marT="7488" marB="748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9221659"/>
                  </a:ext>
                </a:extLst>
              </a:tr>
            </a:tbl>
          </a:graphicData>
        </a:graphic>
      </p:graphicFrame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77" y="267413"/>
            <a:ext cx="1725465" cy="12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5"/>
            <a:ext cx="9144000" cy="63854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1733" y="5080883"/>
            <a:ext cx="8610600" cy="8792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71133" y="5193194"/>
            <a:ext cx="1998134" cy="4233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 утвержденным диагнозом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7533" y="533399"/>
            <a:ext cx="6866466" cy="643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Каскад предоставления медицинских услуг для ЛЖВ</a:t>
            </a:r>
            <a:r>
              <a:rPr lang="en-US" sz="2000" b="1" dirty="0" smtClean="0">
                <a:solidFill>
                  <a:schemeClr val="tx1"/>
                </a:solidFill>
              </a:rPr>
              <a:t>/M</a:t>
            </a:r>
            <a:r>
              <a:rPr lang="ru-RU" sz="2000" b="1" dirty="0" smtClean="0">
                <a:solidFill>
                  <a:schemeClr val="tx1"/>
                </a:solidFill>
              </a:rPr>
              <a:t>СМ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Количество оцениваемых участников ЛЖВ</a:t>
            </a:r>
            <a:r>
              <a:rPr lang="en-US" sz="2000" b="1" dirty="0" smtClean="0">
                <a:solidFill>
                  <a:schemeClr val="tx1"/>
                </a:solidFill>
              </a:rPr>
              <a:t>/M</a:t>
            </a:r>
            <a:r>
              <a:rPr lang="ru-RU" sz="2000" b="1" dirty="0" smtClean="0">
                <a:solidFill>
                  <a:schemeClr val="tx1"/>
                </a:solidFill>
              </a:rPr>
              <a:t>СМ</a:t>
            </a:r>
            <a:r>
              <a:rPr lang="en-US" sz="2000" b="1" dirty="0" smtClean="0">
                <a:solidFill>
                  <a:schemeClr val="tx1"/>
                </a:solidFill>
              </a:rPr>
              <a:t> – 3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</a:rPr>
              <a:t>100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467" y="5063962"/>
            <a:ext cx="150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ВИЧ положительные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13666" y="5154863"/>
            <a:ext cx="1337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Имеющие доступ к услугам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1399" y="5204819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Остальные лица, имеющие доступ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0066" y="5172679"/>
            <a:ext cx="1337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Имеющие доступ к АРТ терапии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04667" y="5172679"/>
            <a:ext cx="1337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 низкой вирусной нагрузкой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134" y="5994395"/>
            <a:ext cx="866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данный момент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больший охват тестированием может принести </a:t>
            </a:r>
            <a:r>
              <a:rPr lang="ru-RU" b="1" dirty="0">
                <a:solidFill>
                  <a:srgbClr val="FF0000"/>
                </a:solidFill>
              </a:rPr>
              <a:t>широкую пользу </a:t>
            </a:r>
            <a:r>
              <a:rPr lang="ru-RU" b="1" dirty="0" smtClean="0">
                <a:solidFill>
                  <a:srgbClr val="FF0000"/>
                </a:solidFill>
              </a:rPr>
              <a:t>для МСМ </a:t>
            </a:r>
            <a:r>
              <a:rPr lang="ru-RU" b="1" dirty="0">
                <a:solidFill>
                  <a:srgbClr val="FF0000"/>
                </a:solidFill>
              </a:rPr>
              <a:t>в Казахстане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7600" y="6470133"/>
            <a:ext cx="789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Республиканский центр по профилактике и борьбе со СПИД, Алматы,</a:t>
            </a:r>
            <a:r>
              <a:rPr lang="en-US" sz="1200" dirty="0" smtClean="0"/>
              <a:t>  2018</a:t>
            </a:r>
            <a:endParaRPr lang="en-US" sz="1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88266" y="1984907"/>
            <a:ext cx="4885268" cy="1427162"/>
          </a:xfrm>
          <a:prstGeom prst="rect">
            <a:avLst/>
          </a:prstGeom>
          <a:solidFill>
            <a:srgbClr val="E3F913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Общее количество </a:t>
            </a:r>
            <a:r>
              <a:rPr lang="en-US" sz="1600" b="1" dirty="0" smtClean="0"/>
              <a:t>M</a:t>
            </a:r>
            <a:r>
              <a:rPr lang="ru-RU" sz="1600" b="1" dirty="0" smtClean="0"/>
              <a:t>СМ</a:t>
            </a:r>
            <a:r>
              <a:rPr lang="en-US" sz="1600" b="1" dirty="0" smtClean="0"/>
              <a:t> – 62</a:t>
            </a:r>
            <a:r>
              <a:rPr lang="ru-RU" sz="1600" b="1" dirty="0" smtClean="0"/>
              <a:t>,</a:t>
            </a:r>
            <a:r>
              <a:rPr lang="en-US" sz="1600" b="1" dirty="0" smtClean="0"/>
              <a:t>000</a:t>
            </a:r>
          </a:p>
          <a:p>
            <a:r>
              <a:rPr lang="ru-RU" sz="1600" b="1" dirty="0" smtClean="0"/>
              <a:t>Протестированные на ВИЧ</a:t>
            </a:r>
            <a:r>
              <a:rPr lang="en-US" sz="1600" b="1" dirty="0" smtClean="0"/>
              <a:t> – 22%</a:t>
            </a:r>
          </a:p>
          <a:p>
            <a:r>
              <a:rPr lang="ru-RU" sz="1600" b="1" dirty="0" smtClean="0"/>
              <a:t>Распространенность ВИЧ</a:t>
            </a:r>
            <a:r>
              <a:rPr lang="en-US" sz="1600" b="1" dirty="0" smtClean="0"/>
              <a:t> – 6,2</a:t>
            </a:r>
          </a:p>
          <a:p>
            <a:r>
              <a:rPr lang="ru-RU" sz="1600" b="1" dirty="0" smtClean="0"/>
              <a:t>Общее количество</a:t>
            </a:r>
            <a:r>
              <a:rPr lang="en-US" sz="1600" b="1" dirty="0" smtClean="0"/>
              <a:t> </a:t>
            </a:r>
            <a:r>
              <a:rPr lang="ru-RU" sz="1600" b="1" dirty="0" smtClean="0"/>
              <a:t>ЛЖВ</a:t>
            </a:r>
            <a:r>
              <a:rPr lang="en-US" sz="1600" b="1" dirty="0" smtClean="0"/>
              <a:t>/</a:t>
            </a:r>
            <a:r>
              <a:rPr lang="ru-RU" sz="1600" b="1" dirty="0" smtClean="0"/>
              <a:t>МСМ</a:t>
            </a:r>
            <a:r>
              <a:rPr lang="en-US" sz="1600" b="1" dirty="0" smtClean="0"/>
              <a:t> – 3</a:t>
            </a:r>
            <a:r>
              <a:rPr lang="ru-RU" sz="1600" b="1" dirty="0" smtClean="0"/>
              <a:t>,</a:t>
            </a:r>
            <a:r>
              <a:rPr lang="en-US" sz="1600" b="1" dirty="0" smtClean="0"/>
              <a:t>100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922522" y="489628"/>
            <a:ext cx="641307" cy="7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344" y="45183"/>
            <a:ext cx="5482872" cy="5928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Заказ тестов по городам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591117"/>
              </p:ext>
            </p:extLst>
          </p:nvPr>
        </p:nvGraphicFramePr>
        <p:xfrm>
          <a:off x="222738" y="823668"/>
          <a:ext cx="8686800" cy="579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5627077" y="1066800"/>
            <a:ext cx="2872154" cy="11019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08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112438" y="152400"/>
            <a:ext cx="72390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Рекомендации</a:t>
            </a: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>
          <a:xfrm>
            <a:off x="685800" y="1295400"/>
            <a:ext cx="86106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Сокращение времени постановки диагноза и начала АРТ</a:t>
            </a:r>
            <a:endParaRPr lang="ru-RU" sz="2700" dirty="0">
              <a:latin typeface="Calibri" charset="0"/>
              <a:ea typeface="MS PGothic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Расширение доступа к самотестированию на ВИЧ/ИППП экспресс-методами</a:t>
            </a:r>
            <a:endParaRPr lang="ru-RU" sz="2700" u="sng" dirty="0">
              <a:latin typeface="Calibri" charset="0"/>
              <a:ea typeface="MS PGothic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Ускоренное </a:t>
            </a:r>
            <a:r>
              <a:rPr lang="ru-RU" sz="2700" dirty="0">
                <a:latin typeface="Calibri" charset="0"/>
                <a:ea typeface="MS PGothic" charset="0"/>
                <a:cs typeface="Times New Roman" charset="0"/>
              </a:rPr>
              <a:t>в</a:t>
            </a: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недрение новых методов профилактики, таких как </a:t>
            </a:r>
            <a:r>
              <a:rPr lang="en-US" sz="2700" dirty="0" err="1" smtClean="0">
                <a:latin typeface="Calibri" charset="0"/>
                <a:ea typeface="MS PGothic" charset="0"/>
                <a:cs typeface="Times New Roman" charset="0"/>
              </a:rPr>
              <a:t>PreP</a:t>
            </a:r>
            <a:r>
              <a:rPr lang="en-US" sz="2700" dirty="0" smtClean="0">
                <a:latin typeface="Calibri" charset="0"/>
                <a:ea typeface="MS PGothic" charset="0"/>
                <a:cs typeface="Times New Roman" charset="0"/>
              </a:rPr>
              <a:t>, </a:t>
            </a: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доступности </a:t>
            </a:r>
            <a:r>
              <a:rPr lang="en-US" sz="2700" dirty="0" smtClean="0">
                <a:latin typeface="Calibri" charset="0"/>
                <a:ea typeface="MS PGothic" charset="0"/>
                <a:cs typeface="Times New Roman" charset="0"/>
              </a:rPr>
              <a:t>PEP</a:t>
            </a:r>
          </a:p>
          <a:p>
            <a:pPr>
              <a:spcBef>
                <a:spcPct val="0"/>
              </a:spcBef>
            </a:pP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Использование интернет-технологий и социальных сетей для увеличения охвата</a:t>
            </a:r>
          </a:p>
          <a:p>
            <a:pPr>
              <a:spcBef>
                <a:spcPct val="0"/>
              </a:spcBef>
            </a:pPr>
            <a:r>
              <a:rPr lang="ru-RU" sz="2700" dirty="0" smtClean="0">
                <a:latin typeface="Calibri" charset="0"/>
                <a:ea typeface="MS PGothic" charset="0"/>
                <a:cs typeface="Times New Roman" charset="0"/>
              </a:rPr>
              <a:t>Новые инструменты для повышения мотивации к обращению в медицинские организации для дальнейшего лечения</a:t>
            </a:r>
            <a:endParaRPr lang="ru-RU" sz="2700" dirty="0">
              <a:latin typeface="Calibri" charset="0"/>
              <a:ea typeface="MS PGothic" charset="0"/>
              <a:cs typeface="Times New Roman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B689EC4-4B23-634D-816B-5B8626E269DA}" type="slidenum">
              <a:rPr lang="en-US" sz="900">
                <a:solidFill>
                  <a:srgbClr val="000000"/>
                </a:solidFill>
                <a:cs typeface="Times New Roman" charset="0"/>
              </a:rPr>
              <a:pPr/>
              <a:t>21</a:t>
            </a:fld>
            <a:endParaRPr lang="en-US" sz="9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GHRCCA Pride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09" y="1554163"/>
            <a:ext cx="7167581" cy="4770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12" y="118534"/>
            <a:ext cx="669162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F497D"/>
                </a:solidFill>
              </a:rPr>
              <a:t>Результаты исследования среди </a:t>
            </a:r>
            <a:r>
              <a:rPr lang="en-US" sz="3600" b="1" dirty="0" smtClean="0">
                <a:solidFill>
                  <a:srgbClr val="1F497D"/>
                </a:solidFill>
              </a:rPr>
              <a:t>M</a:t>
            </a:r>
            <a:r>
              <a:rPr lang="ru-RU" sz="3600" b="1" dirty="0" smtClean="0">
                <a:solidFill>
                  <a:srgbClr val="1F497D"/>
                </a:solidFill>
              </a:rPr>
              <a:t>С</a:t>
            </a:r>
            <a:r>
              <a:rPr lang="en-US" sz="3600" b="1" dirty="0" smtClean="0">
                <a:solidFill>
                  <a:srgbClr val="1F497D"/>
                </a:solidFill>
              </a:rPr>
              <a:t>M </a:t>
            </a:r>
            <a:r>
              <a:rPr lang="ru-RU" sz="3600" b="1" dirty="0" smtClean="0">
                <a:solidFill>
                  <a:srgbClr val="1F497D"/>
                </a:solidFill>
              </a:rPr>
              <a:t>за </a:t>
            </a:r>
            <a:r>
              <a:rPr lang="en-US" sz="3600" b="1" dirty="0" smtClean="0">
                <a:solidFill>
                  <a:srgbClr val="1F497D"/>
                </a:solidFill>
              </a:rPr>
              <a:t>2012</a:t>
            </a:r>
            <a:r>
              <a:rPr lang="ru-RU" sz="3600" b="1" dirty="0" smtClean="0">
                <a:solidFill>
                  <a:srgbClr val="1F497D"/>
                </a:solidFill>
              </a:rPr>
              <a:t>, Алматы, Казахстан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82" y="6376389"/>
            <a:ext cx="83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tx2"/>
                </a:solidFill>
              </a:rPr>
              <a:t>Berry, M., </a:t>
            </a:r>
            <a:r>
              <a:rPr lang="is-IS" sz="1200" i="1" dirty="0" smtClean="0">
                <a:solidFill>
                  <a:schemeClr val="tx2"/>
                </a:solidFill>
              </a:rPr>
              <a:t>….</a:t>
            </a:r>
            <a:r>
              <a:rPr lang="ru-RU" sz="1200" i="1" dirty="0" smtClean="0">
                <a:solidFill>
                  <a:schemeClr val="tx2"/>
                </a:solidFill>
              </a:rPr>
              <a:t>Терликбаева А.</a:t>
            </a:r>
            <a:r>
              <a:rPr lang="en-US" sz="1200" i="1" dirty="0" smtClean="0">
                <a:solidFill>
                  <a:schemeClr val="tx2"/>
                </a:solidFill>
              </a:rPr>
              <a:t>, </a:t>
            </a:r>
            <a:r>
              <a:rPr lang="en-US" sz="1200" i="1" dirty="0">
                <a:solidFill>
                  <a:schemeClr val="tx2"/>
                </a:solidFill>
              </a:rPr>
              <a:t>&amp; </a:t>
            </a:r>
            <a:r>
              <a:rPr lang="en-US" sz="1200" i="1" dirty="0" err="1">
                <a:solidFill>
                  <a:schemeClr val="tx2"/>
                </a:solidFill>
              </a:rPr>
              <a:t>Beyrer</a:t>
            </a:r>
            <a:r>
              <a:rPr lang="en-US" sz="1200" i="1" dirty="0">
                <a:solidFill>
                  <a:schemeClr val="tx2"/>
                </a:solidFill>
              </a:rPr>
              <a:t>, C. (2012). </a:t>
            </a:r>
            <a:r>
              <a:rPr lang="ru-RU" sz="1200" i="1" dirty="0" smtClean="0">
                <a:solidFill>
                  <a:schemeClr val="tx2"/>
                </a:solidFill>
              </a:rPr>
              <a:t>Факторы риска  распространения ВИЧ и незащищенного анального контакта среди мужчин, имеющих сек с мужчинами </a:t>
            </a:r>
            <a:r>
              <a:rPr lang="en-US" sz="1200" i="1" dirty="0" smtClean="0">
                <a:solidFill>
                  <a:schemeClr val="tx2"/>
                </a:solidFill>
              </a:rPr>
              <a:t>(</a:t>
            </a:r>
            <a:r>
              <a:rPr lang="ru-RU" sz="1200" i="1" dirty="0" smtClean="0">
                <a:solidFill>
                  <a:schemeClr val="tx2"/>
                </a:solidFill>
              </a:rPr>
              <a:t>МСМ</a:t>
            </a:r>
            <a:r>
              <a:rPr lang="en-US" sz="1200" i="1" dirty="0" smtClean="0">
                <a:solidFill>
                  <a:schemeClr val="tx2"/>
                </a:solidFill>
              </a:rPr>
              <a:t>) </a:t>
            </a:r>
            <a:r>
              <a:rPr lang="ru-RU" sz="1200" i="1" dirty="0" smtClean="0">
                <a:solidFill>
                  <a:schemeClr val="tx2"/>
                </a:solidFill>
              </a:rPr>
              <a:t>в Алматы, К</a:t>
            </a:r>
            <a:r>
              <a:rPr lang="en-US" sz="1200" i="1" dirty="0" smtClean="0">
                <a:solidFill>
                  <a:schemeClr val="tx2"/>
                </a:solidFill>
              </a:rPr>
              <a:t>a</a:t>
            </a:r>
            <a:r>
              <a:rPr lang="ru-RU" sz="1200" i="1" dirty="0" err="1" smtClean="0">
                <a:solidFill>
                  <a:schemeClr val="tx2"/>
                </a:solidFill>
              </a:rPr>
              <a:t>захстан</a:t>
            </a:r>
            <a:r>
              <a:rPr lang="en-US" sz="1200" i="1" dirty="0" smtClean="0">
                <a:solidFill>
                  <a:schemeClr val="tx2"/>
                </a:solidFill>
              </a:rPr>
              <a:t>. </a:t>
            </a:r>
            <a:r>
              <a:rPr lang="en-US" sz="1200" i="1" dirty="0" err="1">
                <a:solidFill>
                  <a:schemeClr val="tx2"/>
                </a:solidFill>
              </a:rPr>
              <a:t>PloS</a:t>
            </a:r>
            <a:r>
              <a:rPr lang="en-US" sz="1200" i="1" dirty="0">
                <a:solidFill>
                  <a:schemeClr val="tx2"/>
                </a:solidFill>
              </a:rPr>
              <a:t> one, 7(8), e43071.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1" y="190500"/>
            <a:ext cx="2260600" cy="6350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6168764" y="2302065"/>
            <a:ext cx="1655586" cy="578351"/>
          </a:xfrm>
          <a:custGeom>
            <a:avLst/>
            <a:gdLst>
              <a:gd name="connsiteX0" fmla="*/ 102057 w 1035069"/>
              <a:gd name="connsiteY0" fmla="*/ 68041 h 306186"/>
              <a:gd name="connsiteX1" fmla="*/ 11340 w 1035069"/>
              <a:gd name="connsiteY1" fmla="*/ 147423 h 306186"/>
              <a:gd name="connsiteX2" fmla="*/ 0 w 1035069"/>
              <a:gd name="connsiteY2" fmla="*/ 181443 h 306186"/>
              <a:gd name="connsiteX3" fmla="*/ 34019 w 1035069"/>
              <a:gd name="connsiteY3" fmla="*/ 272165 h 306186"/>
              <a:gd name="connsiteX4" fmla="*/ 170095 w 1035069"/>
              <a:gd name="connsiteY4" fmla="*/ 306186 h 306186"/>
              <a:gd name="connsiteX5" fmla="*/ 646360 w 1035069"/>
              <a:gd name="connsiteY5" fmla="*/ 294846 h 306186"/>
              <a:gd name="connsiteX6" fmla="*/ 725737 w 1035069"/>
              <a:gd name="connsiteY6" fmla="*/ 283505 h 306186"/>
              <a:gd name="connsiteX7" fmla="*/ 975209 w 1035069"/>
              <a:gd name="connsiteY7" fmla="*/ 272165 h 306186"/>
              <a:gd name="connsiteX8" fmla="*/ 1031907 w 1035069"/>
              <a:gd name="connsiteY8" fmla="*/ 260825 h 306186"/>
              <a:gd name="connsiteX9" fmla="*/ 997888 w 1035069"/>
              <a:gd name="connsiteY9" fmla="*/ 204124 h 306186"/>
              <a:gd name="connsiteX10" fmla="*/ 975209 w 1035069"/>
              <a:gd name="connsiteY10" fmla="*/ 170103 h 306186"/>
              <a:gd name="connsiteX11" fmla="*/ 895832 w 1035069"/>
              <a:gd name="connsiteY11" fmla="*/ 136082 h 306186"/>
              <a:gd name="connsiteX12" fmla="*/ 816454 w 1035069"/>
              <a:gd name="connsiteY12" fmla="*/ 90722 h 306186"/>
              <a:gd name="connsiteX13" fmla="*/ 771096 w 1035069"/>
              <a:gd name="connsiteY13" fmla="*/ 79381 h 306186"/>
              <a:gd name="connsiteX14" fmla="*/ 714397 w 1035069"/>
              <a:gd name="connsiteY14" fmla="*/ 56701 h 306186"/>
              <a:gd name="connsiteX15" fmla="*/ 669039 w 1035069"/>
              <a:gd name="connsiteY15" fmla="*/ 45361 h 306186"/>
              <a:gd name="connsiteX16" fmla="*/ 612341 w 1035069"/>
              <a:gd name="connsiteY16" fmla="*/ 22680 h 306186"/>
              <a:gd name="connsiteX17" fmla="*/ 566982 w 1035069"/>
              <a:gd name="connsiteY17" fmla="*/ 11340 h 306186"/>
              <a:gd name="connsiteX18" fmla="*/ 532963 w 1035069"/>
              <a:gd name="connsiteY18" fmla="*/ 0 h 306186"/>
              <a:gd name="connsiteX19" fmla="*/ 102057 w 1035069"/>
              <a:gd name="connsiteY19" fmla="*/ 68041 h 3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5069" h="306186">
                <a:moveTo>
                  <a:pt x="102057" y="68041"/>
                </a:moveTo>
                <a:cubicBezTo>
                  <a:pt x="15120" y="92612"/>
                  <a:pt x="34965" y="100171"/>
                  <a:pt x="11340" y="147423"/>
                </a:cubicBezTo>
                <a:cubicBezTo>
                  <a:pt x="5994" y="158115"/>
                  <a:pt x="3780" y="170103"/>
                  <a:pt x="0" y="181443"/>
                </a:cubicBezTo>
                <a:cubicBezTo>
                  <a:pt x="4574" y="204312"/>
                  <a:pt x="7323" y="255479"/>
                  <a:pt x="34019" y="272165"/>
                </a:cubicBezTo>
                <a:cubicBezTo>
                  <a:pt x="66693" y="292588"/>
                  <a:pt x="133466" y="300081"/>
                  <a:pt x="170095" y="306186"/>
                </a:cubicBezTo>
                <a:lnTo>
                  <a:pt x="646360" y="294846"/>
                </a:lnTo>
                <a:cubicBezTo>
                  <a:pt x="673065" y="293756"/>
                  <a:pt x="699073" y="285344"/>
                  <a:pt x="725737" y="283505"/>
                </a:cubicBezTo>
                <a:cubicBezTo>
                  <a:pt x="808783" y="277777"/>
                  <a:pt x="892052" y="275945"/>
                  <a:pt x="975209" y="272165"/>
                </a:cubicBezTo>
                <a:cubicBezTo>
                  <a:pt x="994108" y="268385"/>
                  <a:pt x="1018279" y="274454"/>
                  <a:pt x="1031907" y="260825"/>
                </a:cubicBezTo>
                <a:cubicBezTo>
                  <a:pt x="1047225" y="245506"/>
                  <a:pt x="1002154" y="209457"/>
                  <a:pt x="997888" y="204124"/>
                </a:cubicBezTo>
                <a:cubicBezTo>
                  <a:pt x="989374" y="193481"/>
                  <a:pt x="984846" y="179740"/>
                  <a:pt x="975209" y="170103"/>
                </a:cubicBezTo>
                <a:cubicBezTo>
                  <a:pt x="949107" y="144000"/>
                  <a:pt x="930530" y="144758"/>
                  <a:pt x="895832" y="136082"/>
                </a:cubicBezTo>
                <a:cubicBezTo>
                  <a:pt x="867631" y="117281"/>
                  <a:pt x="849341" y="103055"/>
                  <a:pt x="816454" y="90722"/>
                </a:cubicBezTo>
                <a:cubicBezTo>
                  <a:pt x="801862" y="85250"/>
                  <a:pt x="785881" y="84310"/>
                  <a:pt x="771096" y="79381"/>
                </a:cubicBezTo>
                <a:cubicBezTo>
                  <a:pt x="751785" y="72944"/>
                  <a:pt x="733708" y="63138"/>
                  <a:pt x="714397" y="56701"/>
                </a:cubicBezTo>
                <a:cubicBezTo>
                  <a:pt x="699612" y="51773"/>
                  <a:pt x="683824" y="50290"/>
                  <a:pt x="669039" y="45361"/>
                </a:cubicBezTo>
                <a:cubicBezTo>
                  <a:pt x="649728" y="38924"/>
                  <a:pt x="631652" y="29117"/>
                  <a:pt x="612341" y="22680"/>
                </a:cubicBezTo>
                <a:cubicBezTo>
                  <a:pt x="597556" y="17751"/>
                  <a:pt x="581967" y="15622"/>
                  <a:pt x="566982" y="11340"/>
                </a:cubicBezTo>
                <a:cubicBezTo>
                  <a:pt x="555489" y="8056"/>
                  <a:pt x="544303" y="3780"/>
                  <a:pt x="532963" y="0"/>
                </a:cubicBezTo>
                <a:cubicBezTo>
                  <a:pt x="91369" y="11621"/>
                  <a:pt x="188994" y="43470"/>
                  <a:pt x="102057" y="68041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4"/>
          <a:srcRect t="-21640" b="-21640"/>
          <a:stretch>
            <a:fillRect/>
          </a:stretch>
        </p:blipFill>
        <p:spPr>
          <a:xfrm>
            <a:off x="-478115" y="614363"/>
            <a:ext cx="9622116" cy="6543838"/>
          </a:xfrm>
        </p:spPr>
      </p:pic>
      <p:sp>
        <p:nvSpPr>
          <p:cNvPr id="25" name="Freeform 24"/>
          <p:cNvSpPr/>
          <p:nvPr/>
        </p:nvSpPr>
        <p:spPr>
          <a:xfrm flipV="1">
            <a:off x="5067278" y="4162316"/>
            <a:ext cx="3705411" cy="45719"/>
          </a:xfrm>
          <a:custGeom>
            <a:avLst/>
            <a:gdLst>
              <a:gd name="connsiteX0" fmla="*/ 0 w 3705411"/>
              <a:gd name="connsiteY0" fmla="*/ 0 h 74706"/>
              <a:gd name="connsiteX1" fmla="*/ 732117 w 3705411"/>
              <a:gd name="connsiteY1" fmla="*/ 29882 h 74706"/>
              <a:gd name="connsiteX2" fmla="*/ 866588 w 3705411"/>
              <a:gd name="connsiteY2" fmla="*/ 59765 h 74706"/>
              <a:gd name="connsiteX3" fmla="*/ 1030941 w 3705411"/>
              <a:gd name="connsiteY3" fmla="*/ 74706 h 74706"/>
              <a:gd name="connsiteX4" fmla="*/ 1718235 w 3705411"/>
              <a:gd name="connsiteY4" fmla="*/ 59765 h 74706"/>
              <a:gd name="connsiteX5" fmla="*/ 1867647 w 3705411"/>
              <a:gd name="connsiteY5" fmla="*/ 44824 h 74706"/>
              <a:gd name="connsiteX6" fmla="*/ 2614705 w 3705411"/>
              <a:gd name="connsiteY6" fmla="*/ 29882 h 74706"/>
              <a:gd name="connsiteX7" fmla="*/ 2943411 w 3705411"/>
              <a:gd name="connsiteY7" fmla="*/ 14941 h 74706"/>
              <a:gd name="connsiteX8" fmla="*/ 2988235 w 3705411"/>
              <a:gd name="connsiteY8" fmla="*/ 0 h 74706"/>
              <a:gd name="connsiteX9" fmla="*/ 3705411 w 3705411"/>
              <a:gd name="connsiteY9" fmla="*/ 14941 h 7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5411" h="74706">
                <a:moveTo>
                  <a:pt x="0" y="0"/>
                </a:moveTo>
                <a:cubicBezTo>
                  <a:pt x="331407" y="47343"/>
                  <a:pt x="-47582" y="-2606"/>
                  <a:pt x="732117" y="29882"/>
                </a:cubicBezTo>
                <a:cubicBezTo>
                  <a:pt x="973713" y="39949"/>
                  <a:pt x="722105" y="39125"/>
                  <a:pt x="866588" y="59765"/>
                </a:cubicBezTo>
                <a:cubicBezTo>
                  <a:pt x="921045" y="67545"/>
                  <a:pt x="976157" y="69726"/>
                  <a:pt x="1030941" y="74706"/>
                </a:cubicBezTo>
                <a:lnTo>
                  <a:pt x="1718235" y="59765"/>
                </a:lnTo>
                <a:cubicBezTo>
                  <a:pt x="1768256" y="57979"/>
                  <a:pt x="1817622" y="46492"/>
                  <a:pt x="1867647" y="44824"/>
                </a:cubicBezTo>
                <a:cubicBezTo>
                  <a:pt x="2116578" y="36526"/>
                  <a:pt x="2365686" y="34863"/>
                  <a:pt x="2614705" y="29882"/>
                </a:cubicBezTo>
                <a:cubicBezTo>
                  <a:pt x="2724274" y="24902"/>
                  <a:pt x="2834079" y="23687"/>
                  <a:pt x="2943411" y="14941"/>
                </a:cubicBezTo>
                <a:cubicBezTo>
                  <a:pt x="2959110" y="13685"/>
                  <a:pt x="2972485" y="0"/>
                  <a:pt x="2988235" y="0"/>
                </a:cubicBezTo>
                <a:cubicBezTo>
                  <a:pt x="3227346" y="0"/>
                  <a:pt x="3466300" y="14941"/>
                  <a:pt x="3705411" y="1494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urved Connector 28"/>
          <p:cNvCxnSpPr/>
          <p:nvPr/>
        </p:nvCxnSpPr>
        <p:spPr>
          <a:xfrm>
            <a:off x="209177" y="4380754"/>
            <a:ext cx="4900706" cy="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5690369" y="4542118"/>
            <a:ext cx="3082320" cy="1494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396557" y="4760425"/>
            <a:ext cx="5293812" cy="1494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7620425" y="4796947"/>
            <a:ext cx="1025264" cy="1494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13765" y="5005791"/>
            <a:ext cx="1509059" cy="1494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>
            <a:off x="3989294" y="5019960"/>
            <a:ext cx="1120589" cy="12700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7189350" y="5067216"/>
            <a:ext cx="1270000" cy="12700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1972236" y="5295817"/>
            <a:ext cx="2017058" cy="1494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3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117"/>
            <a:ext cx="872068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/>
                </a:solidFill>
              </a:rPr>
              <a:t>Реализуемые проекты ЦИГЗЦА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>
                <a:solidFill>
                  <a:srgbClr val="1F497D"/>
                </a:solidFill>
              </a:rPr>
              <a:t>по МСМ</a:t>
            </a:r>
            <a:r>
              <a:rPr lang="en-US" sz="3200" b="1" dirty="0">
                <a:solidFill>
                  <a:srgbClr val="1F497D"/>
                </a:solidFill>
              </a:rPr>
              <a:t>/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smtClean="0">
                <a:solidFill>
                  <a:srgbClr val="1F497D"/>
                </a:solidFill>
              </a:rPr>
              <a:t>ТГЛ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118"/>
            <a:ext cx="6332112" cy="4855046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en-US" sz="2800" b="1" dirty="0" smtClean="0"/>
              <a:t>UNI </a:t>
            </a:r>
            <a:r>
              <a:rPr lang="en-US" sz="2800" dirty="0" smtClean="0"/>
              <a:t> - </a:t>
            </a:r>
            <a:r>
              <a:rPr lang="ru-RU" sz="2800" dirty="0" smtClean="0"/>
              <a:t>исследование с целью тестирования успешных стратегий для большего охвата ВИЧ услугами среди мужчин и </a:t>
            </a:r>
            <a:r>
              <a:rPr lang="ru-RU" sz="2800" dirty="0" err="1" smtClean="0"/>
              <a:t>трансгендеров</a:t>
            </a:r>
            <a:endParaRPr lang="en-US" sz="2800" dirty="0" smtClean="0"/>
          </a:p>
          <a:p>
            <a:r>
              <a:rPr lang="en-US" sz="2800" b="1" dirty="0" err="1" smtClean="0"/>
              <a:t>Aman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Bol</a:t>
            </a:r>
            <a:r>
              <a:rPr lang="en-US" sz="2800" dirty="0" smtClean="0"/>
              <a:t> – </a:t>
            </a:r>
            <a:r>
              <a:rPr lang="ru-RU" sz="2800" dirty="0" smtClean="0"/>
              <a:t>внедрение само-</a:t>
            </a:r>
            <a:r>
              <a:rPr lang="ru-RU" sz="2800" dirty="0"/>
              <a:t>тестирования на ВИЧ </a:t>
            </a:r>
            <a:r>
              <a:rPr lang="ru-RU" sz="2800" dirty="0" smtClean="0"/>
              <a:t>через онлайн-платформы в </a:t>
            </a:r>
            <a:r>
              <a:rPr lang="ru-RU" sz="2800" dirty="0"/>
              <a:t>сообществах </a:t>
            </a:r>
            <a:r>
              <a:rPr lang="ru-RU" sz="2800" dirty="0" smtClean="0"/>
              <a:t>МСМ в </a:t>
            </a:r>
            <a:r>
              <a:rPr lang="ru-RU" sz="2800" dirty="0"/>
              <a:t>Казахстане</a:t>
            </a:r>
            <a:endParaRPr lang="en-US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220" y="3097420"/>
            <a:ext cx="1725465" cy="1246406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058" y="4343826"/>
            <a:ext cx="2277942" cy="15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398" y="1398179"/>
            <a:ext cx="1531287" cy="136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312" y="6003586"/>
            <a:ext cx="2354687" cy="8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Проект </a:t>
            </a:r>
            <a:r>
              <a:rPr lang="en-US" sz="4000" b="1" dirty="0">
                <a:solidFill>
                  <a:srgbClr val="FF0000"/>
                </a:solidFill>
              </a:rPr>
              <a:t>UNI (2017 – 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7704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b="1" dirty="0">
                <a:solidFill>
                  <a:srgbClr val="FF0000"/>
                </a:solidFill>
                <a:latin typeface="Calibri" charset="0"/>
                <a:ea typeface="MS PGothic" charset="0"/>
                <a:cs typeface="Arial" charset="0"/>
              </a:rPr>
              <a:t>Цели</a:t>
            </a:r>
            <a:r>
              <a:rPr lang="en-US" sz="3000" b="1" dirty="0">
                <a:solidFill>
                  <a:srgbClr val="FF0000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latin typeface="Calibri" charset="0"/>
                <a:ea typeface="MS PGothic" charset="0"/>
                <a:cs typeface="Arial" charset="0"/>
              </a:rPr>
              <a:t>проекта</a:t>
            </a:r>
            <a:r>
              <a:rPr lang="en-US" sz="3000" b="1" dirty="0">
                <a:solidFill>
                  <a:srgbClr val="7030A0"/>
                </a:solidFill>
                <a:latin typeface="Calibri" charset="0"/>
                <a:ea typeface="MS PGothic" charset="0"/>
                <a:cs typeface="Arial" charset="0"/>
              </a:rPr>
              <a:t>: </a:t>
            </a:r>
            <a:endParaRPr lang="ru-RU" sz="3000" b="1" dirty="0">
              <a:solidFill>
                <a:srgbClr val="7030A0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endParaRPr lang="en-US" sz="3000" b="1" dirty="0">
              <a:solidFill>
                <a:srgbClr val="7030A0"/>
              </a:solidFill>
              <a:latin typeface="Calibri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en-US" sz="3000" dirty="0">
                <a:latin typeface="Calibri" charset="0"/>
                <a:ea typeface="MS PGothic" charset="0"/>
                <a:cs typeface="Times New Roman" charset="0"/>
              </a:rPr>
              <a:t> 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Оценить эффективность модели медико-социальных услуг, которая направлена на  вовлечение МСМ, использующих ПАВ, в непрерывное лечение ВИЧ-инфекции</a:t>
            </a:r>
            <a:endParaRPr lang="en-US" sz="2800" dirty="0">
              <a:latin typeface="Calibri" charset="0"/>
              <a:ea typeface="MS PGothic" charset="0"/>
              <a:cs typeface="Arial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AutoNum type="arabicParenR"/>
            </a:pPr>
            <a:endParaRPr lang="ru-RU" sz="3000" dirty="0">
              <a:latin typeface="Calibri" charset="0"/>
              <a:ea typeface="MS PGothic" charset="0"/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en-US" sz="2800" dirty="0">
                <a:latin typeface="Calibri" charset="0"/>
                <a:ea typeface="MS PGothic" charset="0"/>
                <a:cs typeface="Times New Roman" charset="0"/>
              </a:rPr>
              <a:t> 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Оценить распространенность ВИЧ и ИППП среди МСМ</a:t>
            </a:r>
            <a:endParaRPr lang="en-US" sz="2800" dirty="0">
              <a:latin typeface="Calibri" charset="0"/>
              <a:ea typeface="MS PGothic" charset="0"/>
              <a:cs typeface="Arial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AutoNum type="arabicParenR"/>
            </a:pPr>
            <a:endParaRPr lang="en-US" sz="2800" dirty="0">
              <a:latin typeface="Calibri" charset="0"/>
              <a:ea typeface="MS PGothic" charset="0"/>
              <a:cs typeface="Arial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en-US" sz="2800" dirty="0"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Охватить 1</a:t>
            </a:r>
            <a:r>
              <a:rPr lang="en-US" sz="2800" dirty="0">
                <a:latin typeface="Calibri" charset="0"/>
                <a:ea typeface="MS PGothic" charset="0"/>
                <a:cs typeface="Arial" charset="0"/>
              </a:rPr>
              <a:t>,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000</a:t>
            </a:r>
            <a:r>
              <a:rPr lang="en-US" sz="2800" dirty="0"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-</a:t>
            </a:r>
            <a:r>
              <a:rPr lang="en-US" sz="2800" dirty="0"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1</a:t>
            </a:r>
            <a:r>
              <a:rPr lang="en-US" sz="2800" dirty="0">
                <a:latin typeface="Calibri" charset="0"/>
                <a:ea typeface="MS PGothic" charset="0"/>
                <a:cs typeface="Arial" charset="0"/>
              </a:rPr>
              <a:t>,</a:t>
            </a:r>
            <a:r>
              <a:rPr lang="ru-RU" sz="2800" dirty="0">
                <a:latin typeface="Calibri" charset="0"/>
                <a:ea typeface="MS PGothic" charset="0"/>
                <a:cs typeface="Arial" charset="0"/>
              </a:rPr>
              <a:t>400 МСМ в трех городах Казахстана</a:t>
            </a:r>
            <a:endParaRPr lang="en-US" sz="2800" dirty="0">
              <a:latin typeface="Calibri" charset="0"/>
              <a:ea typeface="MS PGothic" charset="0"/>
              <a:cs typeface="Arial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endParaRPr lang="en-US" sz="30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A8DB4277-888C-EC44-9090-7CAE17DE2750}" type="slidenum">
              <a:rPr lang="en-US" sz="900">
                <a:solidFill>
                  <a:srgbClr val="000000"/>
                </a:solidFill>
                <a:cs typeface="Times New Roman" charset="0"/>
              </a:rPr>
              <a:pPr eaLnBrk="0" hangingPunct="0"/>
              <a:t>5</a:t>
            </a:fld>
            <a:endParaRPr lang="en-US" sz="9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Дизайн и методы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231517"/>
            <a:ext cx="8229600" cy="47704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err="1" smtClean="0"/>
              <a:t>Поступенчатое</a:t>
            </a:r>
            <a:r>
              <a:rPr lang="ru-RU" dirty="0" smtClean="0"/>
              <a:t> клиническое испытание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sz="2400" i="1" dirty="0" smtClean="0"/>
              <a:t>N</a:t>
            </a:r>
            <a:r>
              <a:rPr lang="en-US" sz="2400" dirty="0" smtClean="0"/>
              <a:t> = 1,000 – 1,400 </a:t>
            </a:r>
            <a:r>
              <a:rPr lang="en-US" sz="2400" dirty="0" smtClean="0">
                <a:sym typeface="Webdings"/>
              </a:rPr>
              <a:t> (or 334-467</a:t>
            </a:r>
            <a:r>
              <a:rPr lang="en-US" sz="2400" dirty="0">
                <a:sym typeface="Webdings"/>
              </a:rPr>
              <a:t> </a:t>
            </a:r>
            <a:r>
              <a:rPr lang="en-US" sz="2400" dirty="0" smtClean="0">
                <a:sym typeface="Webdings"/>
              </a:rPr>
              <a:t>per city)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>
                <a:sym typeface="Webdings"/>
              </a:rPr>
              <a:t>Corresponds to ~56-78</a:t>
            </a:r>
            <a:r>
              <a:rPr lang="en-US" sz="1800" dirty="0">
                <a:sym typeface="Webdings"/>
              </a:rPr>
              <a:t> </a:t>
            </a:r>
            <a:r>
              <a:rPr lang="en-US" sz="1800" dirty="0" smtClean="0">
                <a:sym typeface="Webdings"/>
              </a:rPr>
              <a:t> per 6 month period per city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46420"/>
              </p:ext>
            </p:extLst>
          </p:nvPr>
        </p:nvGraphicFramePr>
        <p:xfrm>
          <a:off x="266699" y="2621280"/>
          <a:ext cx="861060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/>
                <a:gridCol w="1230086"/>
                <a:gridCol w="1230086"/>
                <a:gridCol w="1230086"/>
                <a:gridCol w="1230086"/>
                <a:gridCol w="1230086"/>
                <a:gridCol w="1230086"/>
              </a:tblGrid>
              <a:tr h="36576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07-12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Almaty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Astana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Shymkent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13400"/>
              </p:ext>
            </p:extLst>
          </p:nvPr>
        </p:nvGraphicFramePr>
        <p:xfrm>
          <a:off x="1179576" y="6172200"/>
          <a:ext cx="7735824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"/>
                <a:gridCol w="3566160"/>
                <a:gridCol w="301752"/>
                <a:gridCol w="3566160"/>
              </a:tblGrid>
              <a:tr h="27432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Pre-implementation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period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Implementation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period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3352800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80032" y="3460969"/>
            <a:ext cx="6297168" cy="91440"/>
            <a:chOff x="1780032" y="4038600"/>
            <a:chExt cx="6297168" cy="914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80032" y="4084320"/>
              <a:ext cx="62971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780032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21178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62324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03470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744616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85760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667000" y="3474720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2923032" y="3582889"/>
            <a:ext cx="5056024" cy="91440"/>
            <a:chOff x="2923032" y="3796546"/>
            <a:chExt cx="5056024" cy="9144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923032" y="3842266"/>
              <a:ext cx="50017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923032" y="37965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164178" y="37965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405324" y="37965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646470" y="37965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887616" y="37965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267200" y="3589317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4523232" y="3697485"/>
            <a:ext cx="3814878" cy="91440"/>
            <a:chOff x="4523232" y="3834645"/>
            <a:chExt cx="3814878" cy="9144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523232" y="3880365"/>
              <a:ext cx="37749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523232" y="3834645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64378" y="3834645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005524" y="3834645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246670" y="3834645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21300" y="3706157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577332" y="3814326"/>
            <a:ext cx="2573732" cy="91440"/>
            <a:chOff x="5577332" y="4088646"/>
            <a:chExt cx="2573732" cy="9144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577332" y="4134366"/>
              <a:ext cx="25379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5577332" y="40886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818478" y="40886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059624" y="408864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010400" y="3820457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7266432" y="3928626"/>
            <a:ext cx="1332586" cy="91440"/>
            <a:chOff x="7266432" y="4065786"/>
            <a:chExt cx="1332586" cy="9144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266432" y="4111506"/>
              <a:ext cx="12755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7266432" y="406578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507578" y="406578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593482" y="3936563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sp>
        <p:nvSpPr>
          <p:cNvPr id="89" name="Oval 88"/>
          <p:cNvSpPr/>
          <p:nvPr/>
        </p:nvSpPr>
        <p:spPr>
          <a:xfrm>
            <a:off x="7849514" y="4044732"/>
            <a:ext cx="91440" cy="9144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828800" y="4272788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84832" y="4380957"/>
            <a:ext cx="6297168" cy="91440"/>
            <a:chOff x="1780032" y="4038600"/>
            <a:chExt cx="6297168" cy="9144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780032" y="4084320"/>
              <a:ext cx="62971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1780032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021178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62324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503470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744616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985760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411224" y="5211445"/>
            <a:ext cx="25603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ym typeface="Webdings"/>
              </a:rPr>
              <a:t></a:t>
            </a:r>
            <a:endParaRPr lang="en-US" sz="20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667256" y="5319614"/>
            <a:ext cx="6297168" cy="91440"/>
            <a:chOff x="1780032" y="4038600"/>
            <a:chExt cx="6297168" cy="9144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780032" y="4084320"/>
              <a:ext cx="62971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780032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021178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62324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503470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744616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985760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830982" y="4404360"/>
            <a:ext cx="5932018" cy="769620"/>
            <a:chOff x="2667000" y="3611880"/>
            <a:chExt cx="5932018" cy="769620"/>
          </a:xfrm>
        </p:grpSpPr>
        <p:sp>
          <p:nvSpPr>
            <p:cNvPr id="111" name="TextBox 110"/>
            <p:cNvSpPr txBox="1"/>
            <p:nvPr/>
          </p:nvSpPr>
          <p:spPr>
            <a:xfrm>
              <a:off x="2667000" y="3611880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23032" y="3720049"/>
              <a:ext cx="5056024" cy="91440"/>
              <a:chOff x="2923032" y="3796546"/>
              <a:chExt cx="5056024" cy="91440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2923032" y="3842266"/>
                <a:ext cx="500176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2923032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164178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405324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646470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887616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4267200" y="3726477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4523232" y="3834645"/>
              <a:ext cx="3814878" cy="91440"/>
              <a:chOff x="4523232" y="3834645"/>
              <a:chExt cx="3814878" cy="91440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4523232" y="3880365"/>
                <a:ext cx="377494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4523232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764378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05524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8246670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5321300" y="3843317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577332" y="3951486"/>
              <a:ext cx="2573732" cy="91440"/>
              <a:chOff x="5577332" y="4088646"/>
              <a:chExt cx="2573732" cy="9144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5577332" y="4134366"/>
                <a:ext cx="253796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5577332" y="40886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18478" y="40886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8059624" y="40886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7010400" y="3957617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266432" y="4065786"/>
              <a:ext cx="1332586" cy="91440"/>
              <a:chOff x="7266432" y="4065786"/>
              <a:chExt cx="1332586" cy="9144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7266432" y="4111506"/>
                <a:ext cx="1275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7266432" y="406578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507578" y="406578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7849514" y="4181892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93482" y="4073723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910840" y="5341620"/>
            <a:ext cx="5932018" cy="769620"/>
            <a:chOff x="2667000" y="3611880"/>
            <a:chExt cx="5932018" cy="769620"/>
          </a:xfrm>
        </p:grpSpPr>
        <p:sp>
          <p:nvSpPr>
            <p:cNvPr id="140" name="TextBox 139"/>
            <p:cNvSpPr txBox="1"/>
            <p:nvPr/>
          </p:nvSpPr>
          <p:spPr>
            <a:xfrm>
              <a:off x="2667000" y="3611880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923032" y="3720049"/>
              <a:ext cx="5056024" cy="91440"/>
              <a:chOff x="2923032" y="3796546"/>
              <a:chExt cx="5056024" cy="91440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2923032" y="3842266"/>
                <a:ext cx="500176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2923032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164178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405324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646470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887616" y="37965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267200" y="3726477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523232" y="3834645"/>
              <a:ext cx="3814878" cy="91440"/>
              <a:chOff x="4523232" y="3834645"/>
              <a:chExt cx="3814878" cy="91440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4523232" y="3880365"/>
                <a:ext cx="377494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523232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764378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005524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246670" y="383464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5321300" y="3843317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5577332" y="3951486"/>
              <a:ext cx="2573732" cy="91440"/>
              <a:chOff x="5577332" y="4088646"/>
              <a:chExt cx="2573732" cy="9144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5577332" y="4134366"/>
                <a:ext cx="253796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/>
              <p:nvPr/>
            </p:nvSpPr>
            <p:spPr>
              <a:xfrm>
                <a:off x="5577332" y="40886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818478" y="40886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8059624" y="408864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7010400" y="3957617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7266432" y="4065786"/>
              <a:ext cx="1332586" cy="91440"/>
              <a:chOff x="7266432" y="4065786"/>
              <a:chExt cx="1332586" cy="9144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7266432" y="4111506"/>
                <a:ext cx="1275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/>
              <p:cNvSpPr/>
              <p:nvPr/>
            </p:nvSpPr>
            <p:spPr>
              <a:xfrm>
                <a:off x="7266432" y="406578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8507578" y="406578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Oval 147"/>
            <p:cNvSpPr/>
            <p:nvPr/>
          </p:nvSpPr>
          <p:spPr>
            <a:xfrm>
              <a:off x="7849514" y="4181892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593482" y="4073723"/>
              <a:ext cx="2560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 smtClean="0">
                  <a:sym typeface="Webdings"/>
                </a:rPr>
                <a:t></a:t>
              </a:r>
              <a:endParaRPr lang="en-US" sz="2000" dirty="0"/>
            </a:p>
          </p:txBody>
        </p:sp>
      </p:grpSp>
      <p:sp>
        <p:nvSpPr>
          <p:cNvPr id="5" name="Down Arrow 4"/>
          <p:cNvSpPr/>
          <p:nvPr/>
        </p:nvSpPr>
        <p:spPr>
          <a:xfrm>
            <a:off x="2940507" y="2667000"/>
            <a:ext cx="183693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r>
              <a:rPr lang="en-US" sz="3600" b="1" dirty="0" err="1" smtClean="0">
                <a:solidFill>
                  <a:srgbClr val="FF0000"/>
                </a:solidFill>
              </a:rPr>
              <a:t>и</a:t>
            </a:r>
            <a:r>
              <a:rPr lang="ru-RU" sz="3600" b="1" dirty="0" err="1" smtClean="0">
                <a:solidFill>
                  <a:srgbClr val="FF0000"/>
                </a:solidFill>
              </a:rPr>
              <a:t>лотный</a:t>
            </a:r>
            <a:r>
              <a:rPr lang="ru-RU" sz="3600" b="1" dirty="0" smtClean="0">
                <a:solidFill>
                  <a:srgbClr val="FF0000"/>
                </a:solidFill>
              </a:rPr>
              <a:t> алгоритм </a:t>
            </a:r>
            <a:r>
              <a:rPr lang="ru-RU" sz="3600" b="1" dirty="0">
                <a:solidFill>
                  <a:srgbClr val="FF0000"/>
                </a:solidFill>
              </a:rPr>
              <a:t>тестирования на ВИЧ в проекте </a:t>
            </a:r>
            <a:r>
              <a:rPr lang="en-US" sz="3600" b="1" dirty="0">
                <a:solidFill>
                  <a:srgbClr val="FF0000"/>
                </a:solidFill>
              </a:rPr>
              <a:t>UNI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2F681DB-B112-A24B-9BA8-1BDF50022B57}" type="slidenum">
              <a:rPr lang="en-US" sz="900">
                <a:solidFill>
                  <a:srgbClr val="000000"/>
                </a:solidFill>
                <a:cs typeface="Times New Roman" charset="0"/>
              </a:rPr>
              <a:pPr/>
              <a:t>7</a:t>
            </a:fld>
            <a:endParaRPr lang="en-US" sz="9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276600"/>
            <a:ext cx="2032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ЭКСПРЕСС-ТЕСТ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3352800"/>
            <a:ext cx="2743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ИММУНОБЛОТ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4600" y="5029200"/>
            <a:ext cx="266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УЧЁТ/ЛЕЧЕНИЕ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560638" y="3616325"/>
            <a:ext cx="609600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559675" y="4572000"/>
            <a:ext cx="304800" cy="3079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3276600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ЭКСПРЕСС-ТЕСТ 2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38084" y="3440378"/>
            <a:ext cx="520468" cy="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51425" y="2971800"/>
            <a:ext cx="1031875" cy="48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НПО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9769" y="4648200"/>
            <a:ext cx="5773531" cy="18907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Позволяет сократить время постановки диагноза до 7</a:t>
            </a:r>
            <a:r>
              <a:rPr lang="en-US" sz="3200" b="1" dirty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-15 </a:t>
            </a:r>
            <a:r>
              <a:rPr lang="ru-RU" sz="3200" b="1" dirty="0" smtClean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дней</a:t>
            </a:r>
            <a:endParaRPr lang="ru-RU" sz="3200" b="1" dirty="0">
              <a:solidFill>
                <a:srgbClr val="FF0000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50189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1447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Calibri" charset="0"/>
                <a:ea typeface="MS PGothic" charset="0"/>
                <a:cs typeface="Arial" charset="0"/>
              </a:rPr>
              <a:t>Приказ </a:t>
            </a:r>
            <a:r>
              <a:rPr lang="ru-RU" dirty="0">
                <a:solidFill>
                  <a:srgbClr val="000000"/>
                </a:solidFill>
                <a:latin typeface="Calibri" charset="0"/>
                <a:ea typeface="MS PGothic" charset="0"/>
                <a:cs typeface="Arial" charset="0"/>
              </a:rPr>
              <a:t>РЦ СПИД (КНЦДИЗ) № 68-п от 13.08.18 </a:t>
            </a:r>
            <a:r>
              <a:rPr lang="ru-RU" dirty="0">
                <a:latin typeface="Calibri" charset="0"/>
                <a:ea typeface="MS PGothic" charset="0"/>
                <a:cs typeface="Arial" charset="0"/>
              </a:rPr>
              <a:t>в рамках пилота внедрить экспресс-тестирование в национальный </a:t>
            </a:r>
            <a:r>
              <a:rPr lang="ru-RU" dirty="0" smtClean="0">
                <a:latin typeface="Calibri" charset="0"/>
                <a:ea typeface="MS PGothic" charset="0"/>
                <a:cs typeface="Arial" charset="0"/>
              </a:rPr>
              <a:t>алгоритм.</a:t>
            </a:r>
            <a:endParaRPr lang="ru-RU" dirty="0">
              <a:latin typeface="Calibri" charset="0"/>
              <a:ea typeface="MS PGothic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dirty="0">
              <a:latin typeface="Calibri" charset="0"/>
              <a:ea typeface="MS PGothic" charset="0"/>
              <a:cs typeface="MS PGothic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dirty="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en-US" dirty="0" err="1" smtClean="0"/>
              <a:t>б</a:t>
            </a:r>
            <a:r>
              <a:rPr lang="ru-RU" dirty="0" err="1" smtClean="0"/>
              <a:t>щие</a:t>
            </a:r>
            <a:r>
              <a:rPr lang="ru-RU" dirty="0" smtClean="0"/>
              <a:t> данные на сегодняшний день </a:t>
            </a:r>
            <a:r>
              <a:rPr lang="en-US" sz="2400" dirty="0" smtClean="0"/>
              <a:t>(</a:t>
            </a:r>
            <a:r>
              <a:rPr lang="ru-RU" sz="2400" dirty="0" smtClean="0"/>
              <a:t>15Авг</a:t>
            </a:r>
            <a:r>
              <a:rPr lang="en-US" sz="2400" dirty="0" smtClean="0"/>
              <a:t>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7924800" cy="49990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Aft>
                <a:spcPts val="300"/>
              </a:spcAft>
            </a:pPr>
            <a:r>
              <a:rPr lang="ru-RU" dirty="0" err="1" smtClean="0">
                <a:solidFill>
                  <a:srgbClr val="7030A0"/>
                </a:solidFill>
              </a:rPr>
              <a:t>Проскринировано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i="1" dirty="0">
                <a:solidFill>
                  <a:srgbClr val="7030A0"/>
                </a:solidFill>
              </a:rPr>
              <a:t>N</a:t>
            </a:r>
            <a:r>
              <a:rPr lang="en-US" dirty="0">
                <a:solidFill>
                  <a:srgbClr val="7030A0"/>
                </a:solidFill>
              </a:rPr>
              <a:t> = </a:t>
            </a:r>
            <a:r>
              <a:rPr lang="ru-RU" dirty="0" smtClean="0">
                <a:solidFill>
                  <a:srgbClr val="7030A0"/>
                </a:solidFill>
              </a:rPr>
              <a:t>735 </a:t>
            </a:r>
            <a:endParaRPr lang="en-US" dirty="0" smtClean="0">
              <a:solidFill>
                <a:srgbClr val="7030A0"/>
              </a:solidFill>
            </a:endParaRPr>
          </a:p>
          <a:p>
            <a:pPr lvl="1">
              <a:lnSpc>
                <a:spcPct val="85000"/>
              </a:lnSpc>
              <a:spcAft>
                <a:spcPts val="300"/>
              </a:spcAft>
            </a:pPr>
            <a:r>
              <a:rPr lang="ru-RU" dirty="0" smtClean="0"/>
              <a:t>Алматы</a:t>
            </a:r>
            <a:r>
              <a:rPr lang="en-US" dirty="0" smtClean="0"/>
              <a:t>: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ru-RU" dirty="0" smtClean="0"/>
              <a:t>310</a:t>
            </a:r>
            <a:endParaRPr lang="en-US" dirty="0" smtClean="0"/>
          </a:p>
          <a:p>
            <a:pPr lvl="1">
              <a:lnSpc>
                <a:spcPct val="85000"/>
              </a:lnSpc>
              <a:spcAft>
                <a:spcPts val="300"/>
              </a:spcAft>
            </a:pPr>
            <a:r>
              <a:rPr lang="ru-RU" dirty="0" err="1" smtClean="0"/>
              <a:t>Нур</a:t>
            </a:r>
            <a:r>
              <a:rPr lang="ru-RU" dirty="0" smtClean="0"/>
              <a:t>-Султан</a:t>
            </a:r>
            <a:r>
              <a:rPr lang="en-US" dirty="0" smtClean="0"/>
              <a:t>: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ru-RU" dirty="0" smtClean="0"/>
              <a:t>217</a:t>
            </a:r>
            <a:endParaRPr lang="en-US" dirty="0" smtClean="0"/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ru-RU" dirty="0" smtClean="0"/>
              <a:t>Шымкент</a:t>
            </a:r>
            <a:r>
              <a:rPr lang="en-US" dirty="0" smtClean="0"/>
              <a:t>: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ru-RU" dirty="0" smtClean="0"/>
              <a:t>208</a:t>
            </a:r>
            <a:endParaRPr lang="en-US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r>
              <a:rPr lang="ru-RU" dirty="0" smtClean="0">
                <a:solidFill>
                  <a:srgbClr val="7030A0"/>
                </a:solidFill>
              </a:rPr>
              <a:t>Прошли </a:t>
            </a:r>
            <a:r>
              <a:rPr lang="ru-RU" dirty="0" err="1" smtClean="0">
                <a:solidFill>
                  <a:srgbClr val="7030A0"/>
                </a:solidFill>
              </a:rPr>
              <a:t>бейзлайн</a:t>
            </a:r>
            <a:r>
              <a:rPr lang="en-US" dirty="0" smtClean="0">
                <a:solidFill>
                  <a:srgbClr val="7030A0"/>
                </a:solidFill>
              </a:rPr>
              <a:t> : </a:t>
            </a:r>
            <a:r>
              <a:rPr lang="en-US" i="1" dirty="0" smtClean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 = </a:t>
            </a:r>
            <a:r>
              <a:rPr lang="ru-RU" dirty="0" smtClean="0">
                <a:solidFill>
                  <a:srgbClr val="7030A0"/>
                </a:solidFill>
              </a:rPr>
              <a:t>480</a:t>
            </a:r>
            <a:endParaRPr lang="en-US" dirty="0" smtClean="0">
              <a:solidFill>
                <a:srgbClr val="7030A0"/>
              </a:solidFill>
            </a:endParaRPr>
          </a:p>
          <a:p>
            <a:pPr lvl="1">
              <a:lnSpc>
                <a:spcPct val="85000"/>
              </a:lnSpc>
              <a:spcAft>
                <a:spcPts val="300"/>
              </a:spcAft>
            </a:pPr>
            <a:r>
              <a:rPr lang="ru-RU" dirty="0" smtClean="0"/>
              <a:t>Алматы</a:t>
            </a:r>
            <a:r>
              <a:rPr lang="en-US" dirty="0" smtClean="0"/>
              <a:t>: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ru-RU" dirty="0" smtClean="0"/>
              <a:t>188</a:t>
            </a:r>
            <a:endParaRPr lang="en-US" dirty="0"/>
          </a:p>
          <a:p>
            <a:pPr lvl="1">
              <a:lnSpc>
                <a:spcPct val="85000"/>
              </a:lnSpc>
              <a:spcAft>
                <a:spcPts val="300"/>
              </a:spcAft>
            </a:pPr>
            <a:r>
              <a:rPr lang="ru-RU" dirty="0" err="1" smtClean="0"/>
              <a:t>Нур</a:t>
            </a:r>
            <a:r>
              <a:rPr lang="ru-RU" dirty="0" smtClean="0"/>
              <a:t>-Султан</a:t>
            </a:r>
            <a:r>
              <a:rPr lang="en-US" dirty="0" smtClean="0"/>
              <a:t>: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ru-RU" dirty="0" smtClean="0"/>
              <a:t>141</a:t>
            </a:r>
            <a:endParaRPr lang="en-US" dirty="0"/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ru-RU" dirty="0" smtClean="0"/>
              <a:t>Шымкент</a:t>
            </a:r>
            <a:r>
              <a:rPr lang="en-US" dirty="0" smtClean="0"/>
              <a:t>: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ru-RU" dirty="0" smtClean="0"/>
              <a:t>151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7030A0"/>
                </a:solidFill>
              </a:rPr>
              <a:t>Прошли интервенцию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i="1" dirty="0" smtClean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 = </a:t>
            </a:r>
            <a:r>
              <a:rPr lang="ru-RU" dirty="0" smtClean="0">
                <a:solidFill>
                  <a:srgbClr val="7030A0"/>
                </a:solidFill>
              </a:rPr>
              <a:t>37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ru-RU" dirty="0" smtClean="0">
                <a:solidFill>
                  <a:srgbClr val="7030A0"/>
                </a:solidFill>
              </a:rPr>
              <a:t>Алматы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289555">
            <a:off x="6576484" y="1849100"/>
            <a:ext cx="2418085" cy="3097649"/>
            <a:chOff x="6312445" y="1828800"/>
            <a:chExt cx="2071219" cy="2653301"/>
          </a:xfrm>
        </p:grpSpPr>
        <p:pic>
          <p:nvPicPr>
            <p:cNvPr id="10" name="Pic: Sessio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51" y="1891301"/>
              <a:ext cx="1998413" cy="25908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: Sessio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689" y="1878800"/>
              <a:ext cx="1998413" cy="25908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: Sessio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128" y="1866300"/>
              <a:ext cx="1998413" cy="25908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: Sessio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67" y="1853800"/>
              <a:ext cx="1998413" cy="25908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: Session 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006" y="1841300"/>
              <a:ext cx="1998413" cy="25908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: Cover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445" y="1828800"/>
              <a:ext cx="1998413" cy="2590800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2470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43827" y="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1F497D"/>
                </a:solidFill>
              </a:rPr>
              <a:t>Социально-демографические данные</a:t>
            </a:r>
            <a:r>
              <a:rPr lang="en-US" sz="3600" b="1" dirty="0">
                <a:solidFill>
                  <a:srgbClr val="1F497D"/>
                </a:solidFill>
              </a:rPr>
              <a:t> </a:t>
            </a:r>
            <a:r>
              <a:rPr lang="ru-RU" sz="2800" b="1" dirty="0" smtClean="0">
                <a:latin typeface="Arial" charset="0"/>
                <a:ea typeface="MS PGothic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ea typeface="MS PGothic" charset="0"/>
                <a:cs typeface="Arial" charset="0"/>
              </a:rPr>
            </a:br>
            <a:r>
              <a:rPr lang="en-US" sz="2000" b="1" dirty="0" smtClean="0">
                <a:latin typeface="Arial" charset="0"/>
                <a:ea typeface="MS PGothic" charset="0"/>
                <a:cs typeface="Arial" charset="0"/>
              </a:rPr>
              <a:t>(</a:t>
            </a:r>
            <a:r>
              <a:rPr lang="ru-RU" sz="2000" b="1" dirty="0">
                <a:latin typeface="Arial" charset="0"/>
                <a:ea typeface="MS PGothic" charset="0"/>
                <a:cs typeface="Arial" charset="0"/>
              </a:rPr>
              <a:t>на 01.02.2019) </a:t>
            </a:r>
            <a:endParaRPr lang="en-US" sz="2800" b="1" dirty="0">
              <a:latin typeface="Arial" charset="0"/>
              <a:ea typeface="MS PGothic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09695"/>
              </p:ext>
            </p:extLst>
          </p:nvPr>
        </p:nvGraphicFramePr>
        <p:xfrm>
          <a:off x="696979" y="1514752"/>
          <a:ext cx="7573857" cy="4324808"/>
        </p:xfrm>
        <a:graphic>
          <a:graphicData uri="http://schemas.openxmlformats.org/drawingml/2006/table">
            <a:tbl>
              <a:tblPr/>
              <a:tblGrid>
                <a:gridCol w="4926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mean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median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Возраст</a:t>
                      </a:r>
                      <a:r>
                        <a:rPr kumimoji="0" lang="is-I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в годах</a:t>
                      </a:r>
                      <a:r>
                        <a:rPr kumimoji="0" lang="is-I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30,0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29,0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Доход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(KZT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мес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231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</a:t>
                      </a: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724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137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</a:t>
                      </a: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500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6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Семейное положение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Холост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никогда не был женат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197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77,6%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Женат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22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8,7%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Другое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35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13,8%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Сексуальная ориентация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Гетеросексуал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1,2%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Гей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/M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С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M/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Квир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142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55,9%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Бисексуал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103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40,6%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Другое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524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2,4%</a:t>
                      </a:r>
                    </a:p>
                  </a:txBody>
                  <a:tcPr marL="12700" marR="12700" marT="1269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84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1B2A26F-D67F-A348-80C8-F8E87782694A}" type="slidenum">
              <a:rPr lang="en-US" sz="900">
                <a:solidFill>
                  <a:srgbClr val="000000"/>
                </a:solidFill>
                <a:cs typeface="Times New Roman" charset="0"/>
              </a:rPr>
              <a:pPr/>
              <a:t>9</a:t>
            </a:fld>
            <a:endParaRPr lang="en-US" sz="9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1212</Words>
  <Application>Microsoft Macintosh PowerPoint</Application>
  <PresentationFormat>On-screen Show (4:3)</PresentationFormat>
  <Paragraphs>355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Обзор и предварительные данные по проектам с МСМ/ТГЛ  Терликбаева Асель, MD Центр Изучения Глобального Здоровья в Центральной Азии, Колумбийский Университет, США  </vt:lpstr>
      <vt:lpstr>PowerPoint Presentation</vt:lpstr>
      <vt:lpstr>Результаты исследования среди MСM за 2012, Алматы, Казахстан</vt:lpstr>
      <vt:lpstr>Реализуемые проекты ЦИГЗЦА по МСМ/ ТГЛ</vt:lpstr>
      <vt:lpstr>Проект UNI (2017 – 2022)</vt:lpstr>
      <vt:lpstr>Дизайн и методы</vt:lpstr>
      <vt:lpstr>Пилотный алгоритм тестирования на ВИЧ в проекте UNI</vt:lpstr>
      <vt:lpstr>Общие данные на сегодняшний день (15Авг19)</vt:lpstr>
      <vt:lpstr>Социально-демографические данные  (на 01.02.2019) </vt:lpstr>
      <vt:lpstr>Половое поведение (на 01.02.2019)  </vt:lpstr>
      <vt:lpstr>PowerPoint Presentation</vt:lpstr>
      <vt:lpstr>Доля положительных случаев ( в %) ВИЧ (с 27 июля 2018 по 3 августа 2019)</vt:lpstr>
      <vt:lpstr>Доля положительных случаев ИППП ( в %) по городам (с 27 июля 2018 по 3 августа 2019)</vt:lpstr>
      <vt:lpstr>Предварительные выводы</vt:lpstr>
      <vt:lpstr>PowerPoint Presentation</vt:lpstr>
      <vt:lpstr>География Аманбол</vt:lpstr>
      <vt:lpstr>PowerPoint Presentation</vt:lpstr>
      <vt:lpstr>PowerPoint Presentation</vt:lpstr>
      <vt:lpstr> </vt:lpstr>
      <vt:lpstr>Заказ тестов по городам</vt:lpstr>
      <vt:lpstr>Рекомендации</vt:lpstr>
      <vt:lpstr>GHRCCA Pride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HIV Response in Central Asia  Assel Terlikbayeva, MD Global Health Research Center of Central Asia, Columbia University  The IAS – Lancet Commission on the Future of Global Health and the HIV Response  Eastern Europe Central Asia Regional Launch  Lake Issyk-Kul, Kyrgyzstan April 24-25, 2019</dc:title>
  <dc:creator>Assel</dc:creator>
  <cp:lastModifiedBy>Assel</cp:lastModifiedBy>
  <cp:revision>133</cp:revision>
  <dcterms:created xsi:type="dcterms:W3CDTF">2019-04-11T06:21:52Z</dcterms:created>
  <dcterms:modified xsi:type="dcterms:W3CDTF">2019-08-15T07:18:23Z</dcterms:modified>
</cp:coreProperties>
</file>