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4" r:id="rId4"/>
    <p:sldId id="265" r:id="rId5"/>
    <p:sldId id="269" r:id="rId6"/>
    <p:sldId id="272" r:id="rId7"/>
    <p:sldId id="267" r:id="rId8"/>
    <p:sldId id="271" r:id="rId9"/>
    <p:sldId id="302" r:id="rId10"/>
    <p:sldId id="301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C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5"/>
  </p:normalViewPr>
  <p:slideViewPr>
    <p:cSldViewPr snapToGrid="0" snapToObjects="1">
      <p:cViewPr varScale="1">
        <p:scale>
          <a:sx n="54" d="100"/>
          <a:sy n="5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97B2AAA5-0B0C-4BD9-9C16-0A220C4AB227}"/>
    <pc:docChg chg="modSld">
      <pc:chgData name="Ryssaldy Demeuova" userId="1b36aab8-03ea-4a7c-9005-27f2602792bf" providerId="ADAL" clId="{97B2AAA5-0B0C-4BD9-9C16-0A220C4AB227}" dt="2023-01-13T10:33:04.549" v="0" actId="14100"/>
      <pc:docMkLst>
        <pc:docMk/>
      </pc:docMkLst>
      <pc:sldChg chg="modSp mod">
        <pc:chgData name="Ryssaldy Demeuova" userId="1b36aab8-03ea-4a7c-9005-27f2602792bf" providerId="ADAL" clId="{97B2AAA5-0B0C-4BD9-9C16-0A220C4AB227}" dt="2023-01-13T10:33:04.549" v="0" actId="14100"/>
        <pc:sldMkLst>
          <pc:docMk/>
          <pc:sldMk cId="0" sldId="265"/>
        </pc:sldMkLst>
        <pc:grpChg chg="mod">
          <ac:chgData name="Ryssaldy Demeuova" userId="1b36aab8-03ea-4a7c-9005-27f2602792bf" providerId="ADAL" clId="{97B2AAA5-0B0C-4BD9-9C16-0A220C4AB227}" dt="2023-01-13T10:33:04.549" v="0" actId="14100"/>
          <ac:grpSpMkLst>
            <pc:docMk/>
            <pc:sldMk cId="0" sldId="265"/>
            <ac:grpSpMk id="253" creationId="{9A8AF47B-FE4E-ADF0-0D53-919583A3D4A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6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52686" y="6796803"/>
            <a:ext cx="24436686" cy="6971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8156" y="-28561"/>
            <a:ext cx="10599953" cy="1379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883690" y="-59135"/>
            <a:ext cx="15561674" cy="13826969"/>
          </a:xfrm>
          <a:custGeom>
            <a:avLst/>
            <a:gdLst>
              <a:gd name="connsiteX0" fmla="*/ 0 w 15561674"/>
              <a:gd name="connsiteY0" fmla="*/ 0 h 13826969"/>
              <a:gd name="connsiteX1" fmla="*/ 15561674 w 15561674"/>
              <a:gd name="connsiteY1" fmla="*/ 0 h 13826969"/>
              <a:gd name="connsiteX2" fmla="*/ 10681055 w 15561674"/>
              <a:gd name="connsiteY2" fmla="*/ 13826969 h 13826969"/>
              <a:gd name="connsiteX3" fmla="*/ 0 w 15561674"/>
              <a:gd name="connsiteY3" fmla="*/ 13826969 h 1382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1674" h="13826969">
                <a:moveTo>
                  <a:pt x="0" y="0"/>
                </a:moveTo>
                <a:lnTo>
                  <a:pt x="15561674" y="0"/>
                </a:lnTo>
                <a:lnTo>
                  <a:pt x="10681055" y="13826969"/>
                </a:lnTo>
                <a:lnTo>
                  <a:pt x="0" y="138269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093554" y="2054422"/>
            <a:ext cx="4117481" cy="70670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373127" y="2054422"/>
            <a:ext cx="4117481" cy="70670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954832" y="1306818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848774" y="1306818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54832" y="5207973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848774" y="5207973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54832" y="9109128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848774" y="9109128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571321" y="1203865"/>
            <a:ext cx="4335780" cy="4335781"/>
          </a:xfrm>
          <a:custGeom>
            <a:avLst/>
            <a:gdLst>
              <a:gd name="connsiteX0" fmla="*/ 2167890 w 4335780"/>
              <a:gd name="connsiteY0" fmla="*/ 0 h 4335781"/>
              <a:gd name="connsiteX1" fmla="*/ 4335780 w 4335780"/>
              <a:gd name="connsiteY1" fmla="*/ 2167891 h 4335781"/>
              <a:gd name="connsiteX2" fmla="*/ 2167890 w 4335780"/>
              <a:gd name="connsiteY2" fmla="*/ 4335781 h 4335781"/>
              <a:gd name="connsiteX3" fmla="*/ 0 w 4335780"/>
              <a:gd name="connsiteY3" fmla="*/ 2167891 h 43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780" h="4335781">
                <a:moveTo>
                  <a:pt x="2167890" y="0"/>
                </a:moveTo>
                <a:lnTo>
                  <a:pt x="4335780" y="2167891"/>
                </a:lnTo>
                <a:lnTo>
                  <a:pt x="2167890" y="4335781"/>
                </a:lnTo>
                <a:lnTo>
                  <a:pt x="0" y="2167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877633" y="1203865"/>
            <a:ext cx="4335780" cy="4335781"/>
          </a:xfrm>
          <a:custGeom>
            <a:avLst/>
            <a:gdLst>
              <a:gd name="connsiteX0" fmla="*/ 2167890 w 4335780"/>
              <a:gd name="connsiteY0" fmla="*/ 0 h 4335781"/>
              <a:gd name="connsiteX1" fmla="*/ 4335780 w 4335780"/>
              <a:gd name="connsiteY1" fmla="*/ 2167891 h 4335781"/>
              <a:gd name="connsiteX2" fmla="*/ 2167890 w 4335780"/>
              <a:gd name="connsiteY2" fmla="*/ 4335781 h 4335781"/>
              <a:gd name="connsiteX3" fmla="*/ 0 w 4335780"/>
              <a:gd name="connsiteY3" fmla="*/ 2167891 h 43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780" h="4335781">
                <a:moveTo>
                  <a:pt x="2167890" y="0"/>
                </a:moveTo>
                <a:lnTo>
                  <a:pt x="4335780" y="2167891"/>
                </a:lnTo>
                <a:lnTo>
                  <a:pt x="2167890" y="4335781"/>
                </a:lnTo>
                <a:lnTo>
                  <a:pt x="0" y="2167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17158450" y="1203865"/>
            <a:ext cx="4335780" cy="4335781"/>
          </a:xfrm>
          <a:custGeom>
            <a:avLst/>
            <a:gdLst>
              <a:gd name="connsiteX0" fmla="*/ 2167890 w 4335780"/>
              <a:gd name="connsiteY0" fmla="*/ 0 h 4335781"/>
              <a:gd name="connsiteX1" fmla="*/ 4335780 w 4335780"/>
              <a:gd name="connsiteY1" fmla="*/ 2167891 h 4335781"/>
              <a:gd name="connsiteX2" fmla="*/ 2167890 w 4335780"/>
              <a:gd name="connsiteY2" fmla="*/ 4335781 h 4335781"/>
              <a:gd name="connsiteX3" fmla="*/ 0 w 4335780"/>
              <a:gd name="connsiteY3" fmla="*/ 2167891 h 43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780" h="4335781">
                <a:moveTo>
                  <a:pt x="2167890" y="0"/>
                </a:moveTo>
                <a:lnTo>
                  <a:pt x="4335780" y="2167891"/>
                </a:lnTo>
                <a:lnTo>
                  <a:pt x="2167890" y="4335781"/>
                </a:lnTo>
                <a:lnTo>
                  <a:pt x="0" y="2167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10755199" y="4443078"/>
            <a:ext cx="4335780" cy="4335781"/>
          </a:xfrm>
          <a:custGeom>
            <a:avLst/>
            <a:gdLst>
              <a:gd name="connsiteX0" fmla="*/ 2167890 w 4335780"/>
              <a:gd name="connsiteY0" fmla="*/ 0 h 4335781"/>
              <a:gd name="connsiteX1" fmla="*/ 4335780 w 4335780"/>
              <a:gd name="connsiteY1" fmla="*/ 2167891 h 4335781"/>
              <a:gd name="connsiteX2" fmla="*/ 2167890 w 4335780"/>
              <a:gd name="connsiteY2" fmla="*/ 4335781 h 4335781"/>
              <a:gd name="connsiteX3" fmla="*/ 0 w 4335780"/>
              <a:gd name="connsiteY3" fmla="*/ 2167891 h 43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780" h="4335781">
                <a:moveTo>
                  <a:pt x="2167890" y="0"/>
                </a:moveTo>
                <a:lnTo>
                  <a:pt x="4335780" y="2167891"/>
                </a:lnTo>
                <a:lnTo>
                  <a:pt x="2167890" y="4335781"/>
                </a:lnTo>
                <a:lnTo>
                  <a:pt x="0" y="2167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15036016" y="4443078"/>
            <a:ext cx="4335780" cy="4335781"/>
          </a:xfrm>
          <a:custGeom>
            <a:avLst/>
            <a:gdLst>
              <a:gd name="connsiteX0" fmla="*/ 2167890 w 4335780"/>
              <a:gd name="connsiteY0" fmla="*/ 0 h 4335781"/>
              <a:gd name="connsiteX1" fmla="*/ 4335780 w 4335780"/>
              <a:gd name="connsiteY1" fmla="*/ 2167891 h 4335781"/>
              <a:gd name="connsiteX2" fmla="*/ 2167890 w 4335780"/>
              <a:gd name="connsiteY2" fmla="*/ 4335781 h 4335781"/>
              <a:gd name="connsiteX3" fmla="*/ 0 w 4335780"/>
              <a:gd name="connsiteY3" fmla="*/ 2167891 h 43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780" h="4335781">
                <a:moveTo>
                  <a:pt x="2167890" y="0"/>
                </a:moveTo>
                <a:lnTo>
                  <a:pt x="4335780" y="2167891"/>
                </a:lnTo>
                <a:lnTo>
                  <a:pt x="2167890" y="4335781"/>
                </a:lnTo>
                <a:lnTo>
                  <a:pt x="0" y="21678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82720" y="1639092"/>
            <a:ext cx="7862115" cy="10437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2953" y="5241726"/>
            <a:ext cx="3232473" cy="32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3952" y="3877"/>
            <a:ext cx="16856961" cy="5899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933952" y="7812988"/>
            <a:ext cx="16856961" cy="5899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6253" y="4577649"/>
            <a:ext cx="11218752" cy="3926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266253" y="-50564"/>
            <a:ext cx="5114871" cy="361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5398897" y="-50564"/>
            <a:ext cx="5114871" cy="3612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38145" y="-47492"/>
            <a:ext cx="7089158" cy="3879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938145" y="4644933"/>
            <a:ext cx="7089158" cy="3879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3967646" y="1"/>
            <a:ext cx="2980099" cy="8524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84787" y="-669"/>
            <a:ext cx="18599213" cy="5550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670112" y="2473558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670112" y="5823017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843696" y="2473558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843696" y="5823017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8006171" y="2473558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006171" y="5823017"/>
            <a:ext cx="4500861" cy="2676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61218" y="2253273"/>
            <a:ext cx="7326358" cy="420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077676" y="4741057"/>
            <a:ext cx="4794115" cy="30409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706573" y="5844824"/>
            <a:ext cx="1203197" cy="22746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9749522" y="6460023"/>
            <a:ext cx="2401562" cy="1738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213949" y="1602730"/>
            <a:ext cx="9373627" cy="5381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213949" y="2094652"/>
            <a:ext cx="9373627" cy="5948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284400" y="3004540"/>
            <a:ext cx="4221000" cy="7549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284399" y="2747860"/>
            <a:ext cx="6090757" cy="8220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52685" y="6796802"/>
            <a:ext cx="24489372" cy="6971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84788" y="-1"/>
            <a:ext cx="6131696" cy="13772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19032" y="2543837"/>
            <a:ext cx="3622280" cy="3622278"/>
          </a:xfrm>
          <a:custGeom>
            <a:avLst/>
            <a:gdLst>
              <a:gd name="connsiteX0" fmla="*/ 2145501 w 4291400"/>
              <a:gd name="connsiteY0" fmla="*/ 0 h 4291399"/>
              <a:gd name="connsiteX1" fmla="*/ 3662789 w 4291400"/>
              <a:gd name="connsiteY1" fmla="*/ 628611 h 4291399"/>
              <a:gd name="connsiteX2" fmla="*/ 4291400 w 4291400"/>
              <a:gd name="connsiteY2" fmla="*/ 2145501 h 4291399"/>
              <a:gd name="connsiteX3" fmla="*/ 3662789 w 4291400"/>
              <a:gd name="connsiteY3" fmla="*/ 3662789 h 4291399"/>
              <a:gd name="connsiteX4" fmla="*/ 2145501 w 4291400"/>
              <a:gd name="connsiteY4" fmla="*/ 4291399 h 4291399"/>
              <a:gd name="connsiteX5" fmla="*/ 628611 w 4291400"/>
              <a:gd name="connsiteY5" fmla="*/ 3662789 h 4291399"/>
              <a:gd name="connsiteX6" fmla="*/ 0 w 4291400"/>
              <a:gd name="connsiteY6" fmla="*/ 2145501 h 4291399"/>
              <a:gd name="connsiteX7" fmla="*/ 628611 w 4291400"/>
              <a:gd name="connsiteY7" fmla="*/ 628611 h 4291399"/>
              <a:gd name="connsiteX8" fmla="*/ 2145501 w 4291400"/>
              <a:gd name="connsiteY8" fmla="*/ 0 h 42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400" h="4291399">
                <a:moveTo>
                  <a:pt x="2145501" y="0"/>
                </a:moveTo>
                <a:cubicBezTo>
                  <a:pt x="2694642" y="0"/>
                  <a:pt x="3243782" y="209603"/>
                  <a:pt x="3662789" y="628611"/>
                </a:cubicBezTo>
                <a:cubicBezTo>
                  <a:pt x="4081798" y="1047618"/>
                  <a:pt x="4291400" y="1596361"/>
                  <a:pt x="4291400" y="2145501"/>
                </a:cubicBezTo>
                <a:cubicBezTo>
                  <a:pt x="4291400" y="2694641"/>
                  <a:pt x="4081798" y="3243781"/>
                  <a:pt x="3662789" y="3662789"/>
                </a:cubicBezTo>
                <a:cubicBezTo>
                  <a:pt x="3243782" y="4081796"/>
                  <a:pt x="2694642" y="4291399"/>
                  <a:pt x="2145501" y="4291399"/>
                </a:cubicBezTo>
                <a:cubicBezTo>
                  <a:pt x="1596361" y="4291399"/>
                  <a:pt x="1047618" y="4081796"/>
                  <a:pt x="628611" y="3662789"/>
                </a:cubicBezTo>
                <a:cubicBezTo>
                  <a:pt x="209603" y="3243781"/>
                  <a:pt x="0" y="2694641"/>
                  <a:pt x="0" y="2145501"/>
                </a:cubicBezTo>
                <a:cubicBezTo>
                  <a:pt x="0" y="1596361"/>
                  <a:pt x="209603" y="1047618"/>
                  <a:pt x="628611" y="628611"/>
                </a:cubicBezTo>
                <a:cubicBezTo>
                  <a:pt x="1047618" y="209603"/>
                  <a:pt x="1596361" y="0"/>
                  <a:pt x="21455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3380548" y="2543837"/>
            <a:ext cx="3622280" cy="3622278"/>
          </a:xfrm>
          <a:custGeom>
            <a:avLst/>
            <a:gdLst>
              <a:gd name="connsiteX0" fmla="*/ 2145501 w 4291400"/>
              <a:gd name="connsiteY0" fmla="*/ 0 h 4291399"/>
              <a:gd name="connsiteX1" fmla="*/ 3662789 w 4291400"/>
              <a:gd name="connsiteY1" fmla="*/ 628611 h 4291399"/>
              <a:gd name="connsiteX2" fmla="*/ 4291400 w 4291400"/>
              <a:gd name="connsiteY2" fmla="*/ 2145501 h 4291399"/>
              <a:gd name="connsiteX3" fmla="*/ 3662789 w 4291400"/>
              <a:gd name="connsiteY3" fmla="*/ 3662789 h 4291399"/>
              <a:gd name="connsiteX4" fmla="*/ 2145501 w 4291400"/>
              <a:gd name="connsiteY4" fmla="*/ 4291399 h 4291399"/>
              <a:gd name="connsiteX5" fmla="*/ 628611 w 4291400"/>
              <a:gd name="connsiteY5" fmla="*/ 3662789 h 4291399"/>
              <a:gd name="connsiteX6" fmla="*/ 0 w 4291400"/>
              <a:gd name="connsiteY6" fmla="*/ 2145501 h 4291399"/>
              <a:gd name="connsiteX7" fmla="*/ 628611 w 4291400"/>
              <a:gd name="connsiteY7" fmla="*/ 628611 h 4291399"/>
              <a:gd name="connsiteX8" fmla="*/ 2145501 w 4291400"/>
              <a:gd name="connsiteY8" fmla="*/ 0 h 42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400" h="4291399">
                <a:moveTo>
                  <a:pt x="2145501" y="0"/>
                </a:moveTo>
                <a:cubicBezTo>
                  <a:pt x="2694642" y="0"/>
                  <a:pt x="3243782" y="209603"/>
                  <a:pt x="3662789" y="628611"/>
                </a:cubicBezTo>
                <a:cubicBezTo>
                  <a:pt x="4081798" y="1047618"/>
                  <a:pt x="4291400" y="1596361"/>
                  <a:pt x="4291400" y="2145501"/>
                </a:cubicBezTo>
                <a:cubicBezTo>
                  <a:pt x="4291400" y="2694641"/>
                  <a:pt x="4081798" y="3243781"/>
                  <a:pt x="3662789" y="3662789"/>
                </a:cubicBezTo>
                <a:cubicBezTo>
                  <a:pt x="3243782" y="4081796"/>
                  <a:pt x="2694642" y="4291399"/>
                  <a:pt x="2145501" y="4291399"/>
                </a:cubicBezTo>
                <a:cubicBezTo>
                  <a:pt x="1596361" y="4291399"/>
                  <a:pt x="1047618" y="4081796"/>
                  <a:pt x="628611" y="3662789"/>
                </a:cubicBezTo>
                <a:cubicBezTo>
                  <a:pt x="209603" y="3243781"/>
                  <a:pt x="0" y="2694641"/>
                  <a:pt x="0" y="2145501"/>
                </a:cubicBezTo>
                <a:cubicBezTo>
                  <a:pt x="0" y="1596361"/>
                  <a:pt x="209603" y="1047618"/>
                  <a:pt x="628611" y="628611"/>
                </a:cubicBezTo>
                <a:cubicBezTo>
                  <a:pt x="1047618" y="209603"/>
                  <a:pt x="1596361" y="0"/>
                  <a:pt x="21455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542064" y="2543837"/>
            <a:ext cx="3622280" cy="3622278"/>
          </a:xfrm>
          <a:custGeom>
            <a:avLst/>
            <a:gdLst>
              <a:gd name="connsiteX0" fmla="*/ 2145501 w 4291400"/>
              <a:gd name="connsiteY0" fmla="*/ 0 h 4291399"/>
              <a:gd name="connsiteX1" fmla="*/ 3662789 w 4291400"/>
              <a:gd name="connsiteY1" fmla="*/ 628611 h 4291399"/>
              <a:gd name="connsiteX2" fmla="*/ 4291400 w 4291400"/>
              <a:gd name="connsiteY2" fmla="*/ 2145501 h 4291399"/>
              <a:gd name="connsiteX3" fmla="*/ 3662789 w 4291400"/>
              <a:gd name="connsiteY3" fmla="*/ 3662789 h 4291399"/>
              <a:gd name="connsiteX4" fmla="*/ 2145501 w 4291400"/>
              <a:gd name="connsiteY4" fmla="*/ 4291399 h 4291399"/>
              <a:gd name="connsiteX5" fmla="*/ 628611 w 4291400"/>
              <a:gd name="connsiteY5" fmla="*/ 3662789 h 4291399"/>
              <a:gd name="connsiteX6" fmla="*/ 0 w 4291400"/>
              <a:gd name="connsiteY6" fmla="*/ 2145501 h 4291399"/>
              <a:gd name="connsiteX7" fmla="*/ 628611 w 4291400"/>
              <a:gd name="connsiteY7" fmla="*/ 628611 h 4291399"/>
              <a:gd name="connsiteX8" fmla="*/ 2145501 w 4291400"/>
              <a:gd name="connsiteY8" fmla="*/ 0 h 42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400" h="4291399">
                <a:moveTo>
                  <a:pt x="2145501" y="0"/>
                </a:moveTo>
                <a:cubicBezTo>
                  <a:pt x="2694642" y="0"/>
                  <a:pt x="3243782" y="209603"/>
                  <a:pt x="3662789" y="628611"/>
                </a:cubicBezTo>
                <a:cubicBezTo>
                  <a:pt x="4081798" y="1047618"/>
                  <a:pt x="4291400" y="1596361"/>
                  <a:pt x="4291400" y="2145501"/>
                </a:cubicBezTo>
                <a:cubicBezTo>
                  <a:pt x="4291400" y="2694641"/>
                  <a:pt x="4081798" y="3243781"/>
                  <a:pt x="3662789" y="3662789"/>
                </a:cubicBezTo>
                <a:cubicBezTo>
                  <a:pt x="3243782" y="4081796"/>
                  <a:pt x="2694642" y="4291399"/>
                  <a:pt x="2145501" y="4291399"/>
                </a:cubicBezTo>
                <a:cubicBezTo>
                  <a:pt x="1596361" y="4291399"/>
                  <a:pt x="1047618" y="4081796"/>
                  <a:pt x="628611" y="3662789"/>
                </a:cubicBezTo>
                <a:cubicBezTo>
                  <a:pt x="209603" y="3243781"/>
                  <a:pt x="0" y="2694641"/>
                  <a:pt x="0" y="2145501"/>
                </a:cubicBezTo>
                <a:cubicBezTo>
                  <a:pt x="0" y="1596361"/>
                  <a:pt x="209603" y="1047618"/>
                  <a:pt x="628611" y="628611"/>
                </a:cubicBezTo>
                <a:cubicBezTo>
                  <a:pt x="1047618" y="209603"/>
                  <a:pt x="1596361" y="0"/>
                  <a:pt x="21455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237945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712748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56235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7677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812480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55967" y="3359772"/>
            <a:ext cx="3844800" cy="2687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27048" y="7027669"/>
            <a:ext cx="2040869" cy="2040870"/>
          </a:xfrm>
          <a:custGeom>
            <a:avLst/>
            <a:gdLst>
              <a:gd name="connsiteX0" fmla="*/ 1020435 w 2040869"/>
              <a:gd name="connsiteY0" fmla="*/ 1 h 2040870"/>
              <a:gd name="connsiteX1" fmla="*/ 1318012 w 2040869"/>
              <a:gd name="connsiteY1" fmla="*/ 76343 h 2040870"/>
              <a:gd name="connsiteX2" fmla="*/ 1666041 w 2040869"/>
              <a:gd name="connsiteY2" fmla="*/ 374931 h 2040870"/>
              <a:gd name="connsiteX3" fmla="*/ 1964684 w 2040869"/>
              <a:gd name="connsiteY3" fmla="*/ 722913 h 2040870"/>
              <a:gd name="connsiteX4" fmla="*/ 1964684 w 2040869"/>
              <a:gd name="connsiteY4" fmla="*/ 1317959 h 2040870"/>
              <a:gd name="connsiteX5" fmla="*/ 1666041 w 2040869"/>
              <a:gd name="connsiteY5" fmla="*/ 1665940 h 2040870"/>
              <a:gd name="connsiteX6" fmla="*/ 1318012 w 2040869"/>
              <a:gd name="connsiteY6" fmla="*/ 1964528 h 2040870"/>
              <a:gd name="connsiteX7" fmla="*/ 722858 w 2040869"/>
              <a:gd name="connsiteY7" fmla="*/ 1964819 h 2040870"/>
              <a:gd name="connsiteX8" fmla="*/ 374829 w 2040869"/>
              <a:gd name="connsiteY8" fmla="*/ 1666231 h 2040870"/>
              <a:gd name="connsiteX9" fmla="*/ 76186 w 2040869"/>
              <a:gd name="connsiteY9" fmla="*/ 1318152 h 2040870"/>
              <a:gd name="connsiteX10" fmla="*/ 76186 w 2040869"/>
              <a:gd name="connsiteY10" fmla="*/ 722719 h 2040870"/>
              <a:gd name="connsiteX11" fmla="*/ 374829 w 2040869"/>
              <a:gd name="connsiteY11" fmla="*/ 374641 h 2040870"/>
              <a:gd name="connsiteX12" fmla="*/ 722858 w 2040869"/>
              <a:gd name="connsiteY12" fmla="*/ 76052 h 2040870"/>
              <a:gd name="connsiteX13" fmla="*/ 1020435 w 2040869"/>
              <a:gd name="connsiteY13" fmla="*/ 1 h 204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0869" h="2040870">
                <a:moveTo>
                  <a:pt x="1020435" y="1"/>
                </a:moveTo>
                <a:cubicBezTo>
                  <a:pt x="1122888" y="74"/>
                  <a:pt x="1225340" y="25545"/>
                  <a:pt x="1318012" y="76343"/>
                </a:cubicBezTo>
                <a:cubicBezTo>
                  <a:pt x="1435281" y="144235"/>
                  <a:pt x="1535893" y="244862"/>
                  <a:pt x="1666041" y="374931"/>
                </a:cubicBezTo>
                <a:cubicBezTo>
                  <a:pt x="1796189" y="505097"/>
                  <a:pt x="1896802" y="605724"/>
                  <a:pt x="1964684" y="722913"/>
                </a:cubicBezTo>
                <a:cubicBezTo>
                  <a:pt x="2066265" y="908380"/>
                  <a:pt x="2066265" y="1132491"/>
                  <a:pt x="1964684" y="1317959"/>
                </a:cubicBezTo>
                <a:cubicBezTo>
                  <a:pt x="1896802" y="1435147"/>
                  <a:pt x="1796189" y="1535774"/>
                  <a:pt x="1666041" y="1665940"/>
                </a:cubicBezTo>
                <a:cubicBezTo>
                  <a:pt x="1535893" y="1796009"/>
                  <a:pt x="1435281" y="1896637"/>
                  <a:pt x="1318012" y="1964528"/>
                </a:cubicBezTo>
                <a:cubicBezTo>
                  <a:pt x="1132668" y="2066124"/>
                  <a:pt x="908202" y="2066414"/>
                  <a:pt x="722858" y="1964819"/>
                </a:cubicBezTo>
                <a:cubicBezTo>
                  <a:pt x="605589" y="1896927"/>
                  <a:pt x="504976" y="1796300"/>
                  <a:pt x="374829" y="1666231"/>
                </a:cubicBezTo>
                <a:cubicBezTo>
                  <a:pt x="244681" y="1536064"/>
                  <a:pt x="144068" y="1435437"/>
                  <a:pt x="76186" y="1318152"/>
                </a:cubicBezTo>
                <a:cubicBezTo>
                  <a:pt x="-25395" y="1132782"/>
                  <a:pt x="-25395" y="908090"/>
                  <a:pt x="76186" y="722719"/>
                </a:cubicBezTo>
                <a:cubicBezTo>
                  <a:pt x="144068" y="605434"/>
                  <a:pt x="244681" y="504807"/>
                  <a:pt x="374829" y="374641"/>
                </a:cubicBezTo>
                <a:cubicBezTo>
                  <a:pt x="504976" y="244571"/>
                  <a:pt x="605589" y="143944"/>
                  <a:pt x="722858" y="76052"/>
                </a:cubicBezTo>
                <a:cubicBezTo>
                  <a:pt x="815530" y="25255"/>
                  <a:pt x="917983" y="-72"/>
                  <a:pt x="1020435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89668" y="2517662"/>
            <a:ext cx="3135641" cy="4068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531408" y="2517662"/>
            <a:ext cx="3135641" cy="4068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8850021" y="2517662"/>
            <a:ext cx="3135641" cy="4068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59364" y="0"/>
            <a:ext cx="730107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fif"/><Relationship Id="rId10" Type="http://schemas.openxmlformats.org/officeDocument/2006/relationships/image" Target="../media/image54.svg"/><Relationship Id="rId4" Type="http://schemas.openxmlformats.org/officeDocument/2006/relationships/image" Target="../media/image48.jp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24378138" cy="13824804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>
            <a:off x="0" y="-7583"/>
            <a:ext cx="24384000" cy="13801503"/>
          </a:xfrm>
          <a:prstGeom prst="rect">
            <a:avLst/>
          </a:prstGeom>
          <a:solidFill>
            <a:srgbClr val="DC3C37">
              <a:alpha val="850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9312409" y="12127733"/>
            <a:ext cx="575918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Комитет КАП КАЗАХСТАН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995246" y="4877378"/>
            <a:ext cx="18393508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9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6000" b="1" dirty="0">
                <a:latin typeface="Arial Black" panose="020B0A04020102020204" pitchFamily="34" charset="0"/>
              </a:rPr>
              <a:t>Видение гражданского общества </a:t>
            </a:r>
          </a:p>
          <a:p>
            <a:r>
              <a:rPr lang="ru-RU" sz="6000" b="1" dirty="0">
                <a:latin typeface="Arial Black" panose="020B0A04020102020204" pitchFamily="34" charset="0"/>
              </a:rPr>
              <a:t>по укреплению ответных мер на эпидемию ВИЧ </a:t>
            </a:r>
          </a:p>
          <a:p>
            <a:r>
              <a:rPr lang="ru-RU" sz="6000" b="1" dirty="0">
                <a:latin typeface="Arial Black" panose="020B0A04020102020204" pitchFamily="34" charset="0"/>
              </a:rPr>
              <a:t>в Республике Казахстан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/>
          <p:nvPr/>
        </p:nvSpPr>
        <p:spPr>
          <a:xfrm>
            <a:off x="-22100" y="-42751"/>
            <a:ext cx="24386750" cy="6906260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5620754" y="4492863"/>
            <a:ext cx="13142492" cy="2857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9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dirty="0">
                <a:latin typeface="Arial Bold" panose="020B0704020202020204" pitchFamily="34" charset="0"/>
                <a:cs typeface="Arial Bold" panose="020B0704020202020204" pitchFamily="34" charset="0"/>
              </a:rPr>
              <a:t>СПАСИБО!</a:t>
            </a:r>
            <a:endParaRPr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AC840D4-8B7B-52A1-740B-77AAC321EA5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24692"/>
          <a:stretch>
            <a:fillRect/>
          </a:stretch>
        </p:blipFill>
        <p:spPr/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-20725" y="-42751"/>
            <a:ext cx="5980089" cy="1380150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2620403" y="1155243"/>
            <a:ext cx="805682" cy="80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40" y="20829"/>
                </a:moveTo>
                <a:cubicBezTo>
                  <a:pt x="13347" y="19909"/>
                  <a:pt x="14850" y="18092"/>
                  <a:pt x="15757" y="15441"/>
                </a:cubicBezTo>
                <a:cubicBezTo>
                  <a:pt x="16260" y="15662"/>
                  <a:pt x="16672" y="15899"/>
                  <a:pt x="17000" y="16122"/>
                </a:cubicBezTo>
                <a:cubicBezTo>
                  <a:pt x="17787" y="16658"/>
                  <a:pt x="18224" y="17192"/>
                  <a:pt x="18427" y="17483"/>
                </a:cubicBezTo>
                <a:cubicBezTo>
                  <a:pt x="16910" y="19223"/>
                  <a:pt x="14813" y="20441"/>
                  <a:pt x="12440" y="20829"/>
                </a:cubicBezTo>
                <a:close/>
                <a:moveTo>
                  <a:pt x="10801" y="21263"/>
                </a:moveTo>
                <a:lnTo>
                  <a:pt x="10801" y="21263"/>
                </a:lnTo>
                <a:lnTo>
                  <a:pt x="10801" y="21301"/>
                </a:lnTo>
                <a:cubicBezTo>
                  <a:pt x="10801" y="21301"/>
                  <a:pt x="10801" y="21263"/>
                  <a:pt x="10801" y="21263"/>
                </a:cubicBezTo>
                <a:close/>
                <a:moveTo>
                  <a:pt x="3169" y="17486"/>
                </a:moveTo>
                <a:cubicBezTo>
                  <a:pt x="3459" y="17069"/>
                  <a:pt x="4243" y="16147"/>
                  <a:pt x="5843" y="15442"/>
                </a:cubicBezTo>
                <a:cubicBezTo>
                  <a:pt x="6750" y="18093"/>
                  <a:pt x="8254" y="19910"/>
                  <a:pt x="9161" y="20831"/>
                </a:cubicBezTo>
                <a:cubicBezTo>
                  <a:pt x="7079" y="20494"/>
                  <a:pt x="5159" y="19517"/>
                  <a:pt x="3638" y="17993"/>
                </a:cubicBezTo>
                <a:cubicBezTo>
                  <a:pt x="3475" y="17830"/>
                  <a:pt x="3319" y="17659"/>
                  <a:pt x="3169" y="17486"/>
                </a:cubicBezTo>
                <a:close/>
                <a:moveTo>
                  <a:pt x="9161" y="808"/>
                </a:moveTo>
                <a:cubicBezTo>
                  <a:pt x="8254" y="1728"/>
                  <a:pt x="6750" y="3545"/>
                  <a:pt x="5843" y="6197"/>
                </a:cubicBezTo>
                <a:cubicBezTo>
                  <a:pt x="5340" y="5976"/>
                  <a:pt x="4928" y="5740"/>
                  <a:pt x="4599" y="5516"/>
                </a:cubicBezTo>
                <a:cubicBezTo>
                  <a:pt x="3809" y="4978"/>
                  <a:pt x="3372" y="4442"/>
                  <a:pt x="3170" y="4151"/>
                </a:cubicBezTo>
                <a:cubicBezTo>
                  <a:pt x="3320" y="3978"/>
                  <a:pt x="3475" y="3809"/>
                  <a:pt x="3639" y="3645"/>
                </a:cubicBezTo>
                <a:cubicBezTo>
                  <a:pt x="5159" y="2122"/>
                  <a:pt x="7079" y="1145"/>
                  <a:pt x="9161" y="808"/>
                </a:cubicBezTo>
                <a:close/>
                <a:moveTo>
                  <a:pt x="16510" y="10482"/>
                </a:moveTo>
                <a:cubicBezTo>
                  <a:pt x="16480" y="9149"/>
                  <a:pt x="16276" y="7936"/>
                  <a:pt x="15963" y="6851"/>
                </a:cubicBezTo>
                <a:cubicBezTo>
                  <a:pt x="17582" y="6156"/>
                  <a:pt x="18461" y="5239"/>
                  <a:pt x="18872" y="4693"/>
                </a:cubicBezTo>
                <a:cubicBezTo>
                  <a:pt x="20138" y="6359"/>
                  <a:pt x="20851" y="8364"/>
                  <a:pt x="20919" y="10483"/>
                </a:cubicBezTo>
                <a:lnTo>
                  <a:pt x="16510" y="10483"/>
                </a:lnTo>
                <a:cubicBezTo>
                  <a:pt x="16510" y="10483"/>
                  <a:pt x="16510" y="10482"/>
                  <a:pt x="16510" y="10482"/>
                </a:cubicBezTo>
                <a:close/>
                <a:moveTo>
                  <a:pt x="16510" y="11156"/>
                </a:moveTo>
                <a:lnTo>
                  <a:pt x="20919" y="11156"/>
                </a:lnTo>
                <a:cubicBezTo>
                  <a:pt x="20848" y="13324"/>
                  <a:pt x="20096" y="15322"/>
                  <a:pt x="18869" y="16941"/>
                </a:cubicBezTo>
                <a:cubicBezTo>
                  <a:pt x="18456" y="16394"/>
                  <a:pt x="17578" y="15480"/>
                  <a:pt x="15963" y="14787"/>
                </a:cubicBezTo>
                <a:cubicBezTo>
                  <a:pt x="16275" y="13702"/>
                  <a:pt x="16480" y="12489"/>
                  <a:pt x="16510" y="11156"/>
                </a:cubicBezTo>
                <a:close/>
                <a:moveTo>
                  <a:pt x="11136" y="13857"/>
                </a:moveTo>
                <a:lnTo>
                  <a:pt x="11136" y="11156"/>
                </a:lnTo>
                <a:lnTo>
                  <a:pt x="15837" y="11156"/>
                </a:lnTo>
                <a:cubicBezTo>
                  <a:pt x="15807" y="12392"/>
                  <a:pt x="15615" y="13522"/>
                  <a:pt x="15322" y="14539"/>
                </a:cubicBezTo>
                <a:cubicBezTo>
                  <a:pt x="14229" y="14159"/>
                  <a:pt x="12853" y="13889"/>
                  <a:pt x="11136" y="13857"/>
                </a:cubicBezTo>
                <a:close/>
                <a:moveTo>
                  <a:pt x="5762" y="11156"/>
                </a:moveTo>
                <a:lnTo>
                  <a:pt x="10464" y="11156"/>
                </a:lnTo>
                <a:lnTo>
                  <a:pt x="10464" y="13857"/>
                </a:lnTo>
                <a:cubicBezTo>
                  <a:pt x="8747" y="13889"/>
                  <a:pt x="7371" y="14159"/>
                  <a:pt x="6278" y="14540"/>
                </a:cubicBezTo>
                <a:cubicBezTo>
                  <a:pt x="5985" y="13522"/>
                  <a:pt x="5792" y="12392"/>
                  <a:pt x="5762" y="11156"/>
                </a:cubicBezTo>
                <a:close/>
                <a:moveTo>
                  <a:pt x="5089" y="11156"/>
                </a:moveTo>
                <a:cubicBezTo>
                  <a:pt x="5120" y="12489"/>
                  <a:pt x="5324" y="13702"/>
                  <a:pt x="5637" y="14787"/>
                </a:cubicBezTo>
                <a:cubicBezTo>
                  <a:pt x="4017" y="15482"/>
                  <a:pt x="3138" y="16399"/>
                  <a:pt x="2727" y="16945"/>
                </a:cubicBezTo>
                <a:cubicBezTo>
                  <a:pt x="1462" y="15279"/>
                  <a:pt x="749" y="13274"/>
                  <a:pt x="681" y="11156"/>
                </a:cubicBezTo>
                <a:cubicBezTo>
                  <a:pt x="681" y="11156"/>
                  <a:pt x="5089" y="11156"/>
                  <a:pt x="5089" y="11156"/>
                </a:cubicBezTo>
                <a:close/>
                <a:moveTo>
                  <a:pt x="5089" y="10482"/>
                </a:moveTo>
                <a:lnTo>
                  <a:pt x="681" y="10482"/>
                </a:lnTo>
                <a:cubicBezTo>
                  <a:pt x="749" y="8364"/>
                  <a:pt x="1462" y="6359"/>
                  <a:pt x="2727" y="4693"/>
                </a:cubicBezTo>
                <a:cubicBezTo>
                  <a:pt x="3139" y="5239"/>
                  <a:pt x="4017" y="6156"/>
                  <a:pt x="5637" y="6851"/>
                </a:cubicBezTo>
                <a:cubicBezTo>
                  <a:pt x="5325" y="7936"/>
                  <a:pt x="5120" y="9149"/>
                  <a:pt x="5089" y="10482"/>
                </a:cubicBezTo>
                <a:close/>
                <a:moveTo>
                  <a:pt x="10464" y="7781"/>
                </a:moveTo>
                <a:lnTo>
                  <a:pt x="10464" y="10482"/>
                </a:lnTo>
                <a:lnTo>
                  <a:pt x="5762" y="10482"/>
                </a:lnTo>
                <a:cubicBezTo>
                  <a:pt x="5792" y="9246"/>
                  <a:pt x="5985" y="8116"/>
                  <a:pt x="6278" y="7099"/>
                </a:cubicBezTo>
                <a:cubicBezTo>
                  <a:pt x="7371" y="7479"/>
                  <a:pt x="8747" y="7749"/>
                  <a:pt x="10464" y="7781"/>
                </a:cubicBezTo>
                <a:close/>
                <a:moveTo>
                  <a:pt x="11136" y="7781"/>
                </a:moveTo>
                <a:cubicBezTo>
                  <a:pt x="12853" y="7749"/>
                  <a:pt x="14229" y="7479"/>
                  <a:pt x="15322" y="7098"/>
                </a:cubicBezTo>
                <a:cubicBezTo>
                  <a:pt x="15614" y="8116"/>
                  <a:pt x="15807" y="9246"/>
                  <a:pt x="15837" y="10482"/>
                </a:cubicBezTo>
                <a:lnTo>
                  <a:pt x="11136" y="10482"/>
                </a:lnTo>
                <a:cubicBezTo>
                  <a:pt x="11136" y="10482"/>
                  <a:pt x="11136" y="7781"/>
                  <a:pt x="11136" y="7781"/>
                </a:cubicBezTo>
                <a:close/>
                <a:moveTo>
                  <a:pt x="15118" y="6449"/>
                </a:moveTo>
                <a:cubicBezTo>
                  <a:pt x="14089" y="6812"/>
                  <a:pt x="12782" y="7076"/>
                  <a:pt x="11136" y="7108"/>
                </a:cubicBezTo>
                <a:lnTo>
                  <a:pt x="11136" y="682"/>
                </a:lnTo>
                <a:cubicBezTo>
                  <a:pt x="11198" y="684"/>
                  <a:pt x="11260" y="684"/>
                  <a:pt x="11322" y="687"/>
                </a:cubicBezTo>
                <a:cubicBezTo>
                  <a:pt x="11706" y="1014"/>
                  <a:pt x="13940" y="3020"/>
                  <a:pt x="15118" y="6449"/>
                </a:cubicBezTo>
                <a:close/>
                <a:moveTo>
                  <a:pt x="10278" y="687"/>
                </a:moveTo>
                <a:cubicBezTo>
                  <a:pt x="10339" y="684"/>
                  <a:pt x="10401" y="684"/>
                  <a:pt x="10464" y="682"/>
                </a:cubicBezTo>
                <a:lnTo>
                  <a:pt x="10464" y="7107"/>
                </a:lnTo>
                <a:cubicBezTo>
                  <a:pt x="8803" y="7074"/>
                  <a:pt x="7493" y="6804"/>
                  <a:pt x="6482" y="6448"/>
                </a:cubicBezTo>
                <a:cubicBezTo>
                  <a:pt x="7660" y="3020"/>
                  <a:pt x="9893" y="1014"/>
                  <a:pt x="10278" y="687"/>
                </a:cubicBezTo>
                <a:close/>
                <a:moveTo>
                  <a:pt x="6482" y="15190"/>
                </a:moveTo>
                <a:cubicBezTo>
                  <a:pt x="7511" y="14826"/>
                  <a:pt x="8818" y="14563"/>
                  <a:pt x="10464" y="14530"/>
                </a:cubicBezTo>
                <a:lnTo>
                  <a:pt x="10464" y="20956"/>
                </a:lnTo>
                <a:cubicBezTo>
                  <a:pt x="10401" y="20954"/>
                  <a:pt x="10339" y="20954"/>
                  <a:pt x="10278" y="20951"/>
                </a:cubicBezTo>
                <a:cubicBezTo>
                  <a:pt x="9894" y="20624"/>
                  <a:pt x="7660" y="18619"/>
                  <a:pt x="6482" y="15190"/>
                </a:cubicBezTo>
                <a:close/>
                <a:moveTo>
                  <a:pt x="11321" y="20951"/>
                </a:moveTo>
                <a:cubicBezTo>
                  <a:pt x="11260" y="20954"/>
                  <a:pt x="11198" y="20954"/>
                  <a:pt x="11136" y="20956"/>
                </a:cubicBezTo>
                <a:lnTo>
                  <a:pt x="11136" y="14531"/>
                </a:lnTo>
                <a:cubicBezTo>
                  <a:pt x="12797" y="14564"/>
                  <a:pt x="14106" y="14834"/>
                  <a:pt x="15117" y="15190"/>
                </a:cubicBezTo>
                <a:cubicBezTo>
                  <a:pt x="13939" y="18620"/>
                  <a:pt x="11705" y="20625"/>
                  <a:pt x="11321" y="20951"/>
                </a:cubicBezTo>
                <a:close/>
                <a:moveTo>
                  <a:pt x="18431" y="4152"/>
                </a:moveTo>
                <a:cubicBezTo>
                  <a:pt x="18140" y="4570"/>
                  <a:pt x="17356" y="5491"/>
                  <a:pt x="15756" y="6197"/>
                </a:cubicBezTo>
                <a:cubicBezTo>
                  <a:pt x="14850" y="3545"/>
                  <a:pt x="13346" y="1728"/>
                  <a:pt x="12438" y="808"/>
                </a:cubicBezTo>
                <a:cubicBezTo>
                  <a:pt x="14521" y="1145"/>
                  <a:pt x="16440" y="2122"/>
                  <a:pt x="17961" y="3645"/>
                </a:cubicBezTo>
                <a:cubicBezTo>
                  <a:pt x="18125" y="3809"/>
                  <a:pt x="18280" y="3979"/>
                  <a:pt x="18431" y="4152"/>
                </a:cubicBezTo>
                <a:close/>
                <a:moveTo>
                  <a:pt x="10800" y="0"/>
                </a:moveTo>
                <a:cubicBezTo>
                  <a:pt x="7915" y="0"/>
                  <a:pt x="5202" y="1125"/>
                  <a:pt x="3163" y="3169"/>
                </a:cubicBezTo>
                <a:cubicBezTo>
                  <a:pt x="1123" y="5213"/>
                  <a:pt x="0" y="7929"/>
                  <a:pt x="0" y="10819"/>
                </a:cubicBezTo>
                <a:cubicBezTo>
                  <a:pt x="0" y="13709"/>
                  <a:pt x="1123" y="16407"/>
                  <a:pt x="3163" y="18451"/>
                </a:cubicBezTo>
                <a:cubicBezTo>
                  <a:pt x="5202" y="20494"/>
                  <a:pt x="7915" y="21600"/>
                  <a:pt x="10800" y="21600"/>
                </a:cubicBezTo>
                <a:lnTo>
                  <a:pt x="10800" y="21600"/>
                </a:lnTo>
                <a:lnTo>
                  <a:pt x="10801" y="21600"/>
                </a:lnTo>
                <a:cubicBezTo>
                  <a:pt x="16756" y="21600"/>
                  <a:pt x="21600" y="16765"/>
                  <a:pt x="21600" y="10800"/>
                </a:cubicBezTo>
                <a:cubicBezTo>
                  <a:pt x="21600" y="7910"/>
                  <a:pt x="20477" y="5203"/>
                  <a:pt x="18437" y="3159"/>
                </a:cubicBezTo>
                <a:cubicBezTo>
                  <a:pt x="16398" y="1116"/>
                  <a:pt x="13685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524920" y="5560209"/>
            <a:ext cx="4996649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области</a:t>
            </a:r>
          </a:p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Ответных </a:t>
            </a:r>
          </a:p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Мер На вич</a:t>
            </a:r>
            <a:endParaRPr sz="5400" dirty="0">
              <a:latin typeface="Arial Black" panose="020B0A04020102020204" pitchFamily="34" charset="0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1556864" y="11749136"/>
            <a:ext cx="29327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 КАЗАХСТАН</a:t>
            </a:r>
          </a:p>
        </p:txBody>
      </p:sp>
      <p:sp>
        <p:nvSpPr>
          <p:cNvPr id="391" name="Shape 391"/>
          <p:cNvSpPr/>
          <p:nvPr/>
        </p:nvSpPr>
        <p:spPr>
          <a:xfrm>
            <a:off x="8049759" y="3571493"/>
            <a:ext cx="5894841" cy="104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4900" cap="all" spc="0">
                <a:solidFill>
                  <a:srgbClr val="DC3C37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3600" dirty="0">
                <a:latin typeface="Arial Black" panose="020B0A04020102020204" pitchFamily="34" charset="0"/>
              </a:rPr>
              <a:t>Профилактические услуги в сфере ВИЧ</a:t>
            </a:r>
          </a:p>
        </p:txBody>
      </p:sp>
      <p:sp>
        <p:nvSpPr>
          <p:cNvPr id="392" name="Shape 392"/>
          <p:cNvSpPr/>
          <p:nvPr/>
        </p:nvSpPr>
        <p:spPr>
          <a:xfrm>
            <a:off x="8049759" y="5084076"/>
            <a:ext cx="5894841" cy="115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dirty="0"/>
              <a:t>для ключевых групп и общего населения</a:t>
            </a:r>
            <a:endParaRPr dirty="0"/>
          </a:p>
        </p:txBody>
      </p:sp>
      <p:sp>
        <p:nvSpPr>
          <p:cNvPr id="393" name="Shape 393"/>
          <p:cNvSpPr/>
          <p:nvPr/>
        </p:nvSpPr>
        <p:spPr>
          <a:xfrm>
            <a:off x="8049759" y="9066204"/>
            <a:ext cx="5894841" cy="104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4900" cap="all" spc="0">
                <a:solidFill>
                  <a:srgbClr val="DC3C37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3600" dirty="0">
                <a:latin typeface="Arial Black" panose="020B0A04020102020204" pitchFamily="34" charset="0"/>
              </a:rPr>
              <a:t>Права человека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ru-RU" sz="3600" dirty="0">
                <a:latin typeface="Arial Black" panose="020B0A04020102020204" pitchFamily="34" charset="0"/>
              </a:rPr>
              <a:t>в контексте </a:t>
            </a:r>
            <a:r>
              <a:rPr lang="ru-RU" sz="3600" dirty="0" err="1">
                <a:latin typeface="Arial Black" panose="020B0A04020102020204" pitchFamily="34" charset="0"/>
              </a:rPr>
              <a:t>вич</a:t>
            </a:r>
            <a:endParaRPr sz="3600" dirty="0">
              <a:latin typeface="Arial Black" panose="020B0A04020102020204" pitchFamily="34" charset="0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8300866" y="10751669"/>
            <a:ext cx="5766826" cy="1219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dirty="0"/>
              <a:t>информирование и меры реагирования  на правонарушения </a:t>
            </a:r>
            <a:endParaRPr dirty="0"/>
          </a:p>
        </p:txBody>
      </p:sp>
      <p:sp>
        <p:nvSpPr>
          <p:cNvPr id="397" name="Shape 397"/>
          <p:cNvSpPr/>
          <p:nvPr/>
        </p:nvSpPr>
        <p:spPr>
          <a:xfrm>
            <a:off x="15474462" y="3571494"/>
            <a:ext cx="7719646" cy="104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4900" cap="all" spc="0">
                <a:solidFill>
                  <a:srgbClr val="DC3C37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3600" dirty="0">
                <a:latin typeface="Arial Black" panose="020B0A04020102020204" pitchFamily="34" charset="0"/>
              </a:rPr>
              <a:t>Лечение, уход и поддержка ЛЖВ</a:t>
            </a:r>
            <a:endParaRPr sz="3600" dirty="0">
              <a:latin typeface="Arial Black" panose="020B0A04020102020204" pitchFamily="34" charset="0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16535230" y="4952433"/>
            <a:ext cx="5253008" cy="115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dirty="0"/>
              <a:t>с учетом потребностей </a:t>
            </a:r>
          </a:p>
          <a:p>
            <a:r>
              <a:rPr lang="ru-RU" dirty="0" err="1"/>
              <a:t>благополучателей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99" name="Shape 399"/>
          <p:cNvSpPr/>
          <p:nvPr/>
        </p:nvSpPr>
        <p:spPr>
          <a:xfrm>
            <a:off x="15474462" y="9065877"/>
            <a:ext cx="7719646" cy="104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20000"/>
              </a:lnSpc>
              <a:defRPr sz="4900" cap="all" spc="0">
                <a:solidFill>
                  <a:srgbClr val="DC3C37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3600" dirty="0">
                <a:latin typeface="Arial Black" panose="020B0A04020102020204" pitchFamily="34" charset="0"/>
              </a:rPr>
              <a:t>Укрепление систем сообществ и </a:t>
            </a:r>
            <a:r>
              <a:rPr lang="ru-RU" sz="3600" dirty="0" err="1">
                <a:latin typeface="Arial Black" panose="020B0A04020102020204" pitchFamily="34" charset="0"/>
              </a:rPr>
              <a:t>адвокация</a:t>
            </a:r>
            <a:endParaRPr sz="3600" dirty="0">
              <a:latin typeface="Arial Black" panose="020B0A04020102020204" pitchFamily="34" charset="0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6412913" y="10652946"/>
            <a:ext cx="5375325" cy="136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dirty="0"/>
              <a:t>с учетом централизованного использования ресурсов</a:t>
            </a:r>
            <a:endParaRPr dirty="0"/>
          </a:p>
        </p:txBody>
      </p:sp>
      <p:sp>
        <p:nvSpPr>
          <p:cNvPr id="403" name="Shape 403"/>
          <p:cNvSpPr/>
          <p:nvPr/>
        </p:nvSpPr>
        <p:spPr>
          <a:xfrm flipV="1">
            <a:off x="14909203" y="2036682"/>
            <a:ext cx="1" cy="10172467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8300867" y="6858000"/>
            <a:ext cx="13216675" cy="0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Graphic 2" descr="Doctor female outline">
            <a:extLst>
              <a:ext uri="{FF2B5EF4-FFF2-40B4-BE49-F238E27FC236}">
                <a16:creationId xmlns:a16="http://schemas.microsoft.com/office/drawing/2014/main" id="{FAD3F098-9672-F332-3ED6-DB91C301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63974" y="1557379"/>
            <a:ext cx="1881397" cy="1881397"/>
          </a:xfrm>
          <a:prstGeom prst="rect">
            <a:avLst/>
          </a:prstGeom>
        </p:spPr>
      </p:pic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CE0004F1-F60D-0D6C-17CE-ED43E5E16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641" y="7166977"/>
            <a:ext cx="1589923" cy="1589923"/>
          </a:xfrm>
          <a:prstGeom prst="rect">
            <a:avLst/>
          </a:prstGeom>
        </p:spPr>
      </p:pic>
      <p:pic>
        <p:nvPicPr>
          <p:cNvPr id="7" name="Graphic 6" descr="Call center outline">
            <a:extLst>
              <a:ext uri="{FF2B5EF4-FFF2-40B4-BE49-F238E27FC236}">
                <a16:creationId xmlns:a16="http://schemas.microsoft.com/office/drawing/2014/main" id="{FFC0BF4E-2719-C344-223E-7B2C90766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2835" y="1363290"/>
            <a:ext cx="1831598" cy="1831598"/>
          </a:xfrm>
          <a:prstGeom prst="rect">
            <a:avLst/>
          </a:prstGeom>
        </p:spPr>
      </p:pic>
      <p:pic>
        <p:nvPicPr>
          <p:cNvPr id="9" name="Graphic 8" descr="Group brainstorm outline">
            <a:extLst>
              <a:ext uri="{FF2B5EF4-FFF2-40B4-BE49-F238E27FC236}">
                <a16:creationId xmlns:a16="http://schemas.microsoft.com/office/drawing/2014/main" id="{1DC12ED0-073E-1D5E-3A31-C59A506D6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20900" y="6948887"/>
            <a:ext cx="2052922" cy="205292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-20725" y="-120572"/>
            <a:ext cx="24404725" cy="3048385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hape 388">
            <a:extLst>
              <a:ext uri="{FF2B5EF4-FFF2-40B4-BE49-F238E27FC236}">
                <a16:creationId xmlns:a16="http://schemas.microsoft.com/office/drawing/2014/main" id="{8A288D7D-CB02-877A-E6A8-088B6703DEB2}"/>
              </a:ext>
            </a:extLst>
          </p:cNvPr>
          <p:cNvSpPr/>
          <p:nvPr/>
        </p:nvSpPr>
        <p:spPr>
          <a:xfrm>
            <a:off x="3511608" y="549952"/>
            <a:ext cx="1734005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Профилактика в сфере ВИЧ для ключевых групп и общего населения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8CA564-8F54-B516-76B8-DE57C24813F5}"/>
              </a:ext>
            </a:extLst>
          </p:cNvPr>
          <p:cNvGrpSpPr/>
          <p:nvPr/>
        </p:nvGrpSpPr>
        <p:grpSpPr>
          <a:xfrm>
            <a:off x="9989292" y="5214162"/>
            <a:ext cx="4405416" cy="7609348"/>
            <a:chOff x="10518625" y="4579622"/>
            <a:chExt cx="4405416" cy="7609348"/>
          </a:xfrm>
        </p:grpSpPr>
        <p:sp>
          <p:nvSpPr>
            <p:cNvPr id="412" name="Shape 412"/>
            <p:cNvSpPr/>
            <p:nvPr/>
          </p:nvSpPr>
          <p:spPr>
            <a:xfrm>
              <a:off x="10518625" y="10599175"/>
              <a:ext cx="4405416" cy="1589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/>
                <a:t>качественными услугами снижения вреда</a:t>
              </a:r>
              <a:endParaRPr lang="en-US" dirty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11070078" y="9532428"/>
              <a:ext cx="3340072" cy="9136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Увеличить покрытие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10681388" y="4579622"/>
              <a:ext cx="4079890" cy="4079889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" name="Graphic 8" descr="Group of people outline">
              <a:extLst>
                <a:ext uri="{FF2B5EF4-FFF2-40B4-BE49-F238E27FC236}">
                  <a16:creationId xmlns:a16="http://schemas.microsoft.com/office/drawing/2014/main" id="{BC9438C4-C9BD-E56F-A89F-C4FF50C9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49329" y="5300669"/>
              <a:ext cx="2544008" cy="254400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7E6756-FCB7-09FE-B2C9-C18B6F2F6D35}"/>
              </a:ext>
            </a:extLst>
          </p:cNvPr>
          <p:cNvGrpSpPr/>
          <p:nvPr/>
        </p:nvGrpSpPr>
        <p:grpSpPr>
          <a:xfrm>
            <a:off x="17213707" y="5687744"/>
            <a:ext cx="4369356" cy="6728063"/>
            <a:chOff x="17203344" y="4984672"/>
            <a:chExt cx="4369356" cy="6728063"/>
          </a:xfrm>
        </p:grpSpPr>
        <p:sp>
          <p:nvSpPr>
            <p:cNvPr id="416" name="Shape 416"/>
            <p:cNvSpPr/>
            <p:nvPr/>
          </p:nvSpPr>
          <p:spPr>
            <a:xfrm>
              <a:off x="17203344" y="10122940"/>
              <a:ext cx="4369356" cy="1589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/>
                <a:t>молодежь в отдельную ключевую группу</a:t>
              </a:r>
              <a:endParaRPr lang="en-US" dirty="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17717987" y="9056193"/>
              <a:ext cx="3340071" cy="9136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Включить подростков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17717987" y="4984672"/>
              <a:ext cx="3340071" cy="3340071"/>
            </a:xfrm>
            <a:prstGeom prst="ellipse">
              <a:avLst/>
            </a:prstGeom>
            <a:solidFill>
              <a:srgbClr val="28282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DAB722-D776-EABE-3B9B-1D63B4E3D784}"/>
                </a:ext>
              </a:extLst>
            </p:cNvPr>
            <p:cNvGrpSpPr/>
            <p:nvPr/>
          </p:nvGrpSpPr>
          <p:grpSpPr>
            <a:xfrm>
              <a:off x="17840434" y="5566665"/>
              <a:ext cx="3095177" cy="2105802"/>
              <a:chOff x="17847174" y="5421406"/>
              <a:chExt cx="3158703" cy="2105802"/>
            </a:xfrm>
          </p:grpSpPr>
          <p:pic>
            <p:nvPicPr>
              <p:cNvPr id="11" name="Graphic 10" descr="School girl outline">
                <a:extLst>
                  <a:ext uri="{FF2B5EF4-FFF2-40B4-BE49-F238E27FC236}">
                    <a16:creationId xmlns:a16="http://schemas.microsoft.com/office/drawing/2014/main" id="{053402E4-4A07-2F49-AF8F-76B6A0CBE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900075" y="5421406"/>
                <a:ext cx="2105802" cy="2105802"/>
              </a:xfrm>
              <a:prstGeom prst="rect">
                <a:avLst/>
              </a:prstGeom>
            </p:spPr>
          </p:pic>
          <p:pic>
            <p:nvPicPr>
              <p:cNvPr id="13" name="Graphic 12" descr="School boy outline">
                <a:extLst>
                  <a:ext uri="{FF2B5EF4-FFF2-40B4-BE49-F238E27FC236}">
                    <a16:creationId xmlns:a16="http://schemas.microsoft.com/office/drawing/2014/main" id="{C4BB67EB-0897-1394-B31C-B54EE72BF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847174" y="5421406"/>
                <a:ext cx="2105802" cy="2105802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B7E4F2-6D4C-7E76-9F77-0B3C6ED98A88}"/>
              </a:ext>
            </a:extLst>
          </p:cNvPr>
          <p:cNvGrpSpPr/>
          <p:nvPr/>
        </p:nvGrpSpPr>
        <p:grpSpPr>
          <a:xfrm>
            <a:off x="2654879" y="5677109"/>
            <a:ext cx="4405417" cy="6701341"/>
            <a:chOff x="2644516" y="4974037"/>
            <a:chExt cx="4405417" cy="6701341"/>
          </a:xfrm>
        </p:grpSpPr>
        <p:sp>
          <p:nvSpPr>
            <p:cNvPr id="414" name="Shape 414"/>
            <p:cNvSpPr/>
            <p:nvPr/>
          </p:nvSpPr>
          <p:spPr>
            <a:xfrm>
              <a:off x="2644516" y="10085583"/>
              <a:ext cx="4405417" cy="15897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/>
                <a:t>ВИЧ, особенно в ключевых группах, уязвимых к ВИЧ</a:t>
              </a:r>
              <a:endParaRPr lang="en-US" dirty="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2821344" y="9018836"/>
              <a:ext cx="4051761" cy="9136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Повысить выявляемость </a:t>
              </a:r>
              <a:endParaRPr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3176361" y="4974037"/>
              <a:ext cx="3341727" cy="3341727"/>
            </a:xfrm>
            <a:prstGeom prst="ellipse">
              <a:avLst/>
            </a:prstGeom>
            <a:solidFill>
              <a:srgbClr val="28282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6" name="Graphic 15" descr="Good Inventory outline">
              <a:extLst>
                <a:ext uri="{FF2B5EF4-FFF2-40B4-BE49-F238E27FC236}">
                  <a16:creationId xmlns:a16="http://schemas.microsoft.com/office/drawing/2014/main" id="{F690D5BC-64D2-4E17-762F-6E0545486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84771" y="5362923"/>
              <a:ext cx="2324906" cy="2324906"/>
            </a:xfrm>
            <a:prstGeom prst="rect">
              <a:avLst/>
            </a:prstGeom>
          </p:spPr>
        </p:pic>
      </p:grpSp>
      <p:sp>
        <p:nvSpPr>
          <p:cNvPr id="24" name="Shape 388">
            <a:extLst>
              <a:ext uri="{FF2B5EF4-FFF2-40B4-BE49-F238E27FC236}">
                <a16:creationId xmlns:a16="http://schemas.microsoft.com/office/drawing/2014/main" id="{1D90628C-EFEC-B64D-4694-BD07332279BC}"/>
              </a:ext>
            </a:extLst>
          </p:cNvPr>
          <p:cNvSpPr/>
          <p:nvPr/>
        </p:nvSpPr>
        <p:spPr>
          <a:xfrm>
            <a:off x="9683312" y="3389472"/>
            <a:ext cx="4996649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8800" dirty="0">
                <a:solidFill>
                  <a:srgbClr val="DC3C37"/>
                </a:solidFill>
                <a:latin typeface="Arial Black" panose="020B0A04020102020204" pitchFamily="34" charset="0"/>
              </a:rPr>
              <a:t>Цели</a:t>
            </a:r>
            <a:endParaRPr sz="8800" dirty="0">
              <a:solidFill>
                <a:srgbClr val="DC3C37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20725" y="-42751"/>
            <a:ext cx="5980089" cy="1380150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Shape 388">
            <a:extLst>
              <a:ext uri="{FF2B5EF4-FFF2-40B4-BE49-F238E27FC236}">
                <a16:creationId xmlns:a16="http://schemas.microsoft.com/office/drawing/2014/main" id="{B1F4A249-94E5-F663-5707-81EBD1B0705A}"/>
              </a:ext>
            </a:extLst>
          </p:cNvPr>
          <p:cNvSpPr/>
          <p:nvPr/>
        </p:nvSpPr>
        <p:spPr>
          <a:xfrm>
            <a:off x="524920" y="6391206"/>
            <a:ext cx="499664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Задачи</a:t>
            </a:r>
            <a:endParaRPr sz="5400" dirty="0">
              <a:latin typeface="Arial Black" panose="020B0A04020102020204" pitchFamily="34" charset="0"/>
            </a:endParaRPr>
          </a:p>
        </p:txBody>
      </p:sp>
      <p:pic>
        <p:nvPicPr>
          <p:cNvPr id="4" name="Graphic 3" descr="Clipboard Checked outline">
            <a:extLst>
              <a:ext uri="{FF2B5EF4-FFF2-40B4-BE49-F238E27FC236}">
                <a16:creationId xmlns:a16="http://schemas.microsoft.com/office/drawing/2014/main" id="{02856FA6-137A-FF5B-12E5-5F21F2317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2680" y="1127051"/>
            <a:ext cx="1880755" cy="1880755"/>
          </a:xfrm>
          <a:prstGeom prst="rect">
            <a:avLst/>
          </a:prstGeom>
        </p:spPr>
      </p:pic>
      <p:sp>
        <p:nvSpPr>
          <p:cNvPr id="7" name="Shape 389">
            <a:extLst>
              <a:ext uri="{FF2B5EF4-FFF2-40B4-BE49-F238E27FC236}">
                <a16:creationId xmlns:a16="http://schemas.microsoft.com/office/drawing/2014/main" id="{3EB69CE2-C81C-EED8-D7B2-BAA2781A0921}"/>
              </a:ext>
            </a:extLst>
          </p:cNvPr>
          <p:cNvSpPr/>
          <p:nvPr/>
        </p:nvSpPr>
        <p:spPr>
          <a:xfrm>
            <a:off x="1556864" y="11749136"/>
            <a:ext cx="29327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 КАЗАХСТАН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C9CA879-7F6D-D5ED-10D5-36E13B9A3BFE}"/>
              </a:ext>
            </a:extLst>
          </p:cNvPr>
          <p:cNvGrpSpPr/>
          <p:nvPr/>
        </p:nvGrpSpPr>
        <p:grpSpPr>
          <a:xfrm>
            <a:off x="17424271" y="1861130"/>
            <a:ext cx="5758707" cy="8340639"/>
            <a:chOff x="17424271" y="2367555"/>
            <a:chExt cx="5758707" cy="834063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CF73C5-FD17-7AFA-F6A3-7707019B2A66}"/>
                </a:ext>
              </a:extLst>
            </p:cNvPr>
            <p:cNvGrpSpPr/>
            <p:nvPr/>
          </p:nvGrpSpPr>
          <p:grpSpPr>
            <a:xfrm>
              <a:off x="17572529" y="2367555"/>
              <a:ext cx="5149448" cy="1454469"/>
              <a:chOff x="17572529" y="2367555"/>
              <a:chExt cx="5149448" cy="1454469"/>
            </a:xfrm>
          </p:grpSpPr>
          <p:sp>
            <p:nvSpPr>
              <p:cNvPr id="229" name="Shape 229"/>
              <p:cNvSpPr/>
              <p:nvPr/>
            </p:nvSpPr>
            <p:spPr>
              <a:xfrm>
                <a:off x="17849553" y="3007806"/>
                <a:ext cx="4872424" cy="8142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/>
              <a:lstStyle>
                <a:lvl1pPr algn="l">
                  <a:defRPr sz="2700" spc="0">
                    <a:solidFill>
                      <a:srgbClr val="53585F"/>
                    </a:solidFill>
                    <a:latin typeface="Oswald "/>
                    <a:ea typeface="Oswald "/>
                    <a:cs typeface="Oswald "/>
                    <a:sym typeface="Oswald "/>
                  </a:defRPr>
                </a:lvl1pPr>
              </a:lstStyle>
              <a:p>
                <a:r>
                  <a:rPr lang="ru-RU" b="0" i="0" u="none" strike="noStrike" dirty="0">
                    <a:solidFill>
                      <a:schemeClr val="tx2"/>
                    </a:solidFill>
                    <a:effectLst/>
                    <a:latin typeface="Arial Black" panose="020B0A04020102020204" pitchFamily="34" charset="0"/>
                    <a:cs typeface="Arial Bold" panose="020B0704020202020204" pitchFamily="34" charset="0"/>
                  </a:rPr>
                  <a:t>пакеты услуг: базовый и расширенный</a:t>
                </a:r>
                <a:endParaRPr lang="ru-RU" dirty="0">
                  <a:solidFill>
                    <a:schemeClr val="tx2"/>
                  </a:solidFill>
                  <a:latin typeface="Arial Black" panose="020B0A04020102020204" pitchFamily="34" charset="0"/>
                  <a:cs typeface="Arial Bold" panose="020B0704020202020204" pitchFamily="34" charset="0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17849553" y="2367555"/>
                <a:ext cx="4571767" cy="6100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lnSpc>
                    <a:spcPct val="120000"/>
                  </a:lnSpc>
                  <a:defRPr sz="3100" cap="all" spc="0">
                    <a:solidFill>
                      <a:srgbClr val="DC3C37"/>
                    </a:solidFill>
                    <a:latin typeface="Oswald DemiBold"/>
                    <a:ea typeface="Oswald DemiBold"/>
                    <a:cs typeface="Oswald DemiBold"/>
                    <a:sym typeface="Oswald DemiBold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Разработать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 flipV="1">
                <a:off x="17572529" y="2519100"/>
                <a:ext cx="1" cy="357751"/>
              </a:xfrm>
              <a:prstGeom prst="line">
                <a:avLst/>
              </a:prstGeom>
              <a:ln w="50800">
                <a:solidFill>
                  <a:srgbClr val="A6AAA9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E7EBB4-56E8-2F91-825B-42A034143196}"/>
                </a:ext>
              </a:extLst>
            </p:cNvPr>
            <p:cNvGrpSpPr/>
            <p:nvPr/>
          </p:nvGrpSpPr>
          <p:grpSpPr>
            <a:xfrm>
              <a:off x="17424274" y="4118126"/>
              <a:ext cx="5753228" cy="1564300"/>
              <a:chOff x="17424272" y="4378288"/>
              <a:chExt cx="5753228" cy="1564300"/>
            </a:xfrm>
          </p:grpSpPr>
          <p:sp>
            <p:nvSpPr>
              <p:cNvPr id="14" name="Shape 229">
                <a:extLst>
                  <a:ext uri="{FF2B5EF4-FFF2-40B4-BE49-F238E27FC236}">
                    <a16:creationId xmlns:a16="http://schemas.microsoft.com/office/drawing/2014/main" id="{4C7737C3-8662-0280-5CF8-47D5D7012F89}"/>
                  </a:ext>
                </a:extLst>
              </p:cNvPr>
              <p:cNvSpPr/>
              <p:nvPr/>
            </p:nvSpPr>
            <p:spPr>
              <a:xfrm>
                <a:off x="17701296" y="4988329"/>
                <a:ext cx="5476204" cy="9542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/>
              <a:lstStyle>
                <a:lvl1pPr algn="l">
                  <a:defRPr sz="2700" spc="0">
                    <a:solidFill>
                      <a:srgbClr val="53585F"/>
                    </a:solidFill>
                    <a:latin typeface="Oswald "/>
                    <a:ea typeface="Oswald "/>
                    <a:cs typeface="Oswald "/>
                    <a:sym typeface="Oswald "/>
                  </a:defRPr>
                </a:lvl1pPr>
              </a:lstStyle>
              <a:p>
                <a:r>
                  <a:rPr lang="ru-RU" b="0" i="0" u="none" strike="noStrike" dirty="0">
                    <a:solidFill>
                      <a:schemeClr val="tx2"/>
                    </a:solidFill>
                    <a:effectLst/>
                    <a:latin typeface="Arial Black" panose="020B0A04020102020204" pitchFamily="34" charset="0"/>
                    <a:cs typeface="Arial Bold" panose="020B0704020202020204" pitchFamily="34" charset="0"/>
                  </a:rPr>
                  <a:t>на </a:t>
                </a:r>
                <a:r>
                  <a:rPr lang="ru-RU" dirty="0">
                    <a:solidFill>
                      <a:schemeClr val="tx2"/>
                    </a:solidFill>
                    <a:latin typeface="Arial Black" panose="020B0A04020102020204" pitchFamily="34" charset="0"/>
                    <a:cs typeface="Arial Bold" panose="020B0704020202020204" pitchFamily="34" charset="0"/>
                  </a:rPr>
                  <a:t>базе</a:t>
                </a:r>
                <a:r>
                  <a:rPr lang="ru-RU" b="0" i="0" u="none" strike="noStrike" dirty="0">
                    <a:solidFill>
                      <a:schemeClr val="tx2"/>
                    </a:solidFill>
                    <a:effectLst/>
                    <a:latin typeface="Arial Black" panose="020B0A04020102020204" pitchFamily="34" charset="0"/>
                    <a:cs typeface="Arial Bold" panose="020B0704020202020204" pitchFamily="34" charset="0"/>
                  </a:rPr>
                  <a:t> НПО и самотестирование</a:t>
                </a:r>
                <a:endParaRPr lang="ru-RU" dirty="0">
                  <a:solidFill>
                    <a:schemeClr val="tx2"/>
                  </a:solidFill>
                  <a:latin typeface="Arial Black" panose="020B0A04020102020204" pitchFamily="34" charset="0"/>
                  <a:cs typeface="Arial Bold" panose="020B0704020202020204" pitchFamily="34" charset="0"/>
                </a:endParaRPr>
              </a:p>
            </p:txBody>
          </p:sp>
          <p:sp>
            <p:nvSpPr>
              <p:cNvPr id="15" name="Shape 230">
                <a:extLst>
                  <a:ext uri="{FF2B5EF4-FFF2-40B4-BE49-F238E27FC236}">
                    <a16:creationId xmlns:a16="http://schemas.microsoft.com/office/drawing/2014/main" id="{14C1BA75-4F2F-82D0-40D4-F6A15E310A78}"/>
                  </a:ext>
                </a:extLst>
              </p:cNvPr>
              <p:cNvSpPr/>
              <p:nvPr/>
            </p:nvSpPr>
            <p:spPr>
              <a:xfrm>
                <a:off x="17701296" y="4378288"/>
                <a:ext cx="4571767" cy="6100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lnSpc>
                    <a:spcPct val="120000"/>
                  </a:lnSpc>
                  <a:defRPr sz="3100" cap="all" spc="0">
                    <a:solidFill>
                      <a:srgbClr val="DC3C37"/>
                    </a:solidFill>
                    <a:latin typeface="Oswald DemiBold"/>
                    <a:ea typeface="Oswald DemiBold"/>
                    <a:cs typeface="Oswald DemiBold"/>
                    <a:sym typeface="Oswald DemiBold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Тестирование</a:t>
                </a:r>
              </a:p>
            </p:txBody>
          </p:sp>
          <p:sp>
            <p:nvSpPr>
              <p:cNvPr id="16" name="Shape 231">
                <a:extLst>
                  <a:ext uri="{FF2B5EF4-FFF2-40B4-BE49-F238E27FC236}">
                    <a16:creationId xmlns:a16="http://schemas.microsoft.com/office/drawing/2014/main" id="{43E27AB0-FE8F-B13E-FC2F-2C0361FFE482}"/>
                  </a:ext>
                </a:extLst>
              </p:cNvPr>
              <p:cNvSpPr/>
              <p:nvPr/>
            </p:nvSpPr>
            <p:spPr>
              <a:xfrm flipV="1">
                <a:off x="17424272" y="4529833"/>
                <a:ext cx="1" cy="357751"/>
              </a:xfrm>
              <a:prstGeom prst="line">
                <a:avLst/>
              </a:prstGeom>
              <a:ln w="50800">
                <a:solidFill>
                  <a:srgbClr val="A6AAA9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4E2A59-4710-AB8B-D498-1EC1EA9D0609}"/>
                </a:ext>
              </a:extLst>
            </p:cNvPr>
            <p:cNvGrpSpPr/>
            <p:nvPr/>
          </p:nvGrpSpPr>
          <p:grpSpPr>
            <a:xfrm>
              <a:off x="17424271" y="5978528"/>
              <a:ext cx="4848792" cy="1379154"/>
              <a:chOff x="9501092" y="4361090"/>
              <a:chExt cx="4848792" cy="1379154"/>
            </a:xfrm>
          </p:grpSpPr>
          <p:sp>
            <p:nvSpPr>
              <p:cNvPr id="19" name="Shape 217">
                <a:extLst>
                  <a:ext uri="{FF2B5EF4-FFF2-40B4-BE49-F238E27FC236}">
                    <a16:creationId xmlns:a16="http://schemas.microsoft.com/office/drawing/2014/main" id="{04E26BEE-22DA-4661-81EE-AB5CDEBA0C2D}"/>
                  </a:ext>
                </a:extLst>
              </p:cNvPr>
              <p:cNvSpPr/>
              <p:nvPr/>
            </p:nvSpPr>
            <p:spPr>
              <a:xfrm>
                <a:off x="9778118" y="4979683"/>
                <a:ext cx="4571766" cy="7605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/>
              <a:lstStyle>
                <a:lvl1pPr algn="l">
                  <a:defRPr sz="2700" spc="0">
                    <a:solidFill>
                      <a:srgbClr val="53585F"/>
                    </a:solidFill>
                    <a:latin typeface="Oswald "/>
                    <a:ea typeface="Oswald "/>
                    <a:cs typeface="Oswald "/>
                    <a:sym typeface="Oswald 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</a:rPr>
                  <a:t>доступ к услугам ЛУН (не инъекционно)</a:t>
                </a:r>
                <a:endParaRPr lang="en-US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Shape 218">
                <a:extLst>
                  <a:ext uri="{FF2B5EF4-FFF2-40B4-BE49-F238E27FC236}">
                    <a16:creationId xmlns:a16="http://schemas.microsoft.com/office/drawing/2014/main" id="{584F6065-AB66-8BA1-D461-155982CF510B}"/>
                  </a:ext>
                </a:extLst>
              </p:cNvPr>
              <p:cNvSpPr/>
              <p:nvPr/>
            </p:nvSpPr>
            <p:spPr>
              <a:xfrm>
                <a:off x="9778117" y="4361090"/>
                <a:ext cx="4571766" cy="6100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lnSpc>
                    <a:spcPct val="120000"/>
                  </a:lnSpc>
                  <a:defRPr sz="3100" cap="all" spc="0">
                    <a:solidFill>
                      <a:srgbClr val="DC3C37"/>
                    </a:solidFill>
                    <a:latin typeface="Oswald DemiBold"/>
                    <a:ea typeface="Oswald DemiBold"/>
                    <a:cs typeface="Oswald DemiBold"/>
                    <a:sym typeface="Oswald DemiBold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Обеспечить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Shape 219">
                <a:extLst>
                  <a:ext uri="{FF2B5EF4-FFF2-40B4-BE49-F238E27FC236}">
                    <a16:creationId xmlns:a16="http://schemas.microsoft.com/office/drawing/2014/main" id="{5D9C4E69-3CBF-D8CC-C70C-55353431C3CC}"/>
                  </a:ext>
                </a:extLst>
              </p:cNvPr>
              <p:cNvSpPr/>
              <p:nvPr/>
            </p:nvSpPr>
            <p:spPr>
              <a:xfrm flipV="1">
                <a:off x="9501092" y="4512635"/>
                <a:ext cx="1" cy="357751"/>
              </a:xfrm>
              <a:prstGeom prst="line">
                <a:avLst/>
              </a:prstGeom>
              <a:ln w="50800">
                <a:solidFill>
                  <a:srgbClr val="A6AAA9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18BA85FD-BCB3-C7AA-BFEB-CBD73A4B49B4}"/>
                </a:ext>
              </a:extLst>
            </p:cNvPr>
            <p:cNvGrpSpPr/>
            <p:nvPr/>
          </p:nvGrpSpPr>
          <p:grpSpPr>
            <a:xfrm>
              <a:off x="17424271" y="7653784"/>
              <a:ext cx="5294405" cy="1379154"/>
              <a:chOff x="9501092" y="4361090"/>
              <a:chExt cx="4848792" cy="1379154"/>
            </a:xfrm>
          </p:grpSpPr>
          <p:sp>
            <p:nvSpPr>
              <p:cNvPr id="243" name="Shape 217">
                <a:extLst>
                  <a:ext uri="{FF2B5EF4-FFF2-40B4-BE49-F238E27FC236}">
                    <a16:creationId xmlns:a16="http://schemas.microsoft.com/office/drawing/2014/main" id="{50122DE0-E88E-7664-43B2-B2E1C1451C1C}"/>
                  </a:ext>
                </a:extLst>
              </p:cNvPr>
              <p:cNvSpPr/>
              <p:nvPr/>
            </p:nvSpPr>
            <p:spPr>
              <a:xfrm>
                <a:off x="9778118" y="4979683"/>
                <a:ext cx="4571766" cy="7605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/>
              <a:lstStyle>
                <a:lvl1pPr algn="l">
                  <a:defRPr sz="2700" spc="0">
                    <a:solidFill>
                      <a:srgbClr val="53585F"/>
                    </a:solidFill>
                    <a:latin typeface="Oswald "/>
                    <a:ea typeface="Oswald "/>
                    <a:cs typeface="Oswald "/>
                    <a:sym typeface="Oswald "/>
                  </a:defRPr>
                </a:lvl1pPr>
              </a:lstStyle>
              <a:p>
                <a:r>
                  <a:rPr lang="ro-MD" dirty="0" err="1">
                    <a:latin typeface="Arial Black" panose="020B0A04020102020204" pitchFamily="34" charset="0"/>
                  </a:rPr>
                  <a:t>PrEP</a:t>
                </a:r>
                <a:r>
                  <a:rPr lang="en-US" dirty="0"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latin typeface="Arial Black" panose="020B0A04020102020204" pitchFamily="34" charset="0"/>
                  </a:rPr>
                  <a:t>на базе комьюнити</a:t>
                </a:r>
                <a:r>
                  <a:rPr lang="ro-MD" dirty="0">
                    <a:latin typeface="Arial Black" panose="020B0A04020102020204" pitchFamily="34" charset="0"/>
                  </a:rPr>
                  <a:t> </a:t>
                </a:r>
                <a:endParaRPr lang="en-US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44" name="Shape 218">
                <a:extLst>
                  <a:ext uri="{FF2B5EF4-FFF2-40B4-BE49-F238E27FC236}">
                    <a16:creationId xmlns:a16="http://schemas.microsoft.com/office/drawing/2014/main" id="{DAEC8E3E-5DB1-9E51-DC16-E4E786F3F9A4}"/>
                  </a:ext>
                </a:extLst>
              </p:cNvPr>
              <p:cNvSpPr/>
              <p:nvPr/>
            </p:nvSpPr>
            <p:spPr>
              <a:xfrm>
                <a:off x="9778117" y="4361090"/>
                <a:ext cx="4571766" cy="6100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lnSpc>
                    <a:spcPct val="120000"/>
                  </a:lnSpc>
                  <a:defRPr sz="3100" cap="all" spc="0">
                    <a:solidFill>
                      <a:srgbClr val="DC3C37"/>
                    </a:solidFill>
                    <a:latin typeface="Oswald DemiBold"/>
                    <a:ea typeface="Oswald DemiBold"/>
                    <a:cs typeface="Oswald DemiBold"/>
                    <a:sym typeface="Oswald DemiBold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Поддержать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Shape 219">
                <a:extLst>
                  <a:ext uri="{FF2B5EF4-FFF2-40B4-BE49-F238E27FC236}">
                    <a16:creationId xmlns:a16="http://schemas.microsoft.com/office/drawing/2014/main" id="{F231508B-0663-A007-F10F-2134A2155C31}"/>
                  </a:ext>
                </a:extLst>
              </p:cNvPr>
              <p:cNvSpPr/>
              <p:nvPr/>
            </p:nvSpPr>
            <p:spPr>
              <a:xfrm flipV="1">
                <a:off x="9501092" y="4512635"/>
                <a:ext cx="1" cy="357751"/>
              </a:xfrm>
              <a:prstGeom prst="line">
                <a:avLst/>
              </a:prstGeom>
              <a:ln w="50800">
                <a:solidFill>
                  <a:srgbClr val="A6AAA9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3B9DF5B-77BD-923B-DA91-75A1CF7F1DE6}"/>
                </a:ext>
              </a:extLst>
            </p:cNvPr>
            <p:cNvGrpSpPr/>
            <p:nvPr/>
          </p:nvGrpSpPr>
          <p:grpSpPr>
            <a:xfrm>
              <a:off x="17424275" y="9329040"/>
              <a:ext cx="5758703" cy="1379154"/>
              <a:chOff x="9501092" y="4361090"/>
              <a:chExt cx="4848792" cy="1379154"/>
            </a:xfrm>
          </p:grpSpPr>
          <p:sp>
            <p:nvSpPr>
              <p:cNvPr id="194" name="Shape 217">
                <a:extLst>
                  <a:ext uri="{FF2B5EF4-FFF2-40B4-BE49-F238E27FC236}">
                    <a16:creationId xmlns:a16="http://schemas.microsoft.com/office/drawing/2014/main" id="{3A37963C-AC22-EFA3-8BB3-E053C292BBCC}"/>
                  </a:ext>
                </a:extLst>
              </p:cNvPr>
              <p:cNvSpPr/>
              <p:nvPr/>
            </p:nvSpPr>
            <p:spPr>
              <a:xfrm>
                <a:off x="9778118" y="4979683"/>
                <a:ext cx="4571766" cy="7605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/>
              <a:lstStyle>
                <a:lvl1pPr algn="l">
                  <a:defRPr sz="2700" spc="0">
                    <a:solidFill>
                      <a:srgbClr val="53585F"/>
                    </a:solidFill>
                    <a:latin typeface="Oswald "/>
                    <a:ea typeface="Oswald "/>
                    <a:cs typeface="Oswald "/>
                    <a:sym typeface="Oswald 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</a:rPr>
                  <a:t>финансирования НПО по типу закупки услуг  </a:t>
                </a:r>
                <a:endParaRPr lang="en-US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95" name="Shape 218">
                <a:extLst>
                  <a:ext uri="{FF2B5EF4-FFF2-40B4-BE49-F238E27FC236}">
                    <a16:creationId xmlns:a16="http://schemas.microsoft.com/office/drawing/2014/main" id="{1BA4A310-8645-50FB-CE06-FBE7E06DDA57}"/>
                  </a:ext>
                </a:extLst>
              </p:cNvPr>
              <p:cNvSpPr/>
              <p:nvPr/>
            </p:nvSpPr>
            <p:spPr>
              <a:xfrm>
                <a:off x="9778117" y="4361090"/>
                <a:ext cx="4571766" cy="6100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lnSpc>
                    <a:spcPct val="120000"/>
                  </a:lnSpc>
                  <a:defRPr sz="3100" cap="all" spc="0">
                    <a:solidFill>
                      <a:srgbClr val="DC3C37"/>
                    </a:solidFill>
                    <a:latin typeface="Oswald DemiBold"/>
                    <a:ea typeface="Oswald DemiBold"/>
                    <a:cs typeface="Oswald DemiBold"/>
                    <a:sym typeface="Oswald DemiBold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Применить практику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Shape 219">
                <a:extLst>
                  <a:ext uri="{FF2B5EF4-FFF2-40B4-BE49-F238E27FC236}">
                    <a16:creationId xmlns:a16="http://schemas.microsoft.com/office/drawing/2014/main" id="{55F0FC49-22BA-9A3D-5F9F-6E36B38BD810}"/>
                  </a:ext>
                </a:extLst>
              </p:cNvPr>
              <p:cNvSpPr/>
              <p:nvPr/>
            </p:nvSpPr>
            <p:spPr>
              <a:xfrm flipV="1">
                <a:off x="9501092" y="4512635"/>
                <a:ext cx="1" cy="357751"/>
              </a:xfrm>
              <a:prstGeom prst="line">
                <a:avLst/>
              </a:prstGeom>
              <a:ln w="50800">
                <a:solidFill>
                  <a:srgbClr val="A6AAA9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D52011-3295-FE0D-7EB4-840613901269}"/>
              </a:ext>
            </a:extLst>
          </p:cNvPr>
          <p:cNvGrpSpPr/>
          <p:nvPr/>
        </p:nvGrpSpPr>
        <p:grpSpPr>
          <a:xfrm>
            <a:off x="9501091" y="1861130"/>
            <a:ext cx="4848792" cy="1632945"/>
            <a:chOff x="9501091" y="2367555"/>
            <a:chExt cx="4848792" cy="1632945"/>
          </a:xfrm>
        </p:grpSpPr>
        <p:sp>
          <p:nvSpPr>
            <p:cNvPr id="217" name="Shape 217"/>
            <p:cNvSpPr/>
            <p:nvPr/>
          </p:nvSpPr>
          <p:spPr>
            <a:xfrm>
              <a:off x="9778117" y="3007806"/>
              <a:ext cx="4571766" cy="9926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ст</a:t>
              </a:r>
              <a:r>
                <a:rPr lang="ru-RU" dirty="0">
                  <a:solidFill>
                    <a:schemeClr val="tx2"/>
                  </a:solidFill>
                  <a:latin typeface="Arial Black" panose="020B0A04020102020204" pitchFamily="34" charset="0"/>
                </a:rPr>
                <a:t>андарт</a:t>
              </a:r>
              <a:r>
                <a:rPr lang="ru-RU" dirty="0">
                  <a:latin typeface="Arial Black" panose="020B0A04020102020204" pitchFamily="34" charset="0"/>
                </a:rPr>
                <a:t>ы качества услуг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9778116" y="2367555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Утвердить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9501091" y="2519100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29BD1-363D-26BB-399A-32FCB7DF4ECF}"/>
              </a:ext>
            </a:extLst>
          </p:cNvPr>
          <p:cNvGrpSpPr/>
          <p:nvPr/>
        </p:nvGrpSpPr>
        <p:grpSpPr>
          <a:xfrm>
            <a:off x="9501092" y="3787080"/>
            <a:ext cx="4848792" cy="1379154"/>
            <a:chOff x="9501092" y="4361090"/>
            <a:chExt cx="4848792" cy="1379154"/>
          </a:xfrm>
        </p:grpSpPr>
        <p:sp>
          <p:nvSpPr>
            <p:cNvPr id="8" name="Shape 217">
              <a:extLst>
                <a:ext uri="{FF2B5EF4-FFF2-40B4-BE49-F238E27FC236}">
                  <a16:creationId xmlns:a16="http://schemas.microsoft.com/office/drawing/2014/main" id="{869DDE93-13C4-C0C9-A204-507320DFDA53}"/>
                </a:ext>
              </a:extLst>
            </p:cNvPr>
            <p:cNvSpPr/>
            <p:nvPr/>
          </p:nvSpPr>
          <p:spPr>
            <a:xfrm>
              <a:off x="9778118" y="4979683"/>
              <a:ext cx="4571766" cy="7605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доступ к услугам 24/7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9" name="Shape 218">
              <a:extLst>
                <a:ext uri="{FF2B5EF4-FFF2-40B4-BE49-F238E27FC236}">
                  <a16:creationId xmlns:a16="http://schemas.microsoft.com/office/drawing/2014/main" id="{313558A7-B047-01EB-87D7-13B8B060DBBC}"/>
                </a:ext>
              </a:extLst>
            </p:cNvPr>
            <p:cNvSpPr/>
            <p:nvPr/>
          </p:nvSpPr>
          <p:spPr>
            <a:xfrm>
              <a:off x="9778117" y="4361090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Обеспечить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219">
              <a:extLst>
                <a:ext uri="{FF2B5EF4-FFF2-40B4-BE49-F238E27FC236}">
                  <a16:creationId xmlns:a16="http://schemas.microsoft.com/office/drawing/2014/main" id="{823DADA8-854C-891E-1F53-03DE669545B9}"/>
                </a:ext>
              </a:extLst>
            </p:cNvPr>
            <p:cNvSpPr/>
            <p:nvPr/>
          </p:nvSpPr>
          <p:spPr>
            <a:xfrm flipV="1">
              <a:off x="9501092" y="4512635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E0808-FE71-A9DB-44DB-7CFEB9C4CA61}"/>
              </a:ext>
            </a:extLst>
          </p:cNvPr>
          <p:cNvGrpSpPr/>
          <p:nvPr/>
        </p:nvGrpSpPr>
        <p:grpSpPr>
          <a:xfrm>
            <a:off x="9474806" y="5121078"/>
            <a:ext cx="5294405" cy="1379154"/>
            <a:chOff x="9501092" y="4361090"/>
            <a:chExt cx="4848792" cy="1379154"/>
          </a:xfrm>
        </p:grpSpPr>
        <p:sp>
          <p:nvSpPr>
            <p:cNvPr id="26" name="Shape 217">
              <a:extLst>
                <a:ext uri="{FF2B5EF4-FFF2-40B4-BE49-F238E27FC236}">
                  <a16:creationId xmlns:a16="http://schemas.microsoft.com/office/drawing/2014/main" id="{5E922327-033D-5636-B867-B43454EC3076}"/>
                </a:ext>
              </a:extLst>
            </p:cNvPr>
            <p:cNvSpPr/>
            <p:nvPr/>
          </p:nvSpPr>
          <p:spPr>
            <a:xfrm>
              <a:off x="9778118" y="4979683"/>
              <a:ext cx="4571766" cy="7605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к услугам снижения вреда в местах лишения свободы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Shape 218">
              <a:extLst>
                <a:ext uri="{FF2B5EF4-FFF2-40B4-BE49-F238E27FC236}">
                  <a16:creationId xmlns:a16="http://schemas.microsoft.com/office/drawing/2014/main" id="{7A3D86AB-2C76-EAA6-27FB-643F5F1DF781}"/>
                </a:ext>
              </a:extLst>
            </p:cNvPr>
            <p:cNvSpPr/>
            <p:nvPr/>
          </p:nvSpPr>
          <p:spPr>
            <a:xfrm>
              <a:off x="9778117" y="4361090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доступ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hape 219">
              <a:extLst>
                <a:ext uri="{FF2B5EF4-FFF2-40B4-BE49-F238E27FC236}">
                  <a16:creationId xmlns:a16="http://schemas.microsoft.com/office/drawing/2014/main" id="{5EE04BB2-E076-7BD5-05CF-666A1EF0BBA0}"/>
                </a:ext>
              </a:extLst>
            </p:cNvPr>
            <p:cNvSpPr/>
            <p:nvPr/>
          </p:nvSpPr>
          <p:spPr>
            <a:xfrm flipV="1">
              <a:off x="9501092" y="4512635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CB0B175-1077-147C-2842-91593CD52607}"/>
              </a:ext>
            </a:extLst>
          </p:cNvPr>
          <p:cNvGrpSpPr/>
          <p:nvPr/>
        </p:nvGrpSpPr>
        <p:grpSpPr>
          <a:xfrm>
            <a:off x="9501093" y="7131398"/>
            <a:ext cx="5294405" cy="1379154"/>
            <a:chOff x="9501092" y="4361090"/>
            <a:chExt cx="4848792" cy="1379154"/>
          </a:xfrm>
        </p:grpSpPr>
        <p:sp>
          <p:nvSpPr>
            <p:cNvPr id="250" name="Shape 217">
              <a:extLst>
                <a:ext uri="{FF2B5EF4-FFF2-40B4-BE49-F238E27FC236}">
                  <a16:creationId xmlns:a16="http://schemas.microsoft.com/office/drawing/2014/main" id="{B61543CB-84D0-C945-8B38-0EB9BB4C9E62}"/>
                </a:ext>
              </a:extLst>
            </p:cNvPr>
            <p:cNvSpPr/>
            <p:nvPr/>
          </p:nvSpPr>
          <p:spPr>
            <a:xfrm>
              <a:off x="9778118" y="4979683"/>
              <a:ext cx="4571766" cy="7605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практику выдачи ПТАО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251" name="Shape 218">
              <a:extLst>
                <a:ext uri="{FF2B5EF4-FFF2-40B4-BE49-F238E27FC236}">
                  <a16:creationId xmlns:a16="http://schemas.microsoft.com/office/drawing/2014/main" id="{080D0E71-5E15-3E72-FA75-8C6C9518AF2C}"/>
                </a:ext>
              </a:extLst>
            </p:cNvPr>
            <p:cNvSpPr/>
            <p:nvPr/>
          </p:nvSpPr>
          <p:spPr>
            <a:xfrm>
              <a:off x="9778117" y="4361090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Применить	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Shape 219">
              <a:extLst>
                <a:ext uri="{FF2B5EF4-FFF2-40B4-BE49-F238E27FC236}">
                  <a16:creationId xmlns:a16="http://schemas.microsoft.com/office/drawing/2014/main" id="{6B0EE10E-C894-ECA0-2709-D7A89470044D}"/>
                </a:ext>
              </a:extLst>
            </p:cNvPr>
            <p:cNvSpPr/>
            <p:nvPr/>
          </p:nvSpPr>
          <p:spPr>
            <a:xfrm flipV="1">
              <a:off x="9501092" y="4512635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A8AF47B-FE4E-ADF0-0D53-919583A3D4A9}"/>
              </a:ext>
            </a:extLst>
          </p:cNvPr>
          <p:cNvGrpSpPr/>
          <p:nvPr/>
        </p:nvGrpSpPr>
        <p:grpSpPr>
          <a:xfrm>
            <a:off x="9544797" y="8803557"/>
            <a:ext cx="6394449" cy="1379154"/>
            <a:chOff x="9501092" y="4361090"/>
            <a:chExt cx="4848792" cy="1379154"/>
          </a:xfrm>
        </p:grpSpPr>
        <p:sp>
          <p:nvSpPr>
            <p:cNvPr id="254" name="Shape 217">
              <a:extLst>
                <a:ext uri="{FF2B5EF4-FFF2-40B4-BE49-F238E27FC236}">
                  <a16:creationId xmlns:a16="http://schemas.microsoft.com/office/drawing/2014/main" id="{151534D4-E610-B7C4-2D4F-B772C247F1E2}"/>
                </a:ext>
              </a:extLst>
            </p:cNvPr>
            <p:cNvSpPr/>
            <p:nvPr/>
          </p:nvSpPr>
          <p:spPr>
            <a:xfrm>
              <a:off x="9778118" y="4979683"/>
              <a:ext cx="4571766" cy="7605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современные </a:t>
              </a:r>
              <a:r>
                <a:rPr lang="ro-MD" dirty="0">
                  <a:latin typeface="Arial Black" panose="020B0A04020102020204" pitchFamily="34" charset="0"/>
                </a:rPr>
                <a:t>IT</a:t>
              </a:r>
              <a:r>
                <a:rPr lang="ru-RU" dirty="0">
                  <a:latin typeface="Arial Black" panose="020B0A04020102020204" pitchFamily="34" charset="0"/>
                </a:rPr>
                <a:t> решения для повышения качества</a:t>
              </a:r>
              <a:r>
                <a:rPr lang="ro-MD" dirty="0">
                  <a:latin typeface="Arial Black" panose="020B0A04020102020204" pitchFamily="34" charset="0"/>
                </a:rPr>
                <a:t> 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255" name="Shape 218">
              <a:extLst>
                <a:ext uri="{FF2B5EF4-FFF2-40B4-BE49-F238E27FC236}">
                  <a16:creationId xmlns:a16="http://schemas.microsoft.com/office/drawing/2014/main" id="{D36E8083-2D85-876C-9B64-464992A33488}"/>
                </a:ext>
              </a:extLst>
            </p:cNvPr>
            <p:cNvSpPr/>
            <p:nvPr/>
          </p:nvSpPr>
          <p:spPr>
            <a:xfrm>
              <a:off x="9778117" y="4361090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Внедрить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Shape 219">
              <a:extLst>
                <a:ext uri="{FF2B5EF4-FFF2-40B4-BE49-F238E27FC236}">
                  <a16:creationId xmlns:a16="http://schemas.microsoft.com/office/drawing/2014/main" id="{17BD99FE-1771-5386-E193-2FE5C5D89FFE}"/>
                </a:ext>
              </a:extLst>
            </p:cNvPr>
            <p:cNvSpPr/>
            <p:nvPr/>
          </p:nvSpPr>
          <p:spPr>
            <a:xfrm flipV="1">
              <a:off x="9501092" y="4512635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FC26D14-107A-3392-3F14-98C9292A4BA9}"/>
              </a:ext>
            </a:extLst>
          </p:cNvPr>
          <p:cNvGrpSpPr/>
          <p:nvPr/>
        </p:nvGrpSpPr>
        <p:grpSpPr>
          <a:xfrm>
            <a:off x="9474806" y="10475716"/>
            <a:ext cx="5758703" cy="1379154"/>
            <a:chOff x="9501092" y="4361090"/>
            <a:chExt cx="4848792" cy="1379154"/>
          </a:xfrm>
        </p:grpSpPr>
        <p:sp>
          <p:nvSpPr>
            <p:cNvPr id="198" name="Shape 217">
              <a:extLst>
                <a:ext uri="{FF2B5EF4-FFF2-40B4-BE49-F238E27FC236}">
                  <a16:creationId xmlns:a16="http://schemas.microsoft.com/office/drawing/2014/main" id="{BDAB6D01-5325-24AB-3023-5444F887F7FB}"/>
                </a:ext>
              </a:extLst>
            </p:cNvPr>
            <p:cNvSpPr/>
            <p:nvPr/>
          </p:nvSpPr>
          <p:spPr>
            <a:xfrm>
              <a:off x="9778118" y="4979683"/>
              <a:ext cx="4571766" cy="7605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 algn="l"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для возможности экстренного реагирования 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99" name="Shape 218">
              <a:extLst>
                <a:ext uri="{FF2B5EF4-FFF2-40B4-BE49-F238E27FC236}">
                  <a16:creationId xmlns:a16="http://schemas.microsoft.com/office/drawing/2014/main" id="{F043A66E-E881-7DFF-24C7-3676EEAAA139}"/>
                </a:ext>
              </a:extLst>
            </p:cNvPr>
            <p:cNvSpPr/>
            <p:nvPr/>
          </p:nvSpPr>
          <p:spPr>
            <a:xfrm>
              <a:off x="9778117" y="4361090"/>
              <a:ext cx="4571766" cy="610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 algn="l">
                <a:lnSpc>
                  <a:spcPct val="120000"/>
                </a:lnSpc>
                <a:defRPr sz="3100" cap="all" spc="0">
                  <a:solidFill>
                    <a:srgbClr val="DC3C37"/>
                  </a:solidFill>
                  <a:latin typeface="Oswald DemiBold"/>
                  <a:ea typeface="Oswald DemiBold"/>
                  <a:cs typeface="Oswald DemiBold"/>
                  <a:sym typeface="Oswald DemiBold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Создать условия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Shape 219">
              <a:extLst>
                <a:ext uri="{FF2B5EF4-FFF2-40B4-BE49-F238E27FC236}">
                  <a16:creationId xmlns:a16="http://schemas.microsoft.com/office/drawing/2014/main" id="{B840B4E2-985F-DAEA-E55A-037A57454541}"/>
                </a:ext>
              </a:extLst>
            </p:cNvPr>
            <p:cNvSpPr/>
            <p:nvPr/>
          </p:nvSpPr>
          <p:spPr>
            <a:xfrm flipV="1">
              <a:off x="9501092" y="4512635"/>
              <a:ext cx="1" cy="35775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-20725" y="-42751"/>
            <a:ext cx="5980089" cy="1380150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 rot="18900000">
            <a:off x="8439692" y="4514534"/>
            <a:ext cx="2345079" cy="2345079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rot="18900000">
            <a:off x="19521644" y="4514534"/>
            <a:ext cx="2345079" cy="2345079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978083" y="5213666"/>
            <a:ext cx="1268296" cy="946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399"/>
                </a:moveTo>
                <a:cubicBezTo>
                  <a:pt x="4687" y="18711"/>
                  <a:pt x="5897" y="18035"/>
                  <a:pt x="7135" y="17494"/>
                </a:cubicBezTo>
                <a:lnTo>
                  <a:pt x="7173" y="17476"/>
                </a:lnTo>
                <a:cubicBezTo>
                  <a:pt x="8055" y="17190"/>
                  <a:pt x="9626" y="16040"/>
                  <a:pt x="9626" y="13571"/>
                </a:cubicBezTo>
                <a:cubicBezTo>
                  <a:pt x="9626" y="11475"/>
                  <a:pt x="8932" y="10453"/>
                  <a:pt x="8558" y="9903"/>
                </a:cubicBezTo>
                <a:cubicBezTo>
                  <a:pt x="8484" y="9791"/>
                  <a:pt x="8394" y="9648"/>
                  <a:pt x="8415" y="9679"/>
                </a:cubicBezTo>
                <a:cubicBezTo>
                  <a:pt x="8384" y="9600"/>
                  <a:pt x="8238" y="9128"/>
                  <a:pt x="8450" y="8035"/>
                </a:cubicBezTo>
                <a:cubicBezTo>
                  <a:pt x="8550" y="7523"/>
                  <a:pt x="8381" y="7241"/>
                  <a:pt x="8381" y="7241"/>
                </a:cubicBezTo>
                <a:cubicBezTo>
                  <a:pt x="8113" y="6503"/>
                  <a:pt x="7615" y="5133"/>
                  <a:pt x="7989" y="4024"/>
                </a:cubicBezTo>
                <a:cubicBezTo>
                  <a:pt x="8491" y="2490"/>
                  <a:pt x="8935" y="2190"/>
                  <a:pt x="9741" y="1745"/>
                </a:cubicBezTo>
                <a:cubicBezTo>
                  <a:pt x="9789" y="1721"/>
                  <a:pt x="9834" y="1690"/>
                  <a:pt x="9877" y="1657"/>
                </a:cubicBezTo>
                <a:cubicBezTo>
                  <a:pt x="10030" y="1534"/>
                  <a:pt x="10676" y="1201"/>
                  <a:pt x="11404" y="1201"/>
                </a:cubicBezTo>
                <a:cubicBezTo>
                  <a:pt x="11769" y="1201"/>
                  <a:pt x="12075" y="1285"/>
                  <a:pt x="12318" y="1452"/>
                </a:cubicBezTo>
                <a:cubicBezTo>
                  <a:pt x="12610" y="1653"/>
                  <a:pt x="12891" y="2039"/>
                  <a:pt x="13312" y="3268"/>
                </a:cubicBezTo>
                <a:cubicBezTo>
                  <a:pt x="14102" y="5468"/>
                  <a:pt x="13602" y="6698"/>
                  <a:pt x="13350" y="7124"/>
                </a:cubicBezTo>
                <a:cubicBezTo>
                  <a:pt x="13184" y="7406"/>
                  <a:pt x="13126" y="7764"/>
                  <a:pt x="13192" y="8103"/>
                </a:cubicBezTo>
                <a:cubicBezTo>
                  <a:pt x="13387" y="9108"/>
                  <a:pt x="13260" y="9536"/>
                  <a:pt x="13228" y="9619"/>
                </a:cubicBezTo>
                <a:cubicBezTo>
                  <a:pt x="13220" y="9630"/>
                  <a:pt x="13102" y="9813"/>
                  <a:pt x="13042" y="9903"/>
                </a:cubicBezTo>
                <a:cubicBezTo>
                  <a:pt x="12669" y="10453"/>
                  <a:pt x="11974" y="11475"/>
                  <a:pt x="11974" y="13571"/>
                </a:cubicBezTo>
                <a:cubicBezTo>
                  <a:pt x="11974" y="16040"/>
                  <a:pt x="13546" y="17190"/>
                  <a:pt x="14428" y="17476"/>
                </a:cubicBezTo>
                <a:lnTo>
                  <a:pt x="14467" y="17494"/>
                </a:lnTo>
                <a:cubicBezTo>
                  <a:pt x="15704" y="18035"/>
                  <a:pt x="16914" y="18711"/>
                  <a:pt x="17144" y="20399"/>
                </a:cubicBezTo>
                <a:cubicBezTo>
                  <a:pt x="17144" y="20399"/>
                  <a:pt x="4457" y="20399"/>
                  <a:pt x="4457" y="20399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71"/>
                </a:cubicBezTo>
                <a:cubicBezTo>
                  <a:pt x="12955" y="11596"/>
                  <a:pt x="13679" y="10900"/>
                  <a:pt x="13958" y="10420"/>
                </a:cubicBezTo>
                <a:cubicBezTo>
                  <a:pt x="13958" y="10420"/>
                  <a:pt x="14532" y="9807"/>
                  <a:pt x="14147" y="7825"/>
                </a:cubicBezTo>
                <a:cubicBezTo>
                  <a:pt x="14788" y="6739"/>
                  <a:pt x="14996" y="4971"/>
                  <a:pt x="14212" y="2788"/>
                </a:cubicBezTo>
                <a:cubicBezTo>
                  <a:pt x="13774" y="1512"/>
                  <a:pt x="13390" y="813"/>
                  <a:pt x="12802" y="410"/>
                </a:cubicBezTo>
                <a:cubicBezTo>
                  <a:pt x="12371" y="110"/>
                  <a:pt x="11879" y="0"/>
                  <a:pt x="11404" y="0"/>
                </a:cubicBezTo>
                <a:cubicBezTo>
                  <a:pt x="10517" y="0"/>
                  <a:pt x="9676" y="383"/>
                  <a:pt x="9338" y="653"/>
                </a:cubicBezTo>
                <a:cubicBezTo>
                  <a:pt x="8358" y="1192"/>
                  <a:pt x="7697" y="1686"/>
                  <a:pt x="7077" y="3581"/>
                </a:cubicBezTo>
                <a:cubicBezTo>
                  <a:pt x="6540" y="5168"/>
                  <a:pt x="7179" y="6891"/>
                  <a:pt x="7494" y="7759"/>
                </a:cubicBezTo>
                <a:cubicBezTo>
                  <a:pt x="7110" y="9740"/>
                  <a:pt x="7642" y="10420"/>
                  <a:pt x="7642" y="10420"/>
                </a:cubicBezTo>
                <a:cubicBezTo>
                  <a:pt x="7923" y="10900"/>
                  <a:pt x="8645" y="11596"/>
                  <a:pt x="8645" y="13571"/>
                </a:cubicBezTo>
                <a:cubicBezTo>
                  <a:pt x="8645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2"/>
                </a:cubicBezTo>
                <a:cubicBezTo>
                  <a:pt x="3436" y="21002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5" y="21600"/>
                  <a:pt x="18165" y="21002"/>
                  <a:pt x="18165" y="21002"/>
                </a:cubicBezTo>
                <a:cubicBezTo>
                  <a:pt x="18165" y="17760"/>
                  <a:pt x="15833" y="16819"/>
                  <a:pt x="14715" y="16328"/>
                </a:cubicBezTo>
                <a:moveTo>
                  <a:pt x="19517" y="15006"/>
                </a:moveTo>
                <a:cubicBezTo>
                  <a:pt x="19517" y="15006"/>
                  <a:pt x="18417" y="14699"/>
                  <a:pt x="18417" y="12954"/>
                </a:cubicBezTo>
                <a:cubicBezTo>
                  <a:pt x="18417" y="11417"/>
                  <a:pt x="18795" y="10878"/>
                  <a:pt x="19018" y="10505"/>
                </a:cubicBezTo>
                <a:cubicBezTo>
                  <a:pt x="19018" y="10505"/>
                  <a:pt x="19444" y="9976"/>
                  <a:pt x="19137" y="8434"/>
                </a:cubicBezTo>
                <a:cubicBezTo>
                  <a:pt x="19389" y="7761"/>
                  <a:pt x="19902" y="6419"/>
                  <a:pt x="19471" y="5184"/>
                </a:cubicBezTo>
                <a:cubicBezTo>
                  <a:pt x="18975" y="3713"/>
                  <a:pt x="18646" y="3326"/>
                  <a:pt x="17861" y="2907"/>
                </a:cubicBezTo>
                <a:cubicBezTo>
                  <a:pt x="17592" y="2698"/>
                  <a:pt x="16919" y="2400"/>
                  <a:pt x="16208" y="2400"/>
                </a:cubicBezTo>
                <a:cubicBezTo>
                  <a:pt x="15874" y="2400"/>
                  <a:pt x="15532" y="2472"/>
                  <a:pt x="15219" y="2646"/>
                </a:cubicBezTo>
                <a:cubicBezTo>
                  <a:pt x="15345" y="3035"/>
                  <a:pt x="15450" y="3418"/>
                  <a:pt x="15525" y="3798"/>
                </a:cubicBezTo>
                <a:cubicBezTo>
                  <a:pt x="15539" y="3789"/>
                  <a:pt x="15550" y="3777"/>
                  <a:pt x="15564" y="3768"/>
                </a:cubicBezTo>
                <a:cubicBezTo>
                  <a:pt x="15730" y="3656"/>
                  <a:pt x="15948" y="3601"/>
                  <a:pt x="16208" y="3601"/>
                </a:cubicBezTo>
                <a:cubicBezTo>
                  <a:pt x="16718" y="3601"/>
                  <a:pt x="17211" y="3826"/>
                  <a:pt x="17333" y="3917"/>
                </a:cubicBezTo>
                <a:cubicBezTo>
                  <a:pt x="17375" y="3951"/>
                  <a:pt x="17421" y="3984"/>
                  <a:pt x="17468" y="4006"/>
                </a:cubicBezTo>
                <a:cubicBezTo>
                  <a:pt x="17951" y="4265"/>
                  <a:pt x="18131" y="4359"/>
                  <a:pt x="18563" y="5640"/>
                </a:cubicBezTo>
                <a:cubicBezTo>
                  <a:pt x="18822" y="6386"/>
                  <a:pt x="18453" y="7378"/>
                  <a:pt x="18254" y="7910"/>
                </a:cubicBezTo>
                <a:cubicBezTo>
                  <a:pt x="18161" y="8154"/>
                  <a:pt x="18131" y="8458"/>
                  <a:pt x="18183" y="8718"/>
                </a:cubicBezTo>
                <a:cubicBezTo>
                  <a:pt x="18317" y="9392"/>
                  <a:pt x="18255" y="9706"/>
                  <a:pt x="18233" y="9783"/>
                </a:cubicBezTo>
                <a:cubicBezTo>
                  <a:pt x="18231" y="9789"/>
                  <a:pt x="18227" y="9793"/>
                  <a:pt x="18225" y="9798"/>
                </a:cubicBezTo>
                <a:lnTo>
                  <a:pt x="18192" y="9853"/>
                </a:lnTo>
                <a:cubicBezTo>
                  <a:pt x="17927" y="10290"/>
                  <a:pt x="17435" y="11105"/>
                  <a:pt x="17435" y="12954"/>
                </a:cubicBezTo>
                <a:cubicBezTo>
                  <a:pt x="17435" y="15018"/>
                  <a:pt x="18570" y="15932"/>
                  <a:pt x="19230" y="16154"/>
                </a:cubicBezTo>
                <a:cubicBezTo>
                  <a:pt x="19857" y="16429"/>
                  <a:pt x="20435" y="16857"/>
                  <a:pt x="20583" y="18001"/>
                </a:cubicBezTo>
                <a:lnTo>
                  <a:pt x="18459" y="18001"/>
                </a:lnTo>
                <a:cubicBezTo>
                  <a:pt x="18648" y="18353"/>
                  <a:pt x="18803" y="18754"/>
                  <a:pt x="18920" y="19199"/>
                </a:cubicBezTo>
                <a:lnTo>
                  <a:pt x="21110" y="19199"/>
                </a:lnTo>
                <a:cubicBezTo>
                  <a:pt x="21600" y="19199"/>
                  <a:pt x="21600" y="18598"/>
                  <a:pt x="21600" y="18598"/>
                </a:cubicBezTo>
                <a:cubicBezTo>
                  <a:pt x="21600" y="16200"/>
                  <a:pt x="20411" y="15387"/>
                  <a:pt x="19517" y="15006"/>
                </a:cubicBezTo>
                <a:moveTo>
                  <a:pt x="2371" y="16154"/>
                </a:moveTo>
                <a:cubicBezTo>
                  <a:pt x="3031" y="15932"/>
                  <a:pt x="4167" y="15018"/>
                  <a:pt x="4167" y="12954"/>
                </a:cubicBezTo>
                <a:cubicBezTo>
                  <a:pt x="4167" y="11105"/>
                  <a:pt x="3674" y="10290"/>
                  <a:pt x="3409" y="9853"/>
                </a:cubicBezTo>
                <a:lnTo>
                  <a:pt x="3376" y="9798"/>
                </a:lnTo>
                <a:cubicBezTo>
                  <a:pt x="3374" y="9793"/>
                  <a:pt x="3370" y="9789"/>
                  <a:pt x="3367" y="9783"/>
                </a:cubicBezTo>
                <a:cubicBezTo>
                  <a:pt x="3346" y="9706"/>
                  <a:pt x="3284" y="9392"/>
                  <a:pt x="3418" y="8718"/>
                </a:cubicBezTo>
                <a:cubicBezTo>
                  <a:pt x="3470" y="8458"/>
                  <a:pt x="3439" y="8154"/>
                  <a:pt x="3347" y="7910"/>
                </a:cubicBezTo>
                <a:cubicBezTo>
                  <a:pt x="3148" y="7378"/>
                  <a:pt x="2778" y="6386"/>
                  <a:pt x="3038" y="5640"/>
                </a:cubicBezTo>
                <a:cubicBezTo>
                  <a:pt x="3469" y="4359"/>
                  <a:pt x="3650" y="4265"/>
                  <a:pt x="4134" y="4006"/>
                </a:cubicBezTo>
                <a:cubicBezTo>
                  <a:pt x="4180" y="3984"/>
                  <a:pt x="4225" y="3951"/>
                  <a:pt x="4269" y="3917"/>
                </a:cubicBezTo>
                <a:cubicBezTo>
                  <a:pt x="4389" y="3826"/>
                  <a:pt x="4884" y="3601"/>
                  <a:pt x="5392" y="3601"/>
                </a:cubicBezTo>
                <a:cubicBezTo>
                  <a:pt x="5637" y="3601"/>
                  <a:pt x="5840" y="3654"/>
                  <a:pt x="6002" y="3755"/>
                </a:cubicBezTo>
                <a:cubicBezTo>
                  <a:pt x="6045" y="3548"/>
                  <a:pt x="6096" y="3340"/>
                  <a:pt x="6166" y="3134"/>
                </a:cubicBezTo>
                <a:cubicBezTo>
                  <a:pt x="6225" y="2951"/>
                  <a:pt x="6289" y="2792"/>
                  <a:pt x="6352" y="2629"/>
                </a:cubicBezTo>
                <a:cubicBezTo>
                  <a:pt x="6046" y="2466"/>
                  <a:pt x="5717" y="2400"/>
                  <a:pt x="5392" y="2400"/>
                </a:cubicBezTo>
                <a:cubicBezTo>
                  <a:pt x="4683" y="2400"/>
                  <a:pt x="4009" y="2698"/>
                  <a:pt x="3741" y="2907"/>
                </a:cubicBezTo>
                <a:cubicBezTo>
                  <a:pt x="2956" y="3326"/>
                  <a:pt x="2626" y="3713"/>
                  <a:pt x="2130" y="5184"/>
                </a:cubicBezTo>
                <a:cubicBezTo>
                  <a:pt x="1699" y="6419"/>
                  <a:pt x="2212" y="7761"/>
                  <a:pt x="2464" y="8434"/>
                </a:cubicBezTo>
                <a:cubicBezTo>
                  <a:pt x="2156" y="9976"/>
                  <a:pt x="2584" y="10505"/>
                  <a:pt x="2584" y="10505"/>
                </a:cubicBezTo>
                <a:cubicBezTo>
                  <a:pt x="2807" y="10878"/>
                  <a:pt x="3185" y="11417"/>
                  <a:pt x="3185" y="12954"/>
                </a:cubicBezTo>
                <a:cubicBezTo>
                  <a:pt x="3185" y="14699"/>
                  <a:pt x="2085" y="15006"/>
                  <a:pt x="2085" y="15006"/>
                </a:cubicBezTo>
                <a:cubicBezTo>
                  <a:pt x="1191" y="15387"/>
                  <a:pt x="0" y="16200"/>
                  <a:pt x="0" y="18598"/>
                </a:cubicBezTo>
                <a:cubicBezTo>
                  <a:pt x="0" y="18598"/>
                  <a:pt x="0" y="19199"/>
                  <a:pt x="491" y="19199"/>
                </a:cubicBezTo>
                <a:lnTo>
                  <a:pt x="2680" y="19199"/>
                </a:lnTo>
                <a:cubicBezTo>
                  <a:pt x="2798" y="18754"/>
                  <a:pt x="2952" y="18353"/>
                  <a:pt x="3141" y="18001"/>
                </a:cubicBezTo>
                <a:lnTo>
                  <a:pt x="1018" y="18001"/>
                </a:lnTo>
                <a:cubicBezTo>
                  <a:pt x="1166" y="16857"/>
                  <a:pt x="1744" y="16429"/>
                  <a:pt x="2371" y="16154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 rot="18900000">
            <a:off x="13555725" y="3924493"/>
            <a:ext cx="3194963" cy="319496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7203722" y="8278092"/>
            <a:ext cx="481702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3000" b="1" cap="all" spc="0">
                <a:solidFill>
                  <a:srgbClr val="DC3C37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200" dirty="0">
                <a:latin typeface="Arial Black" panose="020B0A04020102020204" pitchFamily="34" charset="0"/>
              </a:rPr>
              <a:t>Расширить охват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572530" y="9184537"/>
            <a:ext cx="4079403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лечения ВИЧ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2582273" y="8826735"/>
            <a:ext cx="5147243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3000" b="1" cap="all" spc="0">
                <a:solidFill>
                  <a:srgbClr val="DC3C37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200" dirty="0">
                <a:latin typeface="Arial Black" panose="020B0A04020102020204" pitchFamily="34" charset="0"/>
              </a:rPr>
              <a:t>Повысить уровень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13113506" y="9703489"/>
            <a:ext cx="38105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приверженности ЛЖВ к АРТ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8120561" y="8278092"/>
            <a:ext cx="5147243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3000" b="1" cap="all" spc="0">
                <a:solidFill>
                  <a:srgbClr val="DC3C37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200" dirty="0">
                <a:latin typeface="Arial Black" panose="020B0A04020102020204" pitchFamily="34" charset="0"/>
              </a:rPr>
              <a:t>Повысить уровень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8654481" y="9184537"/>
            <a:ext cx="4079402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700" spc="0">
                <a:solidFill>
                  <a:srgbClr val="53585F"/>
                </a:solidFill>
                <a:latin typeface="Oswald "/>
                <a:ea typeface="Oswald "/>
                <a:cs typeface="Oswald "/>
                <a:sym typeface="Oswald "/>
              </a:defRPr>
            </a:lvl1pPr>
          </a:lstStyle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качества жизни ЛЖВ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388">
            <a:extLst>
              <a:ext uri="{FF2B5EF4-FFF2-40B4-BE49-F238E27FC236}">
                <a16:creationId xmlns:a16="http://schemas.microsoft.com/office/drawing/2014/main" id="{69B359C1-BA65-1AC6-9DF5-D25964FC6ADF}"/>
              </a:ext>
            </a:extLst>
          </p:cNvPr>
          <p:cNvSpPr/>
          <p:nvPr/>
        </p:nvSpPr>
        <p:spPr>
          <a:xfrm>
            <a:off x="524920" y="6248057"/>
            <a:ext cx="5219629" cy="121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ЦЕЛИ</a:t>
            </a:r>
          </a:p>
        </p:txBody>
      </p:sp>
      <p:pic>
        <p:nvPicPr>
          <p:cNvPr id="3" name="Graphic 2" descr="Doctor female outline">
            <a:extLst>
              <a:ext uri="{FF2B5EF4-FFF2-40B4-BE49-F238E27FC236}">
                <a16:creationId xmlns:a16="http://schemas.microsoft.com/office/drawing/2014/main" id="{DD4BE2CC-3965-42FD-40AC-FAE666326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8620" y="1171633"/>
            <a:ext cx="1881397" cy="1881397"/>
          </a:xfrm>
          <a:prstGeom prst="rect">
            <a:avLst/>
          </a:prstGeom>
        </p:spPr>
      </p:pic>
      <p:sp>
        <p:nvSpPr>
          <p:cNvPr id="4" name="Shape 389">
            <a:extLst>
              <a:ext uri="{FF2B5EF4-FFF2-40B4-BE49-F238E27FC236}">
                <a16:creationId xmlns:a16="http://schemas.microsoft.com/office/drawing/2014/main" id="{3CBC2244-A93A-DEC5-77C5-A57E46D1BC79}"/>
              </a:ext>
            </a:extLst>
          </p:cNvPr>
          <p:cNvSpPr/>
          <p:nvPr/>
        </p:nvSpPr>
        <p:spPr>
          <a:xfrm>
            <a:off x="1556864" y="11749136"/>
            <a:ext cx="29327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 КАЗАХСТАН</a:t>
            </a:r>
          </a:p>
        </p:txBody>
      </p:sp>
      <p:sp>
        <p:nvSpPr>
          <p:cNvPr id="5" name="Shape 388">
            <a:extLst>
              <a:ext uri="{FF2B5EF4-FFF2-40B4-BE49-F238E27FC236}">
                <a16:creationId xmlns:a16="http://schemas.microsoft.com/office/drawing/2014/main" id="{1998E53B-8188-3CC8-CA21-F1736F98D76A}"/>
              </a:ext>
            </a:extLst>
          </p:cNvPr>
          <p:cNvSpPr/>
          <p:nvPr/>
        </p:nvSpPr>
        <p:spPr>
          <a:xfrm>
            <a:off x="5959364" y="513083"/>
            <a:ext cx="1842463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7200" dirty="0">
                <a:solidFill>
                  <a:srgbClr val="DC3C37"/>
                </a:solidFill>
                <a:latin typeface="Arial Black" panose="020B0A04020102020204" pitchFamily="34" charset="0"/>
              </a:rPr>
              <a:t>Лечение уход и </a:t>
            </a:r>
          </a:p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7200" dirty="0">
                <a:solidFill>
                  <a:srgbClr val="DC3C37"/>
                </a:solidFill>
                <a:latin typeface="Arial Black" panose="020B0A04020102020204" pitchFamily="34" charset="0"/>
              </a:rPr>
              <a:t>поддержка ЛЖВ</a:t>
            </a:r>
          </a:p>
        </p:txBody>
      </p:sp>
      <p:pic>
        <p:nvPicPr>
          <p:cNvPr id="7" name="Graphic 6" descr="Medicine outline">
            <a:extLst>
              <a:ext uri="{FF2B5EF4-FFF2-40B4-BE49-F238E27FC236}">
                <a16:creationId xmlns:a16="http://schemas.microsoft.com/office/drawing/2014/main" id="{35D182E7-6B37-2DB5-7E5E-D5D05AE09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72717" y="4641485"/>
            <a:ext cx="1760978" cy="1760978"/>
          </a:xfrm>
          <a:prstGeom prst="rect">
            <a:avLst/>
          </a:prstGeom>
        </p:spPr>
      </p:pic>
      <p:pic>
        <p:nvPicPr>
          <p:cNvPr id="9" name="Graphic 8" descr="Hero Male outline">
            <a:extLst>
              <a:ext uri="{FF2B5EF4-FFF2-40B4-BE49-F238E27FC236}">
                <a16:creationId xmlns:a16="http://schemas.microsoft.com/office/drawing/2014/main" id="{C28D5749-70E9-9B77-8E68-B62E82A0F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39270" y="5082363"/>
            <a:ext cx="1380887" cy="138088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-20725" y="-42751"/>
            <a:ext cx="5980089" cy="1380150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hape 388">
            <a:extLst>
              <a:ext uri="{FF2B5EF4-FFF2-40B4-BE49-F238E27FC236}">
                <a16:creationId xmlns:a16="http://schemas.microsoft.com/office/drawing/2014/main" id="{2EB8A9CC-D4A2-5B29-51CF-1A343F4509FF}"/>
              </a:ext>
            </a:extLst>
          </p:cNvPr>
          <p:cNvSpPr/>
          <p:nvPr/>
        </p:nvSpPr>
        <p:spPr>
          <a:xfrm>
            <a:off x="524920" y="6391206"/>
            <a:ext cx="499664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5400" dirty="0">
                <a:latin typeface="Arial Black" panose="020B0A04020102020204" pitchFamily="34" charset="0"/>
              </a:rPr>
              <a:t>Задачи</a:t>
            </a:r>
            <a:endParaRPr sz="5400" dirty="0">
              <a:latin typeface="Arial Black" panose="020B0A04020102020204" pitchFamily="34" charset="0"/>
            </a:endParaRPr>
          </a:p>
        </p:txBody>
      </p:sp>
      <p:pic>
        <p:nvPicPr>
          <p:cNvPr id="3" name="Graphic 2" descr="Clipboard Checked outline">
            <a:extLst>
              <a:ext uri="{FF2B5EF4-FFF2-40B4-BE49-F238E27FC236}">
                <a16:creationId xmlns:a16="http://schemas.microsoft.com/office/drawing/2014/main" id="{E2AE32FE-EDD9-2348-B477-764A92CE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2680" y="1127051"/>
            <a:ext cx="1880755" cy="1880755"/>
          </a:xfrm>
          <a:prstGeom prst="rect">
            <a:avLst/>
          </a:prstGeom>
        </p:spPr>
      </p:pic>
      <p:sp>
        <p:nvSpPr>
          <p:cNvPr id="4" name="Shape 389">
            <a:extLst>
              <a:ext uri="{FF2B5EF4-FFF2-40B4-BE49-F238E27FC236}">
                <a16:creationId xmlns:a16="http://schemas.microsoft.com/office/drawing/2014/main" id="{5AFFB475-7CAE-7A7C-4456-796BD0F3F956}"/>
              </a:ext>
            </a:extLst>
          </p:cNvPr>
          <p:cNvSpPr/>
          <p:nvPr/>
        </p:nvSpPr>
        <p:spPr>
          <a:xfrm>
            <a:off x="1556864" y="11749136"/>
            <a:ext cx="29327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 КАЗАХСТАН</a:t>
            </a: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045342FA-1DB7-6960-58C1-545937F48FC7}"/>
              </a:ext>
            </a:extLst>
          </p:cNvPr>
          <p:cNvGrpSpPr/>
          <p:nvPr/>
        </p:nvGrpSpPr>
        <p:grpSpPr>
          <a:xfrm>
            <a:off x="11664599" y="10624911"/>
            <a:ext cx="8023848" cy="1695837"/>
            <a:chOff x="11664599" y="10624911"/>
            <a:chExt cx="8023848" cy="1695837"/>
          </a:xfrm>
        </p:grpSpPr>
        <p:sp>
          <p:nvSpPr>
            <p:cNvPr id="20" name="Shape 365">
              <a:extLst>
                <a:ext uri="{FF2B5EF4-FFF2-40B4-BE49-F238E27FC236}">
                  <a16:creationId xmlns:a16="http://schemas.microsoft.com/office/drawing/2014/main" id="{73C649BE-0F97-7F50-6D09-BDAB6FB02AFA}"/>
                </a:ext>
              </a:extLst>
            </p:cNvPr>
            <p:cNvSpPr/>
            <p:nvPr/>
          </p:nvSpPr>
          <p:spPr>
            <a:xfrm>
              <a:off x="11664599" y="10624911"/>
              <a:ext cx="1646286" cy="1646286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 367">
              <a:extLst>
                <a:ext uri="{FF2B5EF4-FFF2-40B4-BE49-F238E27FC236}">
                  <a16:creationId xmlns:a16="http://schemas.microsoft.com/office/drawing/2014/main" id="{EC2D6B66-7BBD-600F-2961-A7B4A6FAAB91}"/>
                </a:ext>
              </a:extLst>
            </p:cNvPr>
            <p:cNvSpPr/>
            <p:nvPr/>
          </p:nvSpPr>
          <p:spPr>
            <a:xfrm>
              <a:off x="13708358" y="10657502"/>
              <a:ext cx="5980089" cy="7287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Создать условия</a:t>
              </a:r>
            </a:p>
          </p:txBody>
        </p:sp>
        <p:sp>
          <p:nvSpPr>
            <p:cNvPr id="23" name="Shape 304">
              <a:extLst>
                <a:ext uri="{FF2B5EF4-FFF2-40B4-BE49-F238E27FC236}">
                  <a16:creationId xmlns:a16="http://schemas.microsoft.com/office/drawing/2014/main" id="{CE0CE536-6DD9-1CFF-E82A-3FB18E9EA122}"/>
                </a:ext>
              </a:extLst>
            </p:cNvPr>
            <p:cNvSpPr/>
            <p:nvPr/>
          </p:nvSpPr>
          <p:spPr>
            <a:xfrm>
              <a:off x="13708358" y="11171715"/>
              <a:ext cx="5688595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для возможности экстренного реагирования </a:t>
              </a:r>
            </a:p>
          </p:txBody>
        </p:sp>
        <p:sp>
          <p:nvSpPr>
            <p:cNvPr id="24" name="Shape 380">
              <a:extLst>
                <a:ext uri="{FF2B5EF4-FFF2-40B4-BE49-F238E27FC236}">
                  <a16:creationId xmlns:a16="http://schemas.microsoft.com/office/drawing/2014/main" id="{45ECD312-D36B-07DE-6056-D7FA14B3424F}"/>
                </a:ext>
              </a:extLst>
            </p:cNvPr>
            <p:cNvSpPr/>
            <p:nvPr/>
          </p:nvSpPr>
          <p:spPr>
            <a:xfrm>
              <a:off x="12133013" y="11049189"/>
              <a:ext cx="709458" cy="70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7" y="0"/>
                  </a:moveTo>
                  <a:lnTo>
                    <a:pt x="8437" y="3132"/>
                  </a:lnTo>
                  <a:lnTo>
                    <a:pt x="6845" y="3660"/>
                  </a:lnTo>
                  <a:lnTo>
                    <a:pt x="4725" y="1550"/>
                  </a:lnTo>
                  <a:lnTo>
                    <a:pt x="1550" y="4725"/>
                  </a:lnTo>
                  <a:lnTo>
                    <a:pt x="3660" y="6845"/>
                  </a:lnTo>
                  <a:lnTo>
                    <a:pt x="3132" y="8437"/>
                  </a:lnTo>
                  <a:lnTo>
                    <a:pt x="0" y="8437"/>
                  </a:lnTo>
                  <a:lnTo>
                    <a:pt x="0" y="13163"/>
                  </a:lnTo>
                  <a:lnTo>
                    <a:pt x="3132" y="13163"/>
                  </a:lnTo>
                  <a:lnTo>
                    <a:pt x="3660" y="14755"/>
                  </a:lnTo>
                  <a:lnTo>
                    <a:pt x="1550" y="16875"/>
                  </a:lnTo>
                  <a:lnTo>
                    <a:pt x="4725" y="20050"/>
                  </a:lnTo>
                  <a:lnTo>
                    <a:pt x="6845" y="17940"/>
                  </a:lnTo>
                  <a:lnTo>
                    <a:pt x="8437" y="18468"/>
                  </a:lnTo>
                  <a:lnTo>
                    <a:pt x="8437" y="21600"/>
                  </a:lnTo>
                  <a:lnTo>
                    <a:pt x="13163" y="21600"/>
                  </a:lnTo>
                  <a:lnTo>
                    <a:pt x="13163" y="18468"/>
                  </a:lnTo>
                  <a:lnTo>
                    <a:pt x="14755" y="17940"/>
                  </a:lnTo>
                  <a:lnTo>
                    <a:pt x="16875" y="20050"/>
                  </a:lnTo>
                  <a:lnTo>
                    <a:pt x="20050" y="16875"/>
                  </a:lnTo>
                  <a:lnTo>
                    <a:pt x="17940" y="14755"/>
                  </a:lnTo>
                  <a:lnTo>
                    <a:pt x="18468" y="13163"/>
                  </a:lnTo>
                  <a:lnTo>
                    <a:pt x="21600" y="13163"/>
                  </a:lnTo>
                  <a:lnTo>
                    <a:pt x="21600" y="8437"/>
                  </a:lnTo>
                  <a:lnTo>
                    <a:pt x="18468" y="8437"/>
                  </a:lnTo>
                  <a:cubicBezTo>
                    <a:pt x="18468" y="8437"/>
                    <a:pt x="17940" y="6845"/>
                    <a:pt x="17940" y="6845"/>
                  </a:cubicBezTo>
                  <a:lnTo>
                    <a:pt x="20050" y="4725"/>
                  </a:lnTo>
                  <a:lnTo>
                    <a:pt x="16875" y="1550"/>
                  </a:lnTo>
                  <a:lnTo>
                    <a:pt x="14755" y="3660"/>
                  </a:lnTo>
                  <a:lnTo>
                    <a:pt x="13163" y="3132"/>
                  </a:lnTo>
                  <a:lnTo>
                    <a:pt x="13163" y="0"/>
                  </a:lnTo>
                  <a:lnTo>
                    <a:pt x="8437" y="0"/>
                  </a:lnTo>
                  <a:close/>
                  <a:moveTo>
                    <a:pt x="9112" y="675"/>
                  </a:moveTo>
                  <a:lnTo>
                    <a:pt x="12488" y="675"/>
                  </a:lnTo>
                  <a:lnTo>
                    <a:pt x="12488" y="3618"/>
                  </a:lnTo>
                  <a:lnTo>
                    <a:pt x="14945" y="4440"/>
                  </a:lnTo>
                  <a:lnTo>
                    <a:pt x="16875" y="2500"/>
                  </a:lnTo>
                  <a:lnTo>
                    <a:pt x="19100" y="4725"/>
                  </a:lnTo>
                  <a:lnTo>
                    <a:pt x="17160" y="6655"/>
                  </a:lnTo>
                  <a:lnTo>
                    <a:pt x="17982" y="9112"/>
                  </a:lnTo>
                  <a:lnTo>
                    <a:pt x="20925" y="9112"/>
                  </a:lnTo>
                  <a:cubicBezTo>
                    <a:pt x="20925" y="9112"/>
                    <a:pt x="20925" y="12488"/>
                    <a:pt x="20925" y="12488"/>
                  </a:cubicBezTo>
                  <a:lnTo>
                    <a:pt x="17982" y="12488"/>
                  </a:lnTo>
                  <a:lnTo>
                    <a:pt x="17160" y="14945"/>
                  </a:lnTo>
                  <a:lnTo>
                    <a:pt x="19100" y="16875"/>
                  </a:lnTo>
                  <a:lnTo>
                    <a:pt x="16875" y="19100"/>
                  </a:lnTo>
                  <a:lnTo>
                    <a:pt x="14945" y="17160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5" y="17160"/>
                  </a:lnTo>
                  <a:lnTo>
                    <a:pt x="4725" y="19100"/>
                  </a:lnTo>
                  <a:lnTo>
                    <a:pt x="2500" y="16875"/>
                  </a:lnTo>
                  <a:lnTo>
                    <a:pt x="4440" y="14945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40" y="6655"/>
                  </a:lnTo>
                  <a:lnTo>
                    <a:pt x="2500" y="4725"/>
                  </a:lnTo>
                  <a:lnTo>
                    <a:pt x="4725" y="2500"/>
                  </a:lnTo>
                  <a:lnTo>
                    <a:pt x="6655" y="4440"/>
                  </a:lnTo>
                  <a:lnTo>
                    <a:pt x="9112" y="3618"/>
                  </a:lnTo>
                  <a:lnTo>
                    <a:pt x="9112" y="675"/>
                  </a:lnTo>
                  <a:close/>
                  <a:moveTo>
                    <a:pt x="10800" y="8437"/>
                  </a:moveTo>
                  <a:cubicBezTo>
                    <a:pt x="9497" y="8437"/>
                    <a:pt x="8437" y="9497"/>
                    <a:pt x="8437" y="10800"/>
                  </a:cubicBezTo>
                  <a:cubicBezTo>
                    <a:pt x="8437" y="12103"/>
                    <a:pt x="9497" y="13163"/>
                    <a:pt x="10800" y="13163"/>
                  </a:cubicBezTo>
                  <a:cubicBezTo>
                    <a:pt x="12103" y="13163"/>
                    <a:pt x="13163" y="12103"/>
                    <a:pt x="13163" y="10800"/>
                  </a:cubicBezTo>
                  <a:cubicBezTo>
                    <a:pt x="13163" y="9497"/>
                    <a:pt x="12103" y="8437"/>
                    <a:pt x="10800" y="8437"/>
                  </a:cubicBezTo>
                  <a:close/>
                  <a:moveTo>
                    <a:pt x="10800" y="9112"/>
                  </a:moveTo>
                  <a:cubicBezTo>
                    <a:pt x="11730" y="9112"/>
                    <a:pt x="12487" y="9870"/>
                    <a:pt x="12488" y="10800"/>
                  </a:cubicBezTo>
                  <a:cubicBezTo>
                    <a:pt x="12488" y="11730"/>
                    <a:pt x="11730" y="12487"/>
                    <a:pt x="10800" y="12488"/>
                  </a:cubicBezTo>
                  <a:cubicBezTo>
                    <a:pt x="9870" y="12488"/>
                    <a:pt x="9112" y="11730"/>
                    <a:pt x="9112" y="10800"/>
                  </a:cubicBezTo>
                  <a:cubicBezTo>
                    <a:pt x="9112" y="9870"/>
                    <a:pt x="9870" y="9112"/>
                    <a:pt x="10800" y="911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270D3917-D862-D657-5978-6831B5B6E2C6}"/>
              </a:ext>
            </a:extLst>
          </p:cNvPr>
          <p:cNvGrpSpPr/>
          <p:nvPr/>
        </p:nvGrpSpPr>
        <p:grpSpPr>
          <a:xfrm>
            <a:off x="15850283" y="2365210"/>
            <a:ext cx="8146246" cy="2229371"/>
            <a:chOff x="15850283" y="2365210"/>
            <a:chExt cx="8146246" cy="2229371"/>
          </a:xfrm>
        </p:grpSpPr>
        <p:sp>
          <p:nvSpPr>
            <p:cNvPr id="363" name="Shape 363"/>
            <p:cNvSpPr/>
            <p:nvPr/>
          </p:nvSpPr>
          <p:spPr>
            <a:xfrm>
              <a:off x="15850283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367">
              <a:extLst>
                <a:ext uri="{FF2B5EF4-FFF2-40B4-BE49-F238E27FC236}">
                  <a16:creationId xmlns:a16="http://schemas.microsoft.com/office/drawing/2014/main" id="{220A7F13-D1B6-4193-DA1F-A01E15EB7D1C}"/>
                </a:ext>
              </a:extLst>
            </p:cNvPr>
            <p:cNvSpPr/>
            <p:nvPr/>
          </p:nvSpPr>
          <p:spPr>
            <a:xfrm>
              <a:off x="18016440" y="2515474"/>
              <a:ext cx="5980089" cy="7287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Разработать</a:t>
              </a:r>
            </a:p>
          </p:txBody>
        </p:sp>
        <p:sp>
          <p:nvSpPr>
            <p:cNvPr id="15" name="Shape 304">
              <a:extLst>
                <a:ext uri="{FF2B5EF4-FFF2-40B4-BE49-F238E27FC236}">
                  <a16:creationId xmlns:a16="http://schemas.microsoft.com/office/drawing/2014/main" id="{194C9C2D-6266-C0C5-D951-36B1BDB6DF95}"/>
                </a:ext>
              </a:extLst>
            </p:cNvPr>
            <p:cNvSpPr/>
            <p:nvPr/>
          </p:nvSpPr>
          <p:spPr>
            <a:xfrm>
              <a:off x="17963970" y="2922328"/>
              <a:ext cx="4746497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стандарты услуг по психосоциальной поддержке</a:t>
              </a:r>
            </a:p>
          </p:txBody>
        </p:sp>
        <p:pic>
          <p:nvPicPr>
            <p:cNvPr id="26" name="Graphic 25" descr="Business Growth outline">
              <a:extLst>
                <a:ext uri="{FF2B5EF4-FFF2-40B4-BE49-F238E27FC236}">
                  <a16:creationId xmlns:a16="http://schemas.microsoft.com/office/drawing/2014/main" id="{651E881A-8CC4-0ED5-520F-7B0E9DA5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006673" y="2634794"/>
              <a:ext cx="1192176" cy="1192176"/>
            </a:xfrm>
            <a:prstGeom prst="rect">
              <a:avLst/>
            </a:prstGeom>
          </p:spPr>
        </p:pic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E7E7B8CE-16E9-1DF8-C81A-4A3C421064CB}"/>
              </a:ext>
            </a:extLst>
          </p:cNvPr>
          <p:cNvGrpSpPr/>
          <p:nvPr/>
        </p:nvGrpSpPr>
        <p:grpSpPr>
          <a:xfrm>
            <a:off x="15850283" y="7519282"/>
            <a:ext cx="8146246" cy="2482412"/>
            <a:chOff x="15850283" y="7519282"/>
            <a:chExt cx="8146246" cy="2482412"/>
          </a:xfrm>
        </p:grpSpPr>
        <p:sp>
          <p:nvSpPr>
            <p:cNvPr id="365" name="Shape 365"/>
            <p:cNvSpPr/>
            <p:nvPr/>
          </p:nvSpPr>
          <p:spPr>
            <a:xfrm>
              <a:off x="15850283" y="7519282"/>
              <a:ext cx="1646286" cy="1646286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367">
              <a:extLst>
                <a:ext uri="{FF2B5EF4-FFF2-40B4-BE49-F238E27FC236}">
                  <a16:creationId xmlns:a16="http://schemas.microsoft.com/office/drawing/2014/main" id="{0A882FF6-4C1E-B964-3724-4C859A1274F8}"/>
                </a:ext>
              </a:extLst>
            </p:cNvPr>
            <p:cNvSpPr/>
            <p:nvPr/>
          </p:nvSpPr>
          <p:spPr>
            <a:xfrm>
              <a:off x="18016440" y="7815228"/>
              <a:ext cx="5980089" cy="7287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Внедрить</a:t>
              </a:r>
            </a:p>
          </p:txBody>
        </p:sp>
        <p:sp>
          <p:nvSpPr>
            <p:cNvPr id="19" name="Shape 304">
              <a:extLst>
                <a:ext uri="{FF2B5EF4-FFF2-40B4-BE49-F238E27FC236}">
                  <a16:creationId xmlns:a16="http://schemas.microsoft.com/office/drawing/2014/main" id="{A85521E6-BD85-2E76-E1D0-417A16AA7A0F}"/>
                </a:ext>
              </a:extLst>
            </p:cNvPr>
            <p:cNvSpPr/>
            <p:nvPr/>
          </p:nvSpPr>
          <p:spPr>
            <a:xfrm>
              <a:off x="18016440" y="8329441"/>
              <a:ext cx="5196553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современные IT решения для повышения качества услуг</a:t>
              </a:r>
            </a:p>
          </p:txBody>
        </p:sp>
        <p:pic>
          <p:nvPicPr>
            <p:cNvPr id="28" name="Graphic 27" descr="Internet outline">
              <a:extLst>
                <a:ext uri="{FF2B5EF4-FFF2-40B4-BE49-F238E27FC236}">
                  <a16:creationId xmlns:a16="http://schemas.microsoft.com/office/drawing/2014/main" id="{8EE5FE58-B5CA-973C-B205-94C6AF91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156743" y="7815228"/>
              <a:ext cx="1022904" cy="1022904"/>
            </a:xfrm>
            <a:prstGeom prst="rect">
              <a:avLst/>
            </a:prstGeom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3D85DCF-9C8F-5609-8B28-561B84F7ED02}"/>
              </a:ext>
            </a:extLst>
          </p:cNvPr>
          <p:cNvGrpSpPr/>
          <p:nvPr/>
        </p:nvGrpSpPr>
        <p:grpSpPr>
          <a:xfrm>
            <a:off x="15850283" y="5225088"/>
            <a:ext cx="7710108" cy="1663687"/>
            <a:chOff x="15850283" y="4942246"/>
            <a:chExt cx="7710108" cy="1663687"/>
          </a:xfrm>
        </p:grpSpPr>
        <p:sp>
          <p:nvSpPr>
            <p:cNvPr id="364" name="Shape 364"/>
            <p:cNvSpPr/>
            <p:nvPr/>
          </p:nvSpPr>
          <p:spPr>
            <a:xfrm>
              <a:off x="15850283" y="4942246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367">
              <a:extLst>
                <a:ext uri="{FF2B5EF4-FFF2-40B4-BE49-F238E27FC236}">
                  <a16:creationId xmlns:a16="http://schemas.microsoft.com/office/drawing/2014/main" id="{3343F165-0776-C4B2-38EA-B51B11121678}"/>
                </a:ext>
              </a:extLst>
            </p:cNvPr>
            <p:cNvSpPr/>
            <p:nvPr/>
          </p:nvSpPr>
          <p:spPr>
            <a:xfrm>
              <a:off x="18016440" y="4993589"/>
              <a:ext cx="5543951" cy="4556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Применить практику </a:t>
              </a:r>
            </a:p>
          </p:txBody>
        </p:sp>
        <p:sp>
          <p:nvSpPr>
            <p:cNvPr id="17" name="Shape 304">
              <a:extLst>
                <a:ext uri="{FF2B5EF4-FFF2-40B4-BE49-F238E27FC236}">
                  <a16:creationId xmlns:a16="http://schemas.microsoft.com/office/drawing/2014/main" id="{0AD6F094-192D-309D-A992-A22D56423E13}"/>
                </a:ext>
              </a:extLst>
            </p:cNvPr>
            <p:cNvSpPr/>
            <p:nvPr/>
          </p:nvSpPr>
          <p:spPr>
            <a:xfrm>
              <a:off x="18016440" y="5456900"/>
              <a:ext cx="4746497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финансирования НПО по типу закупки услуг </a:t>
              </a:r>
            </a:p>
          </p:txBody>
        </p:sp>
        <p:pic>
          <p:nvPicPr>
            <p:cNvPr id="30" name="Graphic 29" descr="Money envelope outline">
              <a:extLst>
                <a:ext uri="{FF2B5EF4-FFF2-40B4-BE49-F238E27FC236}">
                  <a16:creationId xmlns:a16="http://schemas.microsoft.com/office/drawing/2014/main" id="{1343B1F2-024E-96A0-AB13-4D26E1343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067370" y="5059286"/>
              <a:ext cx="1280343" cy="1280343"/>
            </a:xfrm>
            <a:prstGeom prst="rect">
              <a:avLst/>
            </a:prstGeom>
          </p:spPr>
        </p:pic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ADD4C9B5-B42C-AB91-D31A-3FEDA18ABB40}"/>
              </a:ext>
            </a:extLst>
          </p:cNvPr>
          <p:cNvGrpSpPr/>
          <p:nvPr/>
        </p:nvGrpSpPr>
        <p:grpSpPr>
          <a:xfrm>
            <a:off x="8359348" y="4976486"/>
            <a:ext cx="6762087" cy="1684830"/>
            <a:chOff x="8359348" y="4942246"/>
            <a:chExt cx="6762087" cy="1684830"/>
          </a:xfrm>
        </p:grpSpPr>
        <p:sp>
          <p:nvSpPr>
            <p:cNvPr id="361" name="Shape 361"/>
            <p:cNvSpPr/>
            <p:nvPr/>
          </p:nvSpPr>
          <p:spPr>
            <a:xfrm>
              <a:off x="8359348" y="4942246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0374938" y="5015297"/>
              <a:ext cx="4321194" cy="682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Осуществить</a:t>
              </a:r>
              <a:endParaRPr lang="ro-MD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6" name="Shape 304">
              <a:extLst>
                <a:ext uri="{FF2B5EF4-FFF2-40B4-BE49-F238E27FC236}">
                  <a16:creationId xmlns:a16="http://schemas.microsoft.com/office/drawing/2014/main" id="{7055AD49-3FB1-2B96-C606-242C1D5A54F5}"/>
                </a:ext>
              </a:extLst>
            </p:cNvPr>
            <p:cNvSpPr/>
            <p:nvPr/>
          </p:nvSpPr>
          <p:spPr>
            <a:xfrm>
              <a:off x="10374938" y="5478043"/>
              <a:ext cx="4746497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расчет стоимости услуг</a:t>
              </a:r>
            </a:p>
          </p:txBody>
        </p:sp>
        <p:pic>
          <p:nvPicPr>
            <p:cNvPr id="352" name="Graphic 351" descr="Coins outline">
              <a:extLst>
                <a:ext uri="{FF2B5EF4-FFF2-40B4-BE49-F238E27FC236}">
                  <a16:creationId xmlns:a16="http://schemas.microsoft.com/office/drawing/2014/main" id="{F8AEE5A6-E048-1120-C286-873C0902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55300" y="5366537"/>
              <a:ext cx="914400" cy="914400"/>
            </a:xfrm>
            <a:prstGeom prst="rect">
              <a:avLst/>
            </a:prstGeom>
          </p:spPr>
        </p:pic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0CECB938-0D3C-D857-D8F9-4ECF271235A5}"/>
              </a:ext>
            </a:extLst>
          </p:cNvPr>
          <p:cNvGrpSpPr/>
          <p:nvPr/>
        </p:nvGrpSpPr>
        <p:grpSpPr>
          <a:xfrm>
            <a:off x="8385673" y="7578852"/>
            <a:ext cx="7293729" cy="2095407"/>
            <a:chOff x="8385673" y="7578852"/>
            <a:chExt cx="7293729" cy="2095407"/>
          </a:xfrm>
        </p:grpSpPr>
        <p:sp>
          <p:nvSpPr>
            <p:cNvPr id="362" name="Shape 362"/>
            <p:cNvSpPr/>
            <p:nvPr/>
          </p:nvSpPr>
          <p:spPr>
            <a:xfrm>
              <a:off x="8385673" y="7581394"/>
              <a:ext cx="1646286" cy="1646286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367">
              <a:extLst>
                <a:ext uri="{FF2B5EF4-FFF2-40B4-BE49-F238E27FC236}">
                  <a16:creationId xmlns:a16="http://schemas.microsoft.com/office/drawing/2014/main" id="{31A4E2F9-9EFB-95E4-C0F3-D9D608FBB772}"/>
                </a:ext>
              </a:extLst>
            </p:cNvPr>
            <p:cNvSpPr/>
            <p:nvPr/>
          </p:nvSpPr>
          <p:spPr>
            <a:xfrm>
              <a:off x="10374938" y="7578852"/>
              <a:ext cx="4072595" cy="48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Внедрить</a:t>
              </a:r>
            </a:p>
          </p:txBody>
        </p:sp>
        <p:sp>
          <p:nvSpPr>
            <p:cNvPr id="18" name="Shape 304">
              <a:extLst>
                <a:ext uri="{FF2B5EF4-FFF2-40B4-BE49-F238E27FC236}">
                  <a16:creationId xmlns:a16="http://schemas.microsoft.com/office/drawing/2014/main" id="{AB44A8F8-0DBA-F16B-64E4-EBEFFFB4C8EA}"/>
                </a:ext>
              </a:extLst>
            </p:cNvPr>
            <p:cNvSpPr/>
            <p:nvPr/>
          </p:nvSpPr>
          <p:spPr>
            <a:xfrm>
              <a:off x="10374938" y="8002006"/>
              <a:ext cx="5304464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интегрированный </a:t>
              </a:r>
            </a:p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подход в формате </a:t>
              </a:r>
              <a:r>
                <a:rPr lang="ru-RU" sz="3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медико</a:t>
              </a:r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 социальных услуг</a:t>
              </a:r>
            </a:p>
          </p:txBody>
        </p:sp>
        <p:pic>
          <p:nvPicPr>
            <p:cNvPr id="384" name="Graphic 383" descr="Hospital outline">
              <a:extLst>
                <a:ext uri="{FF2B5EF4-FFF2-40B4-BE49-F238E27FC236}">
                  <a16:creationId xmlns:a16="http://schemas.microsoft.com/office/drawing/2014/main" id="{CC7B00A4-FFF1-124B-A64A-8F887A46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725291" y="7815228"/>
              <a:ext cx="1022904" cy="1022904"/>
            </a:xfrm>
            <a:prstGeom prst="rect">
              <a:avLst/>
            </a:prstGeom>
          </p:spPr>
        </p:pic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0F9600AC-47CE-456E-D243-DC4DCDEC7912}"/>
              </a:ext>
            </a:extLst>
          </p:cNvPr>
          <p:cNvGrpSpPr/>
          <p:nvPr/>
        </p:nvGrpSpPr>
        <p:grpSpPr>
          <a:xfrm>
            <a:off x="8359348" y="2365210"/>
            <a:ext cx="6762087" cy="1693740"/>
            <a:chOff x="8359348" y="2365210"/>
            <a:chExt cx="6762087" cy="1693740"/>
          </a:xfrm>
        </p:grpSpPr>
        <p:sp>
          <p:nvSpPr>
            <p:cNvPr id="360" name="Shape 360"/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367">
              <a:extLst>
                <a:ext uri="{FF2B5EF4-FFF2-40B4-BE49-F238E27FC236}">
                  <a16:creationId xmlns:a16="http://schemas.microsoft.com/office/drawing/2014/main" id="{46674C18-B74B-0C72-5027-8B68778E2543}"/>
                </a:ext>
              </a:extLst>
            </p:cNvPr>
            <p:cNvSpPr/>
            <p:nvPr/>
          </p:nvSpPr>
          <p:spPr>
            <a:xfrm>
              <a:off x="10374938" y="2514723"/>
              <a:ext cx="3927157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Сформировать </a:t>
              </a:r>
              <a:endParaRPr lang="ro-MD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endParaRPr lang="ru-RU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4" name="Shape 304">
              <a:extLst>
                <a:ext uri="{FF2B5EF4-FFF2-40B4-BE49-F238E27FC236}">
                  <a16:creationId xmlns:a16="http://schemas.microsoft.com/office/drawing/2014/main" id="{E83E06E8-C650-619B-0095-6E8C9B8628C0}"/>
                </a:ext>
              </a:extLst>
            </p:cNvPr>
            <p:cNvSpPr/>
            <p:nvPr/>
          </p:nvSpPr>
          <p:spPr>
            <a:xfrm>
              <a:off x="10374938" y="2909917"/>
              <a:ext cx="4746497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пакеты услуг:</a:t>
              </a:r>
            </a:p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базовый/расширенный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6" name="Graphic 385" descr="Server outline">
              <a:extLst>
                <a:ext uri="{FF2B5EF4-FFF2-40B4-BE49-F238E27FC236}">
                  <a16:creationId xmlns:a16="http://schemas.microsoft.com/office/drawing/2014/main" id="{E2B33B54-6310-AA6F-92D3-204141C2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BA7093CB-109A-D4DA-8428-8925DFE5FE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3476"/>
          <a:stretch>
            <a:fillRect/>
          </a:stretch>
        </p:blipFill>
        <p:spPr/>
      </p:pic>
      <p:sp>
        <p:nvSpPr>
          <p:cNvPr id="254" name="Shape 254"/>
          <p:cNvSpPr>
            <a:spLocks noGrp="1"/>
          </p:cNvSpPr>
          <p:nvPr>
            <p:ph type="ctrTitle" idx="4294967295"/>
          </p:nvPr>
        </p:nvSpPr>
        <p:spPr>
          <a:xfrm>
            <a:off x="10482163" y="6071081"/>
            <a:ext cx="9204459" cy="1106487"/>
          </a:xfrm>
          <a:prstGeom prst="rect">
            <a:avLst/>
          </a:prstGeom>
        </p:spPr>
        <p:txBody>
          <a:bodyPr anchor="t"/>
          <a:lstStyle>
            <a:lvl1pPr>
              <a:defRPr sz="4900" cap="all" spc="0">
                <a:solidFill>
                  <a:srgbClr val="DC3C37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6600" dirty="0">
                <a:latin typeface="Arial Black" panose="020B0A04020102020204" pitchFamily="34" charset="0"/>
                <a:cs typeface="Arial Bold" panose="020B0704020202020204" pitchFamily="34" charset="0"/>
              </a:rPr>
              <a:t>Права человека</a:t>
            </a:r>
          </a:p>
        </p:txBody>
      </p:sp>
      <p:sp>
        <p:nvSpPr>
          <p:cNvPr id="265" name="Shape 265"/>
          <p:cNvSpPr/>
          <p:nvPr/>
        </p:nvSpPr>
        <p:spPr>
          <a:xfrm>
            <a:off x="-20725" y="-42751"/>
            <a:ext cx="5980089" cy="13801503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388">
            <a:extLst>
              <a:ext uri="{FF2B5EF4-FFF2-40B4-BE49-F238E27FC236}">
                <a16:creationId xmlns:a16="http://schemas.microsoft.com/office/drawing/2014/main" id="{67771CD3-2A34-D4A0-1859-03B6954E0C1F}"/>
              </a:ext>
            </a:extLst>
          </p:cNvPr>
          <p:cNvSpPr/>
          <p:nvPr/>
        </p:nvSpPr>
        <p:spPr>
          <a:xfrm>
            <a:off x="524920" y="6061821"/>
            <a:ext cx="5219629" cy="159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7200" dirty="0">
                <a:latin typeface="Arial Black" panose="020B0A04020102020204" pitchFamily="34" charset="0"/>
              </a:rPr>
              <a:t>цели</a:t>
            </a:r>
          </a:p>
        </p:txBody>
      </p:sp>
      <p:sp>
        <p:nvSpPr>
          <p:cNvPr id="5" name="Shape 389">
            <a:extLst>
              <a:ext uri="{FF2B5EF4-FFF2-40B4-BE49-F238E27FC236}">
                <a16:creationId xmlns:a16="http://schemas.microsoft.com/office/drawing/2014/main" id="{74E61587-0974-13F8-D3A8-B06F998A9EAA}"/>
              </a:ext>
            </a:extLst>
          </p:cNvPr>
          <p:cNvSpPr/>
          <p:nvPr/>
        </p:nvSpPr>
        <p:spPr>
          <a:xfrm>
            <a:off x="1556864" y="11749136"/>
            <a:ext cx="29327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КАП КАЗАХСТАН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B9A228-D4DC-0B53-2310-8EFA10EAEB89}"/>
              </a:ext>
            </a:extLst>
          </p:cNvPr>
          <p:cNvGrpSpPr/>
          <p:nvPr/>
        </p:nvGrpSpPr>
        <p:grpSpPr>
          <a:xfrm>
            <a:off x="7468865" y="7521733"/>
            <a:ext cx="4468811" cy="4436218"/>
            <a:chOff x="7468865" y="7521733"/>
            <a:chExt cx="4468811" cy="4436218"/>
          </a:xfrm>
        </p:grpSpPr>
        <p:sp>
          <p:nvSpPr>
            <p:cNvPr id="256" name="Shape 256"/>
            <p:cNvSpPr/>
            <p:nvPr/>
          </p:nvSpPr>
          <p:spPr>
            <a:xfrm>
              <a:off x="8108661" y="9365868"/>
              <a:ext cx="3189218" cy="713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b"/>
            <a:lstStyle>
              <a:lvl1pPr>
                <a:lnSpc>
                  <a:spcPct val="90000"/>
                </a:lnSpc>
                <a:defRPr sz="3000" b="1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Arial Bold" panose="020B0704020202020204" pitchFamily="34" charset="0"/>
                  <a:cs typeface="Arial Bold" panose="020B0704020202020204" pitchFamily="34" charset="0"/>
                </a:rPr>
                <a:t>Повышение</a:t>
              </a:r>
              <a:endParaRPr lang="ru-RU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7468865" y="10344607"/>
              <a:ext cx="4468811" cy="1613344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/>
            <a:lstStyle>
              <a:lvl1pPr>
                <a:buClr>
                  <a:srgbClr val="929292"/>
                </a:buClr>
                <a:buFont typeface="Aileron UltraLight"/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Уровня</a:t>
              </a:r>
              <a:r>
                <a:rPr lang="ro-MD" dirty="0"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информированности в области прав человека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21" name="Graphic 20" descr="Megaphone with solid fill">
              <a:extLst>
                <a:ext uri="{FF2B5EF4-FFF2-40B4-BE49-F238E27FC236}">
                  <a16:creationId xmlns:a16="http://schemas.microsoft.com/office/drawing/2014/main" id="{AD77CA86-52DC-C90A-DF6D-55F81E185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8234" y="7521733"/>
              <a:ext cx="2030073" cy="203007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63C3F5-DBF7-1DF9-B01F-95B6A44D96BA}"/>
              </a:ext>
            </a:extLst>
          </p:cNvPr>
          <p:cNvGrpSpPr/>
          <p:nvPr/>
        </p:nvGrpSpPr>
        <p:grpSpPr>
          <a:xfrm>
            <a:off x="12868411" y="7799578"/>
            <a:ext cx="4468812" cy="5072768"/>
            <a:chOff x="12803201" y="7799578"/>
            <a:chExt cx="4468812" cy="5072768"/>
          </a:xfrm>
        </p:grpSpPr>
        <p:sp>
          <p:nvSpPr>
            <p:cNvPr id="259" name="Shape 259"/>
            <p:cNvSpPr/>
            <p:nvPr/>
          </p:nvSpPr>
          <p:spPr>
            <a:xfrm>
              <a:off x="13543220" y="10423671"/>
              <a:ext cx="2988774" cy="713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b"/>
            <a:lstStyle>
              <a:lvl1pPr>
                <a:lnSpc>
                  <a:spcPct val="90000"/>
                </a:lnSpc>
                <a:defRPr sz="3000" b="1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Укрепление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2803201" y="11259002"/>
              <a:ext cx="4468812" cy="1613344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/>
            <a:lstStyle>
              <a:lvl1pPr>
                <a:buClr>
                  <a:srgbClr val="929292"/>
                </a:buClr>
                <a:buFont typeface="Aileron UltraLight"/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Каскада реагирования</a:t>
              </a:r>
              <a:endParaRPr lang="ro-MD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 в контексте прав человека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23" name="Graphic 22" descr="Social network with solid fill">
              <a:extLst>
                <a:ext uri="{FF2B5EF4-FFF2-40B4-BE49-F238E27FC236}">
                  <a16:creationId xmlns:a16="http://schemas.microsoft.com/office/drawing/2014/main" id="{22950736-08F3-8E43-8B25-1D97F485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632337" y="7799578"/>
              <a:ext cx="2810540" cy="28105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91E45F-A12D-DE73-6E40-A9FE70E02D2D}"/>
              </a:ext>
            </a:extLst>
          </p:cNvPr>
          <p:cNvGrpSpPr/>
          <p:nvPr/>
        </p:nvGrpSpPr>
        <p:grpSpPr>
          <a:xfrm>
            <a:off x="18267957" y="7457937"/>
            <a:ext cx="4468812" cy="4825501"/>
            <a:chOff x="18267957" y="7457937"/>
            <a:chExt cx="4468812" cy="4825501"/>
          </a:xfrm>
        </p:grpSpPr>
        <p:sp>
          <p:nvSpPr>
            <p:cNvPr id="261" name="Shape 261"/>
            <p:cNvSpPr/>
            <p:nvPr/>
          </p:nvSpPr>
          <p:spPr>
            <a:xfrm>
              <a:off x="18803352" y="9722460"/>
              <a:ext cx="3398023" cy="713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b"/>
            <a:lstStyle>
              <a:lvl1pPr>
                <a:lnSpc>
                  <a:spcPct val="90000"/>
                </a:lnSpc>
                <a:defRPr sz="3000" b="1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Совершен</a:t>
              </a:r>
              <a:endParaRPr lang="ro-MD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r>
                <a:rPr lang="ru-RU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ствование</a:t>
              </a:r>
              <a:endParaRPr lang="en-US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8267957" y="10670094"/>
              <a:ext cx="4468812" cy="1613344"/>
            </a:xfrm>
            <a:prstGeom prst="rect">
              <a:avLst/>
            </a:prstGeom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/>
            <a:lstStyle>
              <a:lvl1pPr>
                <a:buClr>
                  <a:srgbClr val="929292"/>
                </a:buClr>
                <a:buFont typeface="Aileron UltraLight"/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old" panose="020B0704020202020204" pitchFamily="34" charset="0"/>
                  <a:cs typeface="Arial Bold" panose="020B0704020202020204" pitchFamily="34" charset="0"/>
                </a:rPr>
                <a:t>Законодательства и регламентирующих документов.</a:t>
              </a:r>
            </a:p>
          </p:txBody>
        </p:sp>
        <p:pic>
          <p:nvPicPr>
            <p:cNvPr id="25" name="Graphic 24" descr="Court with solid fill">
              <a:extLst>
                <a:ext uri="{FF2B5EF4-FFF2-40B4-BE49-F238E27FC236}">
                  <a16:creationId xmlns:a16="http://schemas.microsoft.com/office/drawing/2014/main" id="{7CD57023-F6B8-D173-CF2D-D00715C40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87326" y="7457937"/>
              <a:ext cx="2030074" cy="2030074"/>
            </a:xfrm>
            <a:prstGeom prst="rect">
              <a:avLst/>
            </a:prstGeom>
          </p:spPr>
        </p:pic>
      </p:grpSp>
      <p:pic>
        <p:nvPicPr>
          <p:cNvPr id="31" name="Graphic 30" descr="Universal access outline">
            <a:extLst>
              <a:ext uri="{FF2B5EF4-FFF2-40B4-BE49-F238E27FC236}">
                <a16:creationId xmlns:a16="http://schemas.microsoft.com/office/drawing/2014/main" id="{D91F3CB8-4D22-09B6-BFA7-742065FA1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8976" y="1268451"/>
            <a:ext cx="1768535" cy="17685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6">
            <a:extLst>
              <a:ext uri="{FF2B5EF4-FFF2-40B4-BE49-F238E27FC236}">
                <a16:creationId xmlns:a16="http://schemas.microsoft.com/office/drawing/2014/main" id="{745F8F7B-9B8C-E827-136C-4A7B89093528}"/>
              </a:ext>
            </a:extLst>
          </p:cNvPr>
          <p:cNvSpPr/>
          <p:nvPr/>
        </p:nvSpPr>
        <p:spPr>
          <a:xfrm>
            <a:off x="-20725" y="-120572"/>
            <a:ext cx="24404725" cy="3048385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Picture Placeholder 19" descr="A picture containing text, document, desk&#10;&#10;Description automatically generated">
            <a:extLst>
              <a:ext uri="{FF2B5EF4-FFF2-40B4-BE49-F238E27FC236}">
                <a16:creationId xmlns:a16="http://schemas.microsoft.com/office/drawing/2014/main" id="{512B2101-EE81-D97F-EC7E-6BFDA5861B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6579"/>
          <a:stretch>
            <a:fillRect/>
          </a:stretch>
        </p:blipFill>
        <p:spPr>
          <a:xfrm>
            <a:off x="7863192" y="2531378"/>
            <a:ext cx="3622280" cy="3622278"/>
          </a:xfrm>
        </p:spPr>
      </p:pic>
      <p:pic>
        <p:nvPicPr>
          <p:cNvPr id="22" name="Picture Placeholder 21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943EF9AE-0C0A-344F-DBF1-A73C0556B0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2907"/>
          <a:stretch>
            <a:fillRect/>
          </a:stretch>
        </p:blipFill>
        <p:spPr>
          <a:xfrm>
            <a:off x="13023222" y="2531378"/>
            <a:ext cx="3622280" cy="3622278"/>
          </a:xfrm>
        </p:spPr>
      </p:pic>
      <p:pic>
        <p:nvPicPr>
          <p:cNvPr id="24" name="Picture Placeholder 23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77CD998-3E4F-7B69-7636-9F426288A8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688" r="29666" b="-688"/>
          <a:stretch/>
        </p:blipFill>
        <p:spPr>
          <a:xfrm>
            <a:off x="18543940" y="2531378"/>
            <a:ext cx="3622280" cy="3622278"/>
          </a:xfrm>
        </p:spPr>
      </p:pic>
      <p:sp>
        <p:nvSpPr>
          <p:cNvPr id="6" name="Shape 388">
            <a:extLst>
              <a:ext uri="{FF2B5EF4-FFF2-40B4-BE49-F238E27FC236}">
                <a16:creationId xmlns:a16="http://schemas.microsoft.com/office/drawing/2014/main" id="{9C7EB09A-3B34-8709-5CF2-3C9C3FC09D28}"/>
              </a:ext>
            </a:extLst>
          </p:cNvPr>
          <p:cNvSpPr/>
          <p:nvPr/>
        </p:nvSpPr>
        <p:spPr>
          <a:xfrm>
            <a:off x="3432204" y="765397"/>
            <a:ext cx="1751959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8000" dirty="0">
                <a:latin typeface="Arial Black" panose="020B0A04020102020204" pitchFamily="34" charset="0"/>
              </a:rPr>
              <a:t>Задачи</a:t>
            </a: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508FC0D-1EF7-26E2-0D0C-2AB1CCC1EE39}"/>
              </a:ext>
            </a:extLst>
          </p:cNvPr>
          <p:cNvGrpSpPr/>
          <p:nvPr/>
        </p:nvGrpSpPr>
        <p:grpSpPr>
          <a:xfrm>
            <a:off x="2686661" y="2531378"/>
            <a:ext cx="4105672" cy="8435906"/>
            <a:chOff x="2780281" y="2531378"/>
            <a:chExt cx="4105672" cy="8435906"/>
          </a:xfrm>
        </p:grpSpPr>
        <p:pic>
          <p:nvPicPr>
            <p:cNvPr id="25" name="Picture Placeholder 19">
              <a:extLst>
                <a:ext uri="{FF2B5EF4-FFF2-40B4-BE49-F238E27FC236}">
                  <a16:creationId xmlns:a16="http://schemas.microsoft.com/office/drawing/2014/main" id="{6A5902E1-4F20-43C2-CE40-78E95EB6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13" r="16613"/>
            <a:stretch/>
          </p:blipFill>
          <p:spPr>
            <a:xfrm>
              <a:off x="3021977" y="2531378"/>
              <a:ext cx="3622280" cy="3622278"/>
            </a:xfrm>
            <a:custGeom>
              <a:avLst/>
              <a:gdLst>
                <a:gd name="connsiteX0" fmla="*/ 2145501 w 4291400"/>
                <a:gd name="connsiteY0" fmla="*/ 0 h 4291399"/>
                <a:gd name="connsiteX1" fmla="*/ 3662789 w 4291400"/>
                <a:gd name="connsiteY1" fmla="*/ 628611 h 4291399"/>
                <a:gd name="connsiteX2" fmla="*/ 4291400 w 4291400"/>
                <a:gd name="connsiteY2" fmla="*/ 2145501 h 4291399"/>
                <a:gd name="connsiteX3" fmla="*/ 3662789 w 4291400"/>
                <a:gd name="connsiteY3" fmla="*/ 3662789 h 4291399"/>
                <a:gd name="connsiteX4" fmla="*/ 2145501 w 4291400"/>
                <a:gd name="connsiteY4" fmla="*/ 4291399 h 4291399"/>
                <a:gd name="connsiteX5" fmla="*/ 628611 w 4291400"/>
                <a:gd name="connsiteY5" fmla="*/ 3662789 h 4291399"/>
                <a:gd name="connsiteX6" fmla="*/ 0 w 4291400"/>
                <a:gd name="connsiteY6" fmla="*/ 2145501 h 4291399"/>
                <a:gd name="connsiteX7" fmla="*/ 628611 w 4291400"/>
                <a:gd name="connsiteY7" fmla="*/ 628611 h 4291399"/>
                <a:gd name="connsiteX8" fmla="*/ 2145501 w 4291400"/>
                <a:gd name="connsiteY8" fmla="*/ 0 h 429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1400" h="4291399">
                  <a:moveTo>
                    <a:pt x="2145501" y="0"/>
                  </a:moveTo>
                  <a:cubicBezTo>
                    <a:pt x="2694642" y="0"/>
                    <a:pt x="3243782" y="209603"/>
                    <a:pt x="3662789" y="628611"/>
                  </a:cubicBezTo>
                  <a:cubicBezTo>
                    <a:pt x="4081798" y="1047618"/>
                    <a:pt x="4291400" y="1596361"/>
                    <a:pt x="4291400" y="2145501"/>
                  </a:cubicBezTo>
                  <a:cubicBezTo>
                    <a:pt x="4291400" y="2694641"/>
                    <a:pt x="4081798" y="3243781"/>
                    <a:pt x="3662789" y="3662789"/>
                  </a:cubicBezTo>
                  <a:cubicBezTo>
                    <a:pt x="3243782" y="4081796"/>
                    <a:pt x="2694642" y="4291399"/>
                    <a:pt x="2145501" y="4291399"/>
                  </a:cubicBezTo>
                  <a:cubicBezTo>
                    <a:pt x="1596361" y="4291399"/>
                    <a:pt x="1047618" y="4081796"/>
                    <a:pt x="628611" y="3662789"/>
                  </a:cubicBezTo>
                  <a:cubicBezTo>
                    <a:pt x="209603" y="3243781"/>
                    <a:pt x="0" y="2694641"/>
                    <a:pt x="0" y="2145501"/>
                  </a:cubicBezTo>
                  <a:cubicBezTo>
                    <a:pt x="0" y="1596361"/>
                    <a:pt x="209603" y="1047618"/>
                    <a:pt x="628611" y="628611"/>
                  </a:cubicBezTo>
                  <a:cubicBezTo>
                    <a:pt x="1047618" y="209603"/>
                    <a:pt x="1596361" y="0"/>
                    <a:pt x="214550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pic>
        <p:sp>
          <p:nvSpPr>
            <p:cNvPr id="12" name="Shape 338">
              <a:extLst>
                <a:ext uri="{FF2B5EF4-FFF2-40B4-BE49-F238E27FC236}">
                  <a16:creationId xmlns:a16="http://schemas.microsoft.com/office/drawing/2014/main" id="{08AF8732-58A8-5816-E9DC-1FDF4D81D47C}"/>
                </a:ext>
              </a:extLst>
            </p:cNvPr>
            <p:cNvSpPr/>
            <p:nvPr/>
          </p:nvSpPr>
          <p:spPr>
            <a:xfrm>
              <a:off x="4217167" y="5525247"/>
              <a:ext cx="1231901" cy="1231901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345">
              <a:extLst>
                <a:ext uri="{FF2B5EF4-FFF2-40B4-BE49-F238E27FC236}">
                  <a16:creationId xmlns:a16="http://schemas.microsoft.com/office/drawing/2014/main" id="{602E37E7-010E-F8C5-5706-218D25ABCB81}"/>
                </a:ext>
              </a:extLst>
            </p:cNvPr>
            <p:cNvSpPr/>
            <p:nvPr/>
          </p:nvSpPr>
          <p:spPr>
            <a:xfrm>
              <a:off x="2780281" y="7367997"/>
              <a:ext cx="4105672" cy="9046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КАСКАД реагирования</a:t>
              </a:r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14" name="Shape 346">
              <a:extLst>
                <a:ext uri="{FF2B5EF4-FFF2-40B4-BE49-F238E27FC236}">
                  <a16:creationId xmlns:a16="http://schemas.microsoft.com/office/drawing/2014/main" id="{430125A5-705F-7FE0-8C19-047A858854B7}"/>
                </a:ext>
              </a:extLst>
            </p:cNvPr>
            <p:cNvSpPr/>
            <p:nvPr/>
          </p:nvSpPr>
          <p:spPr>
            <a:xfrm>
              <a:off x="2803551" y="9219690"/>
              <a:ext cx="4059133" cy="17475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sz="2600" b="0" i="0" u="none" strike="noStrike" dirty="0">
                  <a:solidFill>
                    <a:schemeClr val="tx2"/>
                  </a:solidFill>
                  <a:effectLst/>
                  <a:latin typeface="Arial Bold" panose="020B0704020202020204" pitchFamily="34" charset="0"/>
                  <a:cs typeface="Arial Bold" panose="020B0704020202020204" pitchFamily="34" charset="0"/>
                </a:rPr>
                <a:t>Разработать полный каскад услуг по выявлению и реагированию на правонарушения в связи с ВИЧ</a:t>
              </a:r>
              <a:endParaRPr sz="2600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6" name="Shape 350">
              <a:extLst>
                <a:ext uri="{FF2B5EF4-FFF2-40B4-BE49-F238E27FC236}">
                  <a16:creationId xmlns:a16="http://schemas.microsoft.com/office/drawing/2014/main" id="{FD390EEE-0CA8-55C0-A492-0344E21B52DE}"/>
                </a:ext>
              </a:extLst>
            </p:cNvPr>
            <p:cNvSpPr/>
            <p:nvPr/>
          </p:nvSpPr>
          <p:spPr>
            <a:xfrm>
              <a:off x="4054834" y="8638238"/>
              <a:ext cx="1556567" cy="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" name="Graphic 26" descr="Social network outline">
              <a:extLst>
                <a:ext uri="{FF2B5EF4-FFF2-40B4-BE49-F238E27FC236}">
                  <a16:creationId xmlns:a16="http://schemas.microsoft.com/office/drawing/2014/main" id="{5A2189D5-C8D3-7922-1751-48D847FB2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75917" y="5683997"/>
              <a:ext cx="914400" cy="914400"/>
            </a:xfrm>
            <a:prstGeom prst="rect">
              <a:avLst/>
            </a:prstGeom>
          </p:spPr>
        </p:pic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DD1EBA2-0D86-601C-950E-A418E0BB7FCD}"/>
              </a:ext>
            </a:extLst>
          </p:cNvPr>
          <p:cNvGrpSpPr/>
          <p:nvPr/>
        </p:nvGrpSpPr>
        <p:grpSpPr>
          <a:xfrm>
            <a:off x="7621496" y="5525247"/>
            <a:ext cx="4105672" cy="5442037"/>
            <a:chOff x="8057676" y="5525247"/>
            <a:chExt cx="4105672" cy="5442037"/>
          </a:xfrm>
        </p:grpSpPr>
        <p:sp>
          <p:nvSpPr>
            <p:cNvPr id="338" name="Shape 338"/>
            <p:cNvSpPr/>
            <p:nvPr/>
          </p:nvSpPr>
          <p:spPr>
            <a:xfrm>
              <a:off x="9494562" y="5525247"/>
              <a:ext cx="1231901" cy="1231901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8057676" y="7367997"/>
              <a:ext cx="4105672" cy="9046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 err="1">
                  <a:latin typeface="Arial Black" panose="020B0A04020102020204" pitchFamily="34" charset="0"/>
                </a:rPr>
                <a:t>адвокация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8080946" y="9219690"/>
              <a:ext cx="4059133" cy="17475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Проводить работу по </a:t>
              </a:r>
              <a:r>
                <a:rPr lang="ru-RU" sz="2600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адвокатированию</a:t>
              </a:r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 изменения дискриминирующих законодательных актов</a:t>
              </a:r>
              <a:r>
                <a:rPr lang="ro-MD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/</a:t>
              </a:r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политик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9332229" y="8638238"/>
              <a:ext cx="1556567" cy="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9" name="Graphic 28" descr="Meeting outline">
              <a:extLst>
                <a:ext uri="{FF2B5EF4-FFF2-40B4-BE49-F238E27FC236}">
                  <a16:creationId xmlns:a16="http://schemas.microsoft.com/office/drawing/2014/main" id="{A662FA20-0CAE-D5A6-D46F-B88D0977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53312" y="5683997"/>
              <a:ext cx="914400" cy="914400"/>
            </a:xfrm>
            <a:prstGeom prst="rect">
              <a:avLst/>
            </a:prstGeom>
          </p:spPr>
        </p:pic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06EF60D-A875-53BD-FFCE-57B33AC7EB2C}"/>
              </a:ext>
            </a:extLst>
          </p:cNvPr>
          <p:cNvGrpSpPr/>
          <p:nvPr/>
        </p:nvGrpSpPr>
        <p:grpSpPr>
          <a:xfrm>
            <a:off x="12556331" y="5525247"/>
            <a:ext cx="4896337" cy="5322921"/>
            <a:chOff x="13245312" y="5525247"/>
            <a:chExt cx="4896337" cy="5322921"/>
          </a:xfrm>
        </p:grpSpPr>
        <p:sp>
          <p:nvSpPr>
            <p:cNvPr id="339" name="Shape 339"/>
            <p:cNvSpPr/>
            <p:nvPr/>
          </p:nvSpPr>
          <p:spPr>
            <a:xfrm>
              <a:off x="15077530" y="5525247"/>
              <a:ext cx="1231901" cy="1231901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13245312" y="7367998"/>
              <a:ext cx="4896337" cy="9046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Информирование</a:t>
              </a:r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13640644" y="9219691"/>
              <a:ext cx="4105672" cy="16284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Проводить мероприятия по информированию</a:t>
              </a:r>
              <a:r>
                <a:rPr lang="ro-MD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представителей сообществ  и общего населения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14915196" y="8638238"/>
              <a:ext cx="1556568" cy="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1" name="Graphic 30" descr="Megaphone outline">
              <a:extLst>
                <a:ext uri="{FF2B5EF4-FFF2-40B4-BE49-F238E27FC236}">
                  <a16:creationId xmlns:a16="http://schemas.microsoft.com/office/drawing/2014/main" id="{D38E568C-F045-1F27-82BE-B2AF3DA6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236280" y="5683997"/>
              <a:ext cx="914400" cy="914400"/>
            </a:xfrm>
            <a:prstGeom prst="rect">
              <a:avLst/>
            </a:prstGeom>
          </p:spPr>
        </p:pic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0F284D3-C415-F625-8C0A-BE0101D1C4CC}"/>
              </a:ext>
            </a:extLst>
          </p:cNvPr>
          <p:cNvGrpSpPr/>
          <p:nvPr/>
        </p:nvGrpSpPr>
        <p:grpSpPr>
          <a:xfrm>
            <a:off x="18281831" y="5525247"/>
            <a:ext cx="4270539" cy="5442036"/>
            <a:chOff x="18375451" y="5525247"/>
            <a:chExt cx="4270539" cy="5442036"/>
          </a:xfrm>
        </p:grpSpPr>
        <p:sp>
          <p:nvSpPr>
            <p:cNvPr id="340" name="Shape 340"/>
            <p:cNvSpPr/>
            <p:nvPr/>
          </p:nvSpPr>
          <p:spPr>
            <a:xfrm>
              <a:off x="19894770" y="5525247"/>
              <a:ext cx="1231901" cy="1231901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8457884" y="7367998"/>
              <a:ext cx="4105672" cy="9046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latin typeface="Arial Black" panose="020B0A04020102020204" pitchFamily="34" charset="0"/>
                </a:rPr>
                <a:t>Укрепление потенциала</a:t>
              </a:r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18375451" y="9219691"/>
              <a:ext cx="4270539" cy="17475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/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Проводить мероприятия по укреплению потенциала сообщества в контексте ВИЧ</a:t>
              </a:r>
              <a:r>
                <a:rPr lang="en-US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,</a:t>
              </a:r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 ИППП, ТБ, </a:t>
              </a:r>
              <a:r>
                <a:rPr lang="ru-RU" sz="2600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Геп</a:t>
              </a:r>
              <a:r>
                <a:rPr lang="ru-RU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 и прав человека</a:t>
              </a:r>
              <a:r>
                <a:rPr lang="en-US" sz="2600" dirty="0"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19732437" y="8638238"/>
              <a:ext cx="1556567" cy="1"/>
            </a:xfrm>
            <a:prstGeom prst="line">
              <a:avLst/>
            </a:prstGeom>
            <a:ln w="50800">
              <a:solidFill>
                <a:srgbClr val="A6AAA9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21" name="Graphic 320" descr="Cheers outline">
              <a:extLst>
                <a:ext uri="{FF2B5EF4-FFF2-40B4-BE49-F238E27FC236}">
                  <a16:creationId xmlns:a16="http://schemas.microsoft.com/office/drawing/2014/main" id="{DD4A6C1A-F12C-D467-82C6-189FDAE5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053520" y="5683997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-20725" y="-120572"/>
            <a:ext cx="24404725" cy="3048385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hape 388">
            <a:extLst>
              <a:ext uri="{FF2B5EF4-FFF2-40B4-BE49-F238E27FC236}">
                <a16:creationId xmlns:a16="http://schemas.microsoft.com/office/drawing/2014/main" id="{8A288D7D-CB02-877A-E6A8-088B6703DEB2}"/>
              </a:ext>
            </a:extLst>
          </p:cNvPr>
          <p:cNvSpPr/>
          <p:nvPr/>
        </p:nvSpPr>
        <p:spPr>
          <a:xfrm>
            <a:off x="3511608" y="365286"/>
            <a:ext cx="1734005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6600" dirty="0">
                <a:latin typeface="Arial Black" panose="020B0A04020102020204" pitchFamily="34" charset="0"/>
              </a:rPr>
              <a:t>Укрепление систем сообществ и </a:t>
            </a:r>
            <a:r>
              <a:rPr lang="ru-RU" sz="6600" dirty="0" err="1">
                <a:latin typeface="Arial Black" panose="020B0A04020102020204" pitchFamily="34" charset="0"/>
              </a:rPr>
              <a:t>адвокации</a:t>
            </a:r>
            <a:endParaRPr lang="ru-RU" sz="6600" dirty="0">
              <a:latin typeface="Arial Black" panose="020B0A04020102020204" pitchFamily="34" charset="0"/>
            </a:endParaRPr>
          </a:p>
        </p:txBody>
      </p:sp>
      <p:sp>
        <p:nvSpPr>
          <p:cNvPr id="24" name="Shape 388">
            <a:extLst>
              <a:ext uri="{FF2B5EF4-FFF2-40B4-BE49-F238E27FC236}">
                <a16:creationId xmlns:a16="http://schemas.microsoft.com/office/drawing/2014/main" id="{1D90628C-EFEC-B64D-4694-BD07332279BC}"/>
              </a:ext>
            </a:extLst>
          </p:cNvPr>
          <p:cNvSpPr/>
          <p:nvPr/>
        </p:nvSpPr>
        <p:spPr>
          <a:xfrm>
            <a:off x="630894" y="3157988"/>
            <a:ext cx="440541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9600" dirty="0" err="1">
                <a:solidFill>
                  <a:srgbClr val="DC3C37"/>
                </a:solidFill>
                <a:latin typeface="Arial Black" panose="020B0A04020102020204" pitchFamily="34" charset="0"/>
              </a:rPr>
              <a:t>ЦелЬ</a:t>
            </a:r>
            <a:endParaRPr sz="9600" dirty="0">
              <a:solidFill>
                <a:srgbClr val="DC3C37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58E89-C101-1564-1C8B-5BAF5F98F51E}"/>
              </a:ext>
            </a:extLst>
          </p:cNvPr>
          <p:cNvSpPr txBox="1"/>
          <p:nvPr/>
        </p:nvSpPr>
        <p:spPr>
          <a:xfrm>
            <a:off x="5036311" y="3286229"/>
            <a:ext cx="1797933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4000" b="0" i="0" u="none" strike="noStrike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Повысить эффективность и динамику </a:t>
            </a:r>
            <a:endParaRPr lang="en-US" sz="4000" b="0" i="0" u="none" strike="noStrike" dirty="0">
              <a:solidFill>
                <a:schemeClr val="tx2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ru-RU" sz="4000" b="0" i="0" u="none" strike="noStrike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мониторинга, оценки и </a:t>
            </a:r>
            <a:r>
              <a:rPr lang="ru-RU" sz="4000" b="0" i="0" u="none" strike="noStrike" dirty="0" err="1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адвокации</a:t>
            </a:r>
            <a:r>
              <a:rPr lang="ru-RU" sz="4000" b="0" i="0" u="none" strike="noStrike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 силами сообщества</a:t>
            </a:r>
            <a:endParaRPr lang="en-US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hape 406">
            <a:extLst>
              <a:ext uri="{FF2B5EF4-FFF2-40B4-BE49-F238E27FC236}">
                <a16:creationId xmlns:a16="http://schemas.microsoft.com/office/drawing/2014/main" id="{54805EC7-A8BE-58A2-CE92-B249FFBCB65C}"/>
              </a:ext>
            </a:extLst>
          </p:cNvPr>
          <p:cNvSpPr/>
          <p:nvPr/>
        </p:nvSpPr>
        <p:spPr>
          <a:xfrm>
            <a:off x="0" y="4913003"/>
            <a:ext cx="24404725" cy="1579921"/>
          </a:xfrm>
          <a:prstGeom prst="rect">
            <a:avLst/>
          </a:prstGeom>
          <a:solidFill>
            <a:srgbClr val="DC3C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88">
            <a:extLst>
              <a:ext uri="{FF2B5EF4-FFF2-40B4-BE49-F238E27FC236}">
                <a16:creationId xmlns:a16="http://schemas.microsoft.com/office/drawing/2014/main" id="{D93DFAD4-B9A1-96A7-24BB-E799BA030A59}"/>
              </a:ext>
            </a:extLst>
          </p:cNvPr>
          <p:cNvSpPr/>
          <p:nvPr/>
        </p:nvSpPr>
        <p:spPr>
          <a:xfrm>
            <a:off x="3705849" y="5097669"/>
            <a:ext cx="1751959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000" cap="all" spc="0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r>
              <a:rPr lang="ru-RU" sz="7200" dirty="0">
                <a:latin typeface="Arial Black" panose="020B0A04020102020204" pitchFamily="34" charset="0"/>
              </a:rPr>
              <a:t>Задачи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17DCCD-A8C4-B376-2D9B-722166F94137}"/>
              </a:ext>
            </a:extLst>
          </p:cNvPr>
          <p:cNvGrpSpPr/>
          <p:nvPr/>
        </p:nvGrpSpPr>
        <p:grpSpPr>
          <a:xfrm>
            <a:off x="1509266" y="7223077"/>
            <a:ext cx="7258971" cy="2216960"/>
            <a:chOff x="8359348" y="2365210"/>
            <a:chExt cx="6762087" cy="2216960"/>
          </a:xfrm>
        </p:grpSpPr>
        <p:sp>
          <p:nvSpPr>
            <p:cNvPr id="8" name="Shape 360">
              <a:extLst>
                <a:ext uri="{FF2B5EF4-FFF2-40B4-BE49-F238E27FC236}">
                  <a16:creationId xmlns:a16="http://schemas.microsoft.com/office/drawing/2014/main" id="{EBCFCC33-C56E-F492-6E0B-F4A09E2C0F18}"/>
                </a:ext>
              </a:extLst>
            </p:cNvPr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367">
              <a:extLst>
                <a:ext uri="{FF2B5EF4-FFF2-40B4-BE49-F238E27FC236}">
                  <a16:creationId xmlns:a16="http://schemas.microsoft.com/office/drawing/2014/main" id="{04E76DB0-DAC8-7FE3-8B3A-5E1CB8A74CBD}"/>
                </a:ext>
              </a:extLst>
            </p:cNvPr>
            <p:cNvSpPr/>
            <p:nvPr/>
          </p:nvSpPr>
          <p:spPr>
            <a:xfrm>
              <a:off x="10374938" y="2514723"/>
              <a:ext cx="3927157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Централизация </a:t>
              </a:r>
              <a:endParaRPr lang="ro-MD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endParaRPr lang="ru-RU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2" name="Shape 304">
              <a:extLst>
                <a:ext uri="{FF2B5EF4-FFF2-40B4-BE49-F238E27FC236}">
                  <a16:creationId xmlns:a16="http://schemas.microsoft.com/office/drawing/2014/main" id="{E2DA1BAC-B848-F1D8-825F-B87D289582AD}"/>
                </a:ext>
              </a:extLst>
            </p:cNvPr>
            <p:cNvSpPr/>
            <p:nvPr/>
          </p:nvSpPr>
          <p:spPr>
            <a:xfrm>
              <a:off x="10374938" y="2909917"/>
              <a:ext cx="4746497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централизованное использование ресурсов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14" descr="Server outline">
              <a:extLst>
                <a:ext uri="{FF2B5EF4-FFF2-40B4-BE49-F238E27FC236}">
                  <a16:creationId xmlns:a16="http://schemas.microsoft.com/office/drawing/2014/main" id="{A7DC67B0-61E3-635E-3ADF-09BB2C230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24E6E1-0E67-383D-E750-41EF61E4AF64}"/>
              </a:ext>
            </a:extLst>
          </p:cNvPr>
          <p:cNvGrpSpPr/>
          <p:nvPr/>
        </p:nvGrpSpPr>
        <p:grpSpPr>
          <a:xfrm>
            <a:off x="1509266" y="10070608"/>
            <a:ext cx="6762087" cy="2216960"/>
            <a:chOff x="8359348" y="2365210"/>
            <a:chExt cx="6762087" cy="2216960"/>
          </a:xfrm>
        </p:grpSpPr>
        <p:sp>
          <p:nvSpPr>
            <p:cNvPr id="18" name="Shape 360">
              <a:extLst>
                <a:ext uri="{FF2B5EF4-FFF2-40B4-BE49-F238E27FC236}">
                  <a16:creationId xmlns:a16="http://schemas.microsoft.com/office/drawing/2014/main" id="{C8EC405D-18BD-2272-7199-B04973BE32CB}"/>
                </a:ext>
              </a:extLst>
            </p:cNvPr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367">
              <a:extLst>
                <a:ext uri="{FF2B5EF4-FFF2-40B4-BE49-F238E27FC236}">
                  <a16:creationId xmlns:a16="http://schemas.microsoft.com/office/drawing/2014/main" id="{0CF1F816-80C9-43B3-1B36-269233BE105C}"/>
                </a:ext>
              </a:extLst>
            </p:cNvPr>
            <p:cNvSpPr/>
            <p:nvPr/>
          </p:nvSpPr>
          <p:spPr>
            <a:xfrm>
              <a:off x="10374938" y="2514723"/>
              <a:ext cx="3927157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o-MD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</a:t>
              </a:r>
              <a:r>
                <a:rPr lang="ru-RU" dirty="0" err="1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Ехнологии</a:t>
              </a:r>
              <a:endParaRPr lang="ru-RU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20" name="Shape 304">
              <a:extLst>
                <a:ext uri="{FF2B5EF4-FFF2-40B4-BE49-F238E27FC236}">
                  <a16:creationId xmlns:a16="http://schemas.microsoft.com/office/drawing/2014/main" id="{D3E5C863-0E49-79E5-F72A-103C5EBCEADC}"/>
                </a:ext>
              </a:extLst>
            </p:cNvPr>
            <p:cNvSpPr/>
            <p:nvPr/>
          </p:nvSpPr>
          <p:spPr>
            <a:xfrm>
              <a:off x="10374938" y="2909917"/>
              <a:ext cx="4746497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Использовать технологические решения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Server outline">
              <a:extLst>
                <a:ext uri="{FF2B5EF4-FFF2-40B4-BE49-F238E27FC236}">
                  <a16:creationId xmlns:a16="http://schemas.microsoft.com/office/drawing/2014/main" id="{9E8E06CC-CEE2-C3EA-F833-975E36A83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F67999-D405-63FE-661B-5D55FF83B930}"/>
              </a:ext>
            </a:extLst>
          </p:cNvPr>
          <p:cNvGrpSpPr/>
          <p:nvPr/>
        </p:nvGrpSpPr>
        <p:grpSpPr>
          <a:xfrm>
            <a:off x="8792594" y="7228231"/>
            <a:ext cx="6841762" cy="1693740"/>
            <a:chOff x="8359348" y="2365210"/>
            <a:chExt cx="6841762" cy="1693740"/>
          </a:xfrm>
        </p:grpSpPr>
        <p:sp>
          <p:nvSpPr>
            <p:cNvPr id="27" name="Shape 360">
              <a:extLst>
                <a:ext uri="{FF2B5EF4-FFF2-40B4-BE49-F238E27FC236}">
                  <a16:creationId xmlns:a16="http://schemas.microsoft.com/office/drawing/2014/main" id="{230222A8-03EB-94BE-2D7F-E1D9B99F8FBE}"/>
                </a:ext>
              </a:extLst>
            </p:cNvPr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367">
              <a:extLst>
                <a:ext uri="{FF2B5EF4-FFF2-40B4-BE49-F238E27FC236}">
                  <a16:creationId xmlns:a16="http://schemas.microsoft.com/office/drawing/2014/main" id="{5C393EDA-443B-C6F0-C1E4-3C8B4F365D40}"/>
                </a:ext>
              </a:extLst>
            </p:cNvPr>
            <p:cNvSpPr/>
            <p:nvPr/>
          </p:nvSpPr>
          <p:spPr>
            <a:xfrm>
              <a:off x="10374938" y="2514723"/>
              <a:ext cx="4826172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Аналитика данных</a:t>
              </a:r>
            </a:p>
          </p:txBody>
        </p:sp>
        <p:sp>
          <p:nvSpPr>
            <p:cNvPr id="29" name="Shape 304">
              <a:extLst>
                <a:ext uri="{FF2B5EF4-FFF2-40B4-BE49-F238E27FC236}">
                  <a16:creationId xmlns:a16="http://schemas.microsoft.com/office/drawing/2014/main" id="{BCE398D9-6EB7-3F93-4409-1C4A554CA2BB}"/>
                </a:ext>
              </a:extLst>
            </p:cNvPr>
            <p:cNvSpPr/>
            <p:nvPr/>
          </p:nvSpPr>
          <p:spPr>
            <a:xfrm>
              <a:off x="10374938" y="2909917"/>
              <a:ext cx="4746497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Электронные системы мониторинга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phic 29" descr="Server outline">
              <a:extLst>
                <a:ext uri="{FF2B5EF4-FFF2-40B4-BE49-F238E27FC236}">
                  <a16:creationId xmlns:a16="http://schemas.microsoft.com/office/drawing/2014/main" id="{85E343EE-4523-F807-1A06-774442DE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E3C3C0-005F-AD7C-225D-5E26A265B87E}"/>
              </a:ext>
            </a:extLst>
          </p:cNvPr>
          <p:cNvGrpSpPr/>
          <p:nvPr/>
        </p:nvGrpSpPr>
        <p:grpSpPr>
          <a:xfrm>
            <a:off x="16253556" y="7371614"/>
            <a:ext cx="6762087" cy="1693740"/>
            <a:chOff x="8359348" y="2365210"/>
            <a:chExt cx="6762087" cy="1693740"/>
          </a:xfrm>
        </p:grpSpPr>
        <p:sp>
          <p:nvSpPr>
            <p:cNvPr id="384" name="Shape 360">
              <a:extLst>
                <a:ext uri="{FF2B5EF4-FFF2-40B4-BE49-F238E27FC236}">
                  <a16:creationId xmlns:a16="http://schemas.microsoft.com/office/drawing/2014/main" id="{99F087F3-6206-3E35-6638-84855D9D8E9A}"/>
                </a:ext>
              </a:extLst>
            </p:cNvPr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Shape 367">
              <a:extLst>
                <a:ext uri="{FF2B5EF4-FFF2-40B4-BE49-F238E27FC236}">
                  <a16:creationId xmlns:a16="http://schemas.microsoft.com/office/drawing/2014/main" id="{CFEA40B0-6892-29BB-A6EC-374A23D0B41B}"/>
                </a:ext>
              </a:extLst>
            </p:cNvPr>
            <p:cNvSpPr/>
            <p:nvPr/>
          </p:nvSpPr>
          <p:spPr>
            <a:xfrm>
              <a:off x="10374938" y="2514723"/>
              <a:ext cx="3927157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мониторинг </a:t>
              </a:r>
              <a:endParaRPr lang="ro-MD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endParaRPr lang="ru-RU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86" name="Shape 304">
              <a:extLst>
                <a:ext uri="{FF2B5EF4-FFF2-40B4-BE49-F238E27FC236}">
                  <a16:creationId xmlns:a16="http://schemas.microsoft.com/office/drawing/2014/main" id="{261AB9F6-B34C-58D3-8422-00FD44FB0CA1}"/>
                </a:ext>
              </a:extLst>
            </p:cNvPr>
            <p:cNvSpPr/>
            <p:nvPr/>
          </p:nvSpPr>
          <p:spPr>
            <a:xfrm>
              <a:off x="10374938" y="2909917"/>
              <a:ext cx="4746497" cy="11490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внедрить компонент </a:t>
              </a:r>
              <a:r>
                <a:rPr lang="ro-MD" sz="3400" dirty="0">
                  <a:latin typeface="Arial" panose="020B0604020202020204" pitchFamily="34" charset="0"/>
                  <a:cs typeface="Arial" panose="020B0604020202020204" pitchFamily="34" charset="0"/>
                </a:rPr>
                <a:t>CLM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7" name="Graphic 386" descr="Server outline">
              <a:extLst>
                <a:ext uri="{FF2B5EF4-FFF2-40B4-BE49-F238E27FC236}">
                  <a16:creationId xmlns:a16="http://schemas.microsoft.com/office/drawing/2014/main" id="{2078A045-AC9B-3B1A-27DE-19BF48756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FF1EEDE-139A-E5B3-BA34-AAAF830CDC9F}"/>
              </a:ext>
            </a:extLst>
          </p:cNvPr>
          <p:cNvGrpSpPr/>
          <p:nvPr/>
        </p:nvGrpSpPr>
        <p:grpSpPr>
          <a:xfrm>
            <a:off x="8792594" y="10006120"/>
            <a:ext cx="6841762" cy="2216960"/>
            <a:chOff x="8359348" y="2365210"/>
            <a:chExt cx="6841762" cy="2216960"/>
          </a:xfrm>
        </p:grpSpPr>
        <p:sp>
          <p:nvSpPr>
            <p:cNvPr id="389" name="Shape 360">
              <a:extLst>
                <a:ext uri="{FF2B5EF4-FFF2-40B4-BE49-F238E27FC236}">
                  <a16:creationId xmlns:a16="http://schemas.microsoft.com/office/drawing/2014/main" id="{9888A032-9675-49CC-BB66-570530EFC8A5}"/>
                </a:ext>
              </a:extLst>
            </p:cNvPr>
            <p:cNvSpPr/>
            <p:nvPr/>
          </p:nvSpPr>
          <p:spPr>
            <a:xfrm>
              <a:off x="8359348" y="2365210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Shape 367">
              <a:extLst>
                <a:ext uri="{FF2B5EF4-FFF2-40B4-BE49-F238E27FC236}">
                  <a16:creationId xmlns:a16="http://schemas.microsoft.com/office/drawing/2014/main" id="{2B3A4A53-00BB-B3C6-8D98-07E5A9BAA8F6}"/>
                </a:ext>
              </a:extLst>
            </p:cNvPr>
            <p:cNvSpPr/>
            <p:nvPr/>
          </p:nvSpPr>
          <p:spPr>
            <a:xfrm>
              <a:off x="10374938" y="2514723"/>
              <a:ext cx="4826172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Обучение</a:t>
              </a:r>
            </a:p>
          </p:txBody>
        </p:sp>
        <p:sp>
          <p:nvSpPr>
            <p:cNvPr id="391" name="Shape 304">
              <a:extLst>
                <a:ext uri="{FF2B5EF4-FFF2-40B4-BE49-F238E27FC236}">
                  <a16:creationId xmlns:a16="http://schemas.microsoft.com/office/drawing/2014/main" id="{1F1DBB98-4299-F147-4324-59D2DE06D958}"/>
                </a:ext>
              </a:extLst>
            </p:cNvPr>
            <p:cNvSpPr/>
            <p:nvPr/>
          </p:nvSpPr>
          <p:spPr>
            <a:xfrm>
              <a:off x="10374938" y="2909917"/>
              <a:ext cx="4746497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Системы обучения и аккредитации представителей НПО</a:t>
              </a:r>
              <a:endParaRPr lang="en-US" sz="3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2" name="Graphic 391" descr="Server outline">
              <a:extLst>
                <a:ext uri="{FF2B5EF4-FFF2-40B4-BE49-F238E27FC236}">
                  <a16:creationId xmlns:a16="http://schemas.microsoft.com/office/drawing/2014/main" id="{B4936A99-6B80-7409-FAB4-419F7E281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2624657"/>
              <a:ext cx="1124101" cy="1124101"/>
            </a:xfrm>
            <a:prstGeom prst="rect">
              <a:avLst/>
            </a:prstGeom>
          </p:spPr>
        </p:pic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06E53748-9429-B205-BC2D-0AC71167E47F}"/>
              </a:ext>
            </a:extLst>
          </p:cNvPr>
          <p:cNvGrpSpPr/>
          <p:nvPr/>
        </p:nvGrpSpPr>
        <p:grpSpPr>
          <a:xfrm>
            <a:off x="16155597" y="9761127"/>
            <a:ext cx="6841762" cy="2608119"/>
            <a:chOff x="8359348" y="2514723"/>
            <a:chExt cx="6841762" cy="2608119"/>
          </a:xfrm>
        </p:grpSpPr>
        <p:sp>
          <p:nvSpPr>
            <p:cNvPr id="394" name="Shape 360">
              <a:extLst>
                <a:ext uri="{FF2B5EF4-FFF2-40B4-BE49-F238E27FC236}">
                  <a16:creationId xmlns:a16="http://schemas.microsoft.com/office/drawing/2014/main" id="{34A33885-0B9F-4C21-70BB-F841837CC4F9}"/>
                </a:ext>
              </a:extLst>
            </p:cNvPr>
            <p:cNvSpPr/>
            <p:nvPr/>
          </p:nvSpPr>
          <p:spPr>
            <a:xfrm>
              <a:off x="8359348" y="2755509"/>
              <a:ext cx="1646286" cy="1646285"/>
            </a:xfrm>
            <a:prstGeom prst="ellipse">
              <a:avLst/>
            </a:prstGeom>
            <a:solidFill>
              <a:srgbClr val="DC3C37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5" name="Shape 367">
              <a:extLst>
                <a:ext uri="{FF2B5EF4-FFF2-40B4-BE49-F238E27FC236}">
                  <a16:creationId xmlns:a16="http://schemas.microsoft.com/office/drawing/2014/main" id="{8BF80BCB-7B18-C4A0-2B7E-2A25F61CEF12}"/>
                </a:ext>
              </a:extLst>
            </p:cNvPr>
            <p:cNvSpPr/>
            <p:nvPr/>
          </p:nvSpPr>
          <p:spPr>
            <a:xfrm>
              <a:off x="10374938" y="2514723"/>
              <a:ext cx="4826172" cy="10584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>
              <a:lvl1pPr algn="l">
                <a:lnSpc>
                  <a:spcPct val="90000"/>
                </a:lnSpc>
                <a:defRPr sz="3300" cap="all" spc="0"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r>
                <a:rPr lang="ru-RU" dirty="0">
                  <a:solidFill>
                    <a:schemeClr val="tx2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Прозрачность и представленность</a:t>
              </a:r>
            </a:p>
          </p:txBody>
        </p:sp>
        <p:sp>
          <p:nvSpPr>
            <p:cNvPr id="396" name="Shape 304">
              <a:extLst>
                <a:ext uri="{FF2B5EF4-FFF2-40B4-BE49-F238E27FC236}">
                  <a16:creationId xmlns:a16="http://schemas.microsoft.com/office/drawing/2014/main" id="{DE83B654-37BC-C864-224D-7D1E61A6949A}"/>
                </a:ext>
              </a:extLst>
            </p:cNvPr>
            <p:cNvSpPr/>
            <p:nvPr/>
          </p:nvSpPr>
          <p:spPr>
            <a:xfrm>
              <a:off x="10356654" y="3450589"/>
              <a:ext cx="4746497" cy="16722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>
                <a:defRPr sz="2700" spc="0">
                  <a:solidFill>
                    <a:srgbClr val="53585F"/>
                  </a:solidFill>
                  <a:latin typeface="Oswald "/>
                  <a:ea typeface="Oswald "/>
                  <a:cs typeface="Oswald "/>
                  <a:sym typeface="Oswald "/>
                </a:defRPr>
              </a:lvl1pPr>
            </a:lstStyle>
            <a:p>
              <a:pPr algn="l"/>
              <a:r>
                <a:rPr lang="ru-RU" sz="3400" dirty="0">
                  <a:latin typeface="Arial" panose="020B0604020202020204" pitchFamily="34" charset="0"/>
                  <a:cs typeface="Arial" panose="020B0604020202020204" pitchFamily="34" charset="0"/>
                </a:rPr>
                <a:t>Вовлечение НПО в процессы принятия решений</a:t>
              </a:r>
            </a:p>
          </p:txBody>
        </p:sp>
        <p:pic>
          <p:nvPicPr>
            <p:cNvPr id="397" name="Graphic 396" descr="Server outline">
              <a:extLst>
                <a:ext uri="{FF2B5EF4-FFF2-40B4-BE49-F238E27FC236}">
                  <a16:creationId xmlns:a16="http://schemas.microsoft.com/office/drawing/2014/main" id="{CA45D2E1-9984-B886-2420-381B2C56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902" y="3014956"/>
              <a:ext cx="1124101" cy="1124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0698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3C37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A6AAA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3C37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A6AAA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387</Words>
  <Application>Microsoft Office PowerPoint</Application>
  <PresentationFormat>Произвольный</PresentationFormat>
  <Paragraphs>115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Aileron UltraLight</vt:lpstr>
      <vt:lpstr>Arial</vt:lpstr>
      <vt:lpstr>Arial Black</vt:lpstr>
      <vt:lpstr>Arial Bold</vt:lpstr>
      <vt:lpstr>Helvetica</vt:lpstr>
      <vt:lpstr>Helvetica Light</vt:lpstr>
      <vt:lpstr>Helvetica Neue</vt:lpstr>
      <vt:lpstr>Oswald 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человека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Ryssaldy Demeuova</cp:lastModifiedBy>
  <cp:revision>16</cp:revision>
  <dcterms:modified xsi:type="dcterms:W3CDTF">2023-01-13T10:33:13Z</dcterms:modified>
</cp:coreProperties>
</file>