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6699"/>
    <a:srgbClr val="CC33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EA912-7CA8-4BE5-8B42-5337E8193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1C8EF8E-1676-4B50-933F-D93A3B44E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D81EF9-029C-486E-8DB9-7FFE42F1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97974-3FD1-46A9-B417-F8470948E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9A53E9-DF95-4A11-BB70-76C5686B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28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3AFF6-64CD-4C01-82CA-8535A28E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808B9A-A366-40E7-9899-176C70EAA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7933D-E4FC-45BF-B5FE-120C43CF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779DD2-E1BB-4243-8B99-0CBD612F4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1E64CB-03C3-43A3-A62C-449710331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6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EAD1C99-0FEF-41B1-BA44-6E1753EED4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3C5D43-9488-4741-8061-20AF654D3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CDF847-C707-4B14-AE6E-73AF29977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30ED9C-128E-4F7A-9263-FE1C9759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1BCABB-47B2-437C-B27E-079DE30A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89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D3143-91C6-4635-A092-3D99CFB32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97A191-A5A7-44CF-980F-9A7BC779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60EC5C-2893-4D0F-845C-4D47B3EE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DBDFFC-7CC2-4560-BF89-791DA54C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FC7B04-BF08-437E-ADC9-339D0AED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83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8DAB67-2D32-4E01-922D-B4ACD501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E7407C-B797-4075-A40F-5836BEB48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7F72D2-ADBB-4B3B-ACF8-762D3F7E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42FC42-8FAC-4641-88DC-60336B361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616F4-E6D8-4F28-8B18-9A04101F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95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1D271-5619-47F4-A0B8-851D31D90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B92FA4-DEB2-4FB3-B539-9C1684FBE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65EF5B-A649-461F-9409-DFCF3AC49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8784A5-9B15-47C5-9A1B-57BE7930F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3BBA03-1E1F-44AA-BAF3-C258E6BE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9C12BB-02F2-4EE0-8D1A-777F5813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88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34B6C-5B65-493C-81A9-1E19C62C1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D55B8D-8F79-4993-9F37-2974DDE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C1DA52-9ED4-47FC-B993-E7B148C2B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976C592-6BFE-42B3-B176-F3E0BD135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240440D-3E40-4237-BF63-4D25F6E24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89E7D2-EA06-46E1-A626-F572E8A7D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CDA926-FACB-4259-873B-EBDEEA36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4F362FC-206C-44DA-A474-DAA1CDF6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84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F6321-1D78-46A7-82D6-B566A93E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EF4765-50F0-4CA9-85D6-30016DE27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1C08DA-B199-43C6-A16C-33374A118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A108A6-1224-465B-8A43-8B942472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459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0F336A3-AA77-45EA-895E-D1A7F5F46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89B40E3-73F3-41CC-872E-7B87F0CCB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5043634-9182-47C5-A076-7AC1CA85A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39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60193-52F6-4D63-A288-7E1DE829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6AF120-A4A3-4C0F-828C-F9391F3AF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E8FA3D-8783-4EE7-9CE1-C622A8BFC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4F941E-7ED6-4A45-B23D-D7B1FF25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4966AC-D673-4ECE-A8DA-FC83D100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C1FA52-662A-4199-9333-8A8FB098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07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4D2AE-9C89-41A5-ADE3-82F58D198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63AC3CE-8B9B-4819-AA8B-CFE14FAEA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C2B46B-DAF6-4F91-AE7F-3AC47932E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DE57D3-6DDE-4514-8BCA-77E7B7AA5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3B24A6-C7D9-4DCF-AE58-241380CB4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6DC44C-7B2A-478A-91FF-485E5D58A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62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FA397-8F38-4BA7-8279-F69C214E7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B5116D-0F62-4BD9-AC84-20D22B269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F22217-2AEA-406A-98AD-CAD1FB810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11D4A-985D-4357-84D8-FDE686B771B0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26BB5B-24D8-403C-BD3D-8C90DA63D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224F75-55FC-4B91-BB61-0AA0628BC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D4A78-E0BD-4050-B0B6-295C7E7A3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02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0A6892-7C5D-4713-A826-D45BB12BD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4" y="1642896"/>
            <a:ext cx="3142049" cy="45154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34D14F-DB43-419D-9EE0-AAC8565BD794}"/>
              </a:ext>
            </a:extLst>
          </p:cNvPr>
          <p:cNvSpPr txBox="1"/>
          <p:nvPr/>
        </p:nvSpPr>
        <p:spPr>
          <a:xfrm>
            <a:off x="428625" y="304799"/>
            <a:ext cx="11449049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«Повышение доступности услуг по скринингу и</a:t>
            </a:r>
          </a:p>
          <a:p>
            <a:pPr algn="ctr"/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профилактике рака шейки матки и молочной железы для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женщин, живущих с ВИЧ, в Казахстане».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016C27-FF0B-4254-87C0-D1EA56ADE3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985" y="1822558"/>
            <a:ext cx="2982029" cy="412093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B6E72CD-6B72-449D-8581-726A2DC411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772" y="1720009"/>
            <a:ext cx="3325304" cy="44383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505A173-7EFB-4BE2-9C8E-F6955CEBDC24}"/>
              </a:ext>
            </a:extLst>
          </p:cNvPr>
          <p:cNvSpPr txBox="1"/>
          <p:nvPr/>
        </p:nvSpPr>
        <p:spPr>
          <a:xfrm>
            <a:off x="3295650" y="6158376"/>
            <a:ext cx="5600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Валентина Манкиева</a:t>
            </a:r>
          </a:p>
          <a:p>
            <a:pPr algn="ctr"/>
            <a:r>
              <a:rPr lang="ru-RU" dirty="0"/>
              <a:t> 22.12.2025</a:t>
            </a:r>
          </a:p>
        </p:txBody>
      </p:sp>
    </p:spTree>
    <p:extLst>
      <p:ext uri="{BB962C8B-B14F-4D97-AF65-F5344CB8AC3E}">
        <p14:creationId xmlns:p14="http://schemas.microsoft.com/office/powerpoint/2010/main" val="28413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C9855-5907-4CDA-B671-1F4928CB7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6000"/>
          </a:xfrm>
          <a:solidFill>
            <a:srgbClr val="FF7C80"/>
          </a:solidFill>
        </p:spPr>
        <p:txBody>
          <a:bodyPr>
            <a:normAutofit fontScale="90000"/>
          </a:bodyPr>
          <a:lstStyle/>
          <a:p>
            <a:b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B0955B-D2F5-4AC4-A575-CD7905AF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2171699"/>
            <a:ext cx="10515600" cy="371951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Цель проекта - улучшение доступа женщин, живущих с ВИЧ, к услугам по скринингу и профилактике РШМ и РМЖ в Казахстане. Это достигалось путем повышения информированности, снижения стигмы и дискриминации в медицинских учреждениях, усиления системы учета данных и расширения возможностей взаимодействия между сообществами и учреждениями здравоохранения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2D2839-ABA0-461C-A30D-A8043FC7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481" y="227807"/>
            <a:ext cx="1290637" cy="1290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36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D939E-15DB-41B2-AA9C-B5A9EA3E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6000"/>
          </a:xfrm>
          <a:solidFill>
            <a:srgbClr val="FF7C80"/>
          </a:solidFill>
        </p:spPr>
        <p:txBody>
          <a:bodyPr/>
          <a:lstStyle/>
          <a:p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целевые группы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4F6D9-C90D-4670-AD0A-BE968704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941135"/>
            <a:ext cx="10706100" cy="18510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>
                <a:solidFill>
                  <a:srgbClr val="FF7C80"/>
                </a:solidFill>
              </a:rPr>
              <a:t>Цель проекта </a:t>
            </a:r>
            <a:r>
              <a:rPr lang="ru-RU" sz="2400" dirty="0"/>
              <a:t>- улучшение доступа женщин, живущих с ВИЧ, к услугам по скринингу и профилактике РШМ и РМЖ в Казахстане. Путем повышения информированности, снижения стигмы и дискриминации в медицинских учреждениях, усиления системы учета данных и расширения возможностей взаимодействия между сообществами и учреждениями здравоохранения.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13F476-8DAB-4DBF-B14C-6521F86A954F}"/>
              </a:ext>
            </a:extLst>
          </p:cNvPr>
          <p:cNvSpPr txBox="1"/>
          <p:nvPr/>
        </p:nvSpPr>
        <p:spPr>
          <a:xfrm>
            <a:off x="2152651" y="4434344"/>
            <a:ext cx="76200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Женщины, живущие с ВИЧ, включая женщин из ключевых групп.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Равные консультантки – женщины, живущие с ВИЧ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Медицинские работники и сотрудники СПИД-центров</a:t>
            </a:r>
          </a:p>
        </p:txBody>
      </p:sp>
    </p:spTree>
    <p:extLst>
      <p:ext uri="{BB962C8B-B14F-4D97-AF65-F5344CB8AC3E}">
        <p14:creationId xmlns:p14="http://schemas.microsoft.com/office/powerpoint/2010/main" val="85846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D939E-15DB-41B2-AA9C-B5A9EA3E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" y="184150"/>
            <a:ext cx="11010900" cy="777875"/>
          </a:xfrm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Методы и подход - 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информационная кампания и системные изменения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D644A7D-9953-4A29-92CE-F5F090C0B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578" y="4080748"/>
            <a:ext cx="2467207" cy="227097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50E345-D408-4E82-9E53-C2443E334C18}"/>
              </a:ext>
            </a:extLst>
          </p:cNvPr>
          <p:cNvSpPr txBox="1"/>
          <p:nvPr/>
        </p:nvSpPr>
        <p:spPr>
          <a:xfrm>
            <a:off x="276226" y="1901061"/>
            <a:ext cx="3600449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Экспертный диалог:</a:t>
            </a:r>
          </a:p>
          <a:p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Вебинар «Репродуктивное здоровье и профилактика РШМ/РМЖ» (Мира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Сауранбаева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Медеа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Хмелидзе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Спецкурс «Мифы о вакцинации против ВПЧ» — ответ на запросы сообщества.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B2B7CF-C765-4387-A36A-16F6CA2F7A3C}"/>
              </a:ext>
            </a:extLst>
          </p:cNvPr>
          <p:cNvSpPr txBox="1"/>
          <p:nvPr/>
        </p:nvSpPr>
        <p:spPr>
          <a:xfrm>
            <a:off x="4438650" y="1228725"/>
            <a:ext cx="3314699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Прямая поддержка:</a:t>
            </a:r>
          </a:p>
          <a:p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Сопровождение «равный-равному» в 10 городах Казахстана.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Онлайн-консультации «дружественной» гинекологини.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E2FCFB-D969-4068-8787-2DE757E30F21}"/>
              </a:ext>
            </a:extLst>
          </p:cNvPr>
          <p:cNvSpPr txBox="1"/>
          <p:nvPr/>
        </p:nvSpPr>
        <p:spPr>
          <a:xfrm>
            <a:off x="8201026" y="2162175"/>
            <a:ext cx="3314699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Цифровая трансформация:</a:t>
            </a:r>
          </a:p>
          <a:p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Обновление Электронной базы слежения СПИД-центров (ЭБС).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Обучение сотрудников сбору данных и отчетности.</a:t>
            </a:r>
            <a:r>
              <a:rPr lang="ru-RU" dirty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Разработан практический Гайд по скринингу согласно национальному календарю РК.</a:t>
            </a:r>
          </a:p>
        </p:txBody>
      </p:sp>
    </p:spTree>
    <p:extLst>
      <p:ext uri="{BB962C8B-B14F-4D97-AF65-F5344CB8AC3E}">
        <p14:creationId xmlns:p14="http://schemas.microsoft.com/office/powerpoint/2010/main" val="2281774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D939E-15DB-41B2-AA9C-B5A9EA3E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" y="153918"/>
            <a:ext cx="11110913" cy="844550"/>
          </a:xfrm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Опыт сопровождения и барьеры: взгляд изнутри</a:t>
            </a:r>
            <a:b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Голос сообщества (результаты фокус-групп)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1A5C0BE-F985-43A6-AC22-8EDE53C713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974" y="1929814"/>
            <a:ext cx="1785938" cy="207068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D14B34-3024-4C1E-8F6F-D1A5ECB638EE}"/>
              </a:ext>
            </a:extLst>
          </p:cNvPr>
          <p:cNvSpPr txBox="1"/>
          <p:nvPr/>
        </p:nvSpPr>
        <p:spPr>
          <a:xfrm>
            <a:off x="219075" y="4216943"/>
            <a:ext cx="10682289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Техническая помощь- настройка ЭЦП, запись на прием, физическое сопровождение в поликлинику.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Защита прав- разъяснение прав пациентов и снижение уровня стресса.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997E26-0856-4718-BDB1-92178ADC5319}"/>
              </a:ext>
            </a:extLst>
          </p:cNvPr>
          <p:cNvSpPr txBox="1"/>
          <p:nvPr/>
        </p:nvSpPr>
        <p:spPr>
          <a:xfrm>
            <a:off x="100012" y="1284673"/>
            <a:ext cx="96631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Страхи: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«Узнают ли о моем статусе?», «Будет ли больно?», «Сколько это стоит?».</a:t>
            </a:r>
          </a:p>
          <a:p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Стигма: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Предвзятость врачей (двойные перчатки, холодное отношение).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462E3E-F087-4DBF-B938-33CB883AFF16}"/>
              </a:ext>
            </a:extLst>
          </p:cNvPr>
          <p:cNvSpPr txBox="1"/>
          <p:nvPr/>
        </p:nvSpPr>
        <p:spPr>
          <a:xfrm>
            <a:off x="781050" y="2389948"/>
            <a:ext cx="8982075" cy="1477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Системные барьеры -отсутствие прикрепления к поликлиникам и возрастные ограничения.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Низкая информированность- женщины не знают, что скрининг бесплатен и жизненно важен.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Отсутствие ОСМС, навыков работы с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Damumed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eGov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Mobile.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F0203-EF8E-46EC-8695-1CCCB43076DF}"/>
              </a:ext>
            </a:extLst>
          </p:cNvPr>
          <p:cNvSpPr txBox="1"/>
          <p:nvPr/>
        </p:nvSpPr>
        <p:spPr>
          <a:xfrm>
            <a:off x="319088" y="5868815"/>
            <a:ext cx="11553824" cy="369332"/>
          </a:xfrm>
          <a:prstGeom prst="rect">
            <a:avLst/>
          </a:prstGeom>
          <a:solidFill>
            <a:srgbClr val="FF7C80"/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Решение — метод «Равная — равной» + личный пример и эмоциональная поддержка.</a:t>
            </a:r>
          </a:p>
        </p:txBody>
      </p:sp>
    </p:spTree>
    <p:extLst>
      <p:ext uri="{BB962C8B-B14F-4D97-AF65-F5344CB8AC3E}">
        <p14:creationId xmlns:p14="http://schemas.microsoft.com/office/powerpoint/2010/main" val="1803371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D939E-15DB-41B2-AA9C-B5A9EA3E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" y="203200"/>
            <a:ext cx="11763375" cy="854075"/>
          </a:xfrm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Опыт консультирования женщин, живущих с ВИЧ, гинекологиней</a:t>
            </a:r>
            <a:b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4F6D9-C90D-4670-AD0A-BE968704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590675"/>
            <a:ext cx="11763375" cy="4881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Форматы помощи: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Оффлайн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(Алматы): полный осмотр, ПАП-тест, ВПЧ-тестирование, маммография.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(регионы): удаленный доступ к экспертной помощи для женщин из отдаленных областей. Онлайн-формат снял географические барьеры и страх перед личным визитом.</a:t>
            </a:r>
          </a:p>
          <a:p>
            <a:pPr marL="0" indent="0">
              <a:buNone/>
            </a:pP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24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Ключевые темы обращений: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интерпретация анализов и подготовка к скринингу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менопауза и взаимодействие ЗГТ (заместительная гормональная терапия) с АРТ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планирование беременности и квоты на ЭКО</a:t>
            </a:r>
          </a:p>
          <a:p>
            <a:pPr marL="0" indent="0">
              <a:buNone/>
            </a:pP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24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Критически важные результаты и экстренная помощь:</a:t>
            </a:r>
          </a:p>
          <a:p>
            <a:pPr marL="0" indent="0">
              <a:buNone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Выявлен случай гнойного процесса, проведена срочная операция</a:t>
            </a:r>
          </a:p>
          <a:p>
            <a:pPr marL="0" indent="0">
              <a:buNone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Длительное сопровождение: 6 женщин остаются под наблюдением (подозрение на РМЖ, планирование беременности, реабилитация).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B97F62E-048D-4754-8AA3-48620CA95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374" y="51593"/>
            <a:ext cx="1076325" cy="115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3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9D760-7FA6-42AF-80C9-24D2F119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" y="209550"/>
            <a:ext cx="11387138" cy="714375"/>
          </a:xfrm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Ключевые результаты проекта в цифрах и действиях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B2DED2A-335E-4539-B794-9C9568AA17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984" y="3710315"/>
            <a:ext cx="2721378" cy="231457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93141C-A2D9-45E7-A10E-B540BE2C363B}"/>
              </a:ext>
            </a:extLst>
          </p:cNvPr>
          <p:cNvSpPr txBox="1"/>
          <p:nvPr/>
        </p:nvSpPr>
        <p:spPr>
          <a:xfrm>
            <a:off x="109537" y="1509713"/>
            <a:ext cx="1155382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Охват и скрининг: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183 женщины получили знания о профилактике в 10 городах РК.56 женщин уже прошли скрининг (34 — РШМ, 22 — РМЖ).</a:t>
            </a:r>
          </a:p>
          <a:p>
            <a:endParaRPr lang="ru-RU" sz="2000" u="sng" dirty="0">
              <a:solidFill>
                <a:srgbClr val="FF7C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b="1" u="sng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Медицинская поддержка: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 женщины получили полное сопровождение и консультации гинеколога (онлайн и оффлайн).</a:t>
            </a:r>
          </a:p>
          <a:p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b="1" u="sng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Системные изменения: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регионов: обучены сотрудники СПИД-центров по всей стране.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Электронная база (ЭБС): обновлена для мониторинга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онкоскрининга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Выпущен и внедрен стандарт операционных процедур для врачей. </a:t>
            </a:r>
          </a:p>
          <a:p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b="1" u="sng" dirty="0">
                <a:solidFill>
                  <a:srgbClr val="FF7C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Аналитический отчет: 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подробная карта барьеров и план действий для МЗ РК.</a:t>
            </a:r>
          </a:p>
        </p:txBody>
      </p:sp>
    </p:spTree>
    <p:extLst>
      <p:ext uri="{BB962C8B-B14F-4D97-AF65-F5344CB8AC3E}">
        <p14:creationId xmlns:p14="http://schemas.microsoft.com/office/powerpoint/2010/main" val="252740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9D760-7FA6-42AF-80C9-24D2F119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" y="28576"/>
            <a:ext cx="11496675" cy="571500"/>
          </a:xfrm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Выводы и рекомендации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06ABA0-6520-4ABE-9CC4-917D3F30A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762000"/>
            <a:ext cx="11791064" cy="6067424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Подготовка и обучение медицинского персонала Обучать врачей особенностям работы с женщинами, живущими с ВИЧ. Внедрять стандарты уважительного и недискриминационного отношения.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Усиление информированности женщин Расширять доступ к информации о скрининге РШМ и РМЖ. Разрабатывать адаптированные образовательные материалы, включая электронные версии.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Улучшение координации услуг Наладить взаимодействие между СПИД-центрами и поликлиниками. Интегрировать услуги по ВИЧ и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онкоскринингу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единую систему.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Поддержка равных консультанток Обеспечить консультанток необходимыми ресурсами и знаниями, с учетом изменений нормативно-правовой базы и данными исследований. Расширить доступ к социальным услугам, включая прикрепление к поликлиникам и помощь в получении ОСМС.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Устойчивое финансирование Гарантировать долгосрочное финансирование программ наставничества для женщин, живущих с ВИЧ.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Улучшение данных и мониторинга Обеспечить сбор дезагрегированных данных по ВИЧ-статусу в скрининговых программах. Использовать данные для планирования и улучшения услуг.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Масштабирование и партнерства Продолжить поиск ресурсов для расширения программ. Развивать сотрудничество с государственными и международными партнерами.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DF5092-FA1B-45CE-8DDB-DAB0A7A8E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6236" y="28576"/>
            <a:ext cx="668527" cy="93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208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733</Words>
  <Application>Microsoft Office PowerPoint</Application>
  <PresentationFormat>Широкоэкранный</PresentationFormat>
  <Paragraphs>73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Тема Office</vt:lpstr>
      <vt:lpstr>Презентация PowerPoint</vt:lpstr>
      <vt:lpstr> Проблема </vt:lpstr>
      <vt:lpstr>Цель и целевые группы проекта</vt:lpstr>
      <vt:lpstr>Методы и подход - информационная кампания и системные изменения</vt:lpstr>
      <vt:lpstr>Опыт сопровождения и барьеры: взгляд изнутри Голос сообщества (результаты фокус-групп)</vt:lpstr>
      <vt:lpstr>Опыт консультирования женщин, живущих с ВИЧ, гинекологиней </vt:lpstr>
      <vt:lpstr>Ключевые результаты проекта в цифрах и действиях</vt:lpstr>
      <vt:lpstr>Выводы и рекомендации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 Манкиева</dc:creator>
  <cp:lastModifiedBy>Валентина Манкиева</cp:lastModifiedBy>
  <cp:revision>18</cp:revision>
  <dcterms:created xsi:type="dcterms:W3CDTF">2025-12-20T18:05:55Z</dcterms:created>
  <dcterms:modified xsi:type="dcterms:W3CDTF">2025-12-21T16:52:26Z</dcterms:modified>
</cp:coreProperties>
</file>