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83" r:id="rId4"/>
    <p:sldId id="1616" r:id="rId5"/>
    <p:sldId id="294" r:id="rId6"/>
    <p:sldId id="275" r:id="rId7"/>
    <p:sldId id="394" r:id="rId8"/>
    <p:sldId id="298" r:id="rId9"/>
    <p:sldId id="1620" r:id="rId10"/>
    <p:sldId id="1619" r:id="rId11"/>
    <p:sldId id="300" r:id="rId12"/>
    <p:sldId id="1621" r:id="rId13"/>
    <p:sldId id="262" r:id="rId1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51F"/>
    <a:srgbClr val="AEB2B2"/>
    <a:srgbClr val="DAE3F3"/>
    <a:srgbClr val="FFF2CC"/>
    <a:srgbClr val="6677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2941" autoAdjust="0"/>
  </p:normalViewPr>
  <p:slideViewPr>
    <p:cSldViewPr snapToGrid="0">
      <p:cViewPr varScale="1">
        <p:scale>
          <a:sx n="62" d="100"/>
          <a:sy n="62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DA1DF292-4F39-40E7-A815-0DE89D22B06D}"/>
    <pc:docChg chg="modSld">
      <pc:chgData name="Ryssaldy Demeuova" userId="1b36aab8-03ea-4a7c-9005-27f2602792bf" providerId="ADAL" clId="{DA1DF292-4F39-40E7-A815-0DE89D22B06D}" dt="2024-10-04T06:10:34.791" v="1" actId="20577"/>
      <pc:docMkLst>
        <pc:docMk/>
      </pc:docMkLst>
      <pc:sldChg chg="modSp mod">
        <pc:chgData name="Ryssaldy Demeuova" userId="1b36aab8-03ea-4a7c-9005-27f2602792bf" providerId="ADAL" clId="{DA1DF292-4F39-40E7-A815-0DE89D22B06D}" dt="2024-10-04T06:10:34.791" v="1" actId="20577"/>
        <pc:sldMkLst>
          <pc:docMk/>
          <pc:sldMk cId="3948167913" sldId="257"/>
        </pc:sldMkLst>
        <pc:spChg chg="mod">
          <ac:chgData name="Ryssaldy Demeuova" userId="1b36aab8-03ea-4a7c-9005-27f2602792bf" providerId="ADAL" clId="{DA1DF292-4F39-40E7-A815-0DE89D22B06D}" dt="2024-10-04T06:10:34.791" v="1" actId="20577"/>
          <ac:spMkLst>
            <pc:docMk/>
            <pc:sldMk cId="3948167913" sldId="257"/>
            <ac:spMk id="4" creationId="{B96E8272-2277-B534-A3E1-62206A9B4B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6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6333" y="1"/>
            <a:ext cx="3041968" cy="466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99742-C964-4675-8B27-17304CB454C6}" type="datetimeFigureOut">
              <a:rPr lang="ru-RU" smtClean="0"/>
              <a:t>04.10.2024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3B1D-E82F-4096-801B-ED09D36109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96467-2D17-4508-9D64-CBC5A07B1269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805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6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8EAF-58CB-468C-AB61-8DEC0288D516}" type="slidenum">
              <a:rPr lang="ru-KZ" smtClean="0"/>
              <a:t>13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14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8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1F58F-357D-4949-8105-D94F2A01FD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6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2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BC4DF-4521-F93B-DBFF-B03076C9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87DA40-2E78-D1F2-A033-B119D8FF6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6ADE15-0B9D-E295-CD82-300EDECF6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85C5DB-B30F-E26E-4379-42929E070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62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06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14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4F89-3C5E-A190-9DD2-0EFB2DC0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4CE99-3446-8578-0FD7-D666D184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2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21A9-2322-4ADA-95BA-42FCE398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10077450" cy="810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C22D-EB65-6C3C-00B7-A182BC71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177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7B0-0978-6739-296F-EAE4B869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10077450" cy="810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9233-6AF3-B6FF-6435-66633291E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BCB0F-A264-5023-3BD3-A7B1A4D85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8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D888-F23D-30EF-3B7A-64FFE9D8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47" y="6827"/>
            <a:ext cx="9904413" cy="82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89D71-EF51-7053-4B5E-57B4B570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F14BD-2923-2C17-7943-6BEA9763F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4E3C9-5627-65D0-7752-5A2C499C2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260C6-7F8D-94DA-2EA9-CB2F09782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B421-D51B-F511-4CCE-B035D11E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28576"/>
            <a:ext cx="9801313" cy="8001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DB37-0D44-D269-A965-BEA84DE1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09EFA-0020-F558-B77B-6ED3BC1DA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EEC6D-ED9F-AC1A-0738-BE47D1E0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9C894-DF20-48F5-95BA-9F8647E266A8}" type="datetimeFigureOut">
              <a:rPr lang="ru-RU" smtClean="0"/>
              <a:t>04.10.2024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26BFA-E111-6F2B-9736-08EB75B5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3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B9C1-D9AF-8018-7783-DF86B02C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10077450" cy="810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03E1E-07D7-8C89-0594-9F271CB73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B1E0-C3F5-DCF4-47F6-A8851904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9C894-DF20-48F5-95BA-9F8647E266A8}" type="datetimeFigureOut">
              <a:rPr lang="ru-RU" smtClean="0"/>
              <a:t>04.10.2024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ED819-CCE6-1A2E-2448-38FAEE63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1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27EE8-6F92-4A6B-78EF-F7CEB959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8675"/>
            <a:ext cx="2628900" cy="534828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8A5BC-4B0E-9CA7-AAC4-BF1F0CBFF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8675"/>
            <a:ext cx="7734300" cy="5348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1D7FF-2797-F974-2633-0734B917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9C894-DF20-48F5-95BA-9F8647E266A8}" type="datetimeFigureOut">
              <a:rPr lang="ru-RU" smtClean="0"/>
              <a:t>04.10.2024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0B2C-85EA-7BE1-EEBD-FB76CACA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62750-08FC-482D-6AD5-2699F6B2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10077450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F10A8-8E1C-01B5-E5D1-AC91F57B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350" y="1253330"/>
            <a:ext cx="10077450" cy="466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5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32EDA-5CC6-EEE1-388A-6536C405D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rcRect t="880" b="1256"/>
          <a:stretch/>
        </p:blipFill>
        <p:spPr>
          <a:xfrm>
            <a:off x="777001" y="944380"/>
            <a:ext cx="10637997" cy="5838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069" y="1572266"/>
            <a:ext cx="9231724" cy="1897018"/>
          </a:xfrm>
          <a:noFill/>
          <a:effectLst>
            <a:glow rad="2286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Грант Глобального Фонда</a:t>
            </a:r>
            <a:br>
              <a:rPr lang="ru-RU" sz="28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/>
              <a:t>«Реализация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устойчивых стратегических мер по сдерживанию эпидемии ВИЧ-инфекции среди ключевых групп населения в Республике Казахстан»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</a:rPr>
              <a:t> на 2024-2026 годы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6E8272-2277-B534-A3E1-62206A9B4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931" y="5449571"/>
            <a:ext cx="9144000" cy="92893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Давлетгалиева Татьяна – 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национальный координатор по ВИЧ, ГРП ГФ</a:t>
            </a:r>
          </a:p>
          <a:p>
            <a:pPr>
              <a:lnSpc>
                <a:spcPct val="100000"/>
              </a:lnSpc>
            </a:pPr>
            <a:r>
              <a:rPr lang="ru-RU" sz="1600"/>
              <a:t>7 </a:t>
            </a:r>
            <a:r>
              <a:rPr lang="ru-RU" sz="1600" dirty="0"/>
              <a:t>октября 2024 г.</a:t>
            </a:r>
          </a:p>
        </p:txBody>
      </p:sp>
      <p:pic>
        <p:nvPicPr>
          <p:cNvPr id="7" name="Picture 6" descr="AIDs awareness ribbon">
            <a:extLst>
              <a:ext uri="{FF2B5EF4-FFF2-40B4-BE49-F238E27FC236}">
                <a16:creationId xmlns:a16="http://schemas.microsoft.com/office/drawing/2014/main" id="{95C5B320-7397-6BE8-F0FA-3F2ADA099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7462" y="3469284"/>
            <a:ext cx="2797074" cy="186471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4816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480" y="18256"/>
            <a:ext cx="9004749" cy="8104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>
                <a:cs typeface="Arial" pitchFamily="34" charset="0"/>
              </a:rPr>
              <a:t>Обеспечение устойчивости государственного финансирования на программы ВИЧ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402080" y="1120277"/>
            <a:ext cx="5693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889010"/>
            <a:ext cx="6949440" cy="603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Продолжение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бюджетной пропаганды выделения ГСЗ для НПО, работающих с КГН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обсуждены на Диалоговой площадке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Круглых столах, селекторных совещаниях с регионами)</a:t>
            </a:r>
          </a:p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kk-K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2-дневного тренинга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специалистов Управлений здравоохранения областей, городов Астаны, Алматы и Шымкент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 применению законодательства в государственных закупках при реализации государственного социального заказа </a:t>
            </a:r>
          </a:p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представителей КНЦДИЗ и ГРП ГФ 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круглых столах в регионах  по теме: «Обеспечения устойчивого финансирования неправительственных организаций в рамках государственного социального заказа по ВИЧ и туберкулезу»</a:t>
            </a:r>
          </a:p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8996" marR="941399">
              <a:lnSpc>
                <a:spcPct val="98900"/>
              </a:lnSpc>
              <a:spcBef>
                <a:spcPts val="83"/>
              </a:spcBef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Инициируется внесение в Кодекс РК «О здоровье народа и системе здравоохранения» нормы: «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32-1) предоставляют государственные гранты через оператора для неправительственных организаций, в том числе для ключевых групп населения»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8996" marR="941399" algn="just">
              <a:lnSpc>
                <a:spcPct val="98900"/>
              </a:lnSpc>
              <a:spcBef>
                <a:spcPts val="83"/>
              </a:spcBef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54396"/>
              </p:ext>
            </p:extLst>
          </p:nvPr>
        </p:nvGraphicFramePr>
        <p:xfrm>
          <a:off x="6172199" y="1252538"/>
          <a:ext cx="5428167" cy="493352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6338">
                <a:tc gridSpan="6"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Выделение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effectLst/>
                        </a:rPr>
                        <a:t>  гос.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финансирования (ГСЗ) для профилактики ВИЧ среди КГН и </a:t>
                      </a:r>
                    </a:p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поддержки людей, живущих с ВИЧ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Годы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17151F"/>
                          </a:solidFill>
                          <a:effectLst/>
                        </a:rPr>
                        <a:t>2020</a:t>
                      </a:r>
                      <a:endParaRPr lang="ru-RU" sz="1400" dirty="0">
                        <a:solidFill>
                          <a:srgbClr val="1715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17151F"/>
                          </a:solidFill>
                          <a:effectLst/>
                        </a:rPr>
                        <a:t>2021</a:t>
                      </a:r>
                      <a:endParaRPr lang="ru-RU" sz="1400" dirty="0">
                        <a:solidFill>
                          <a:srgbClr val="1715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17151F"/>
                          </a:solidFill>
                          <a:effectLst/>
                        </a:rPr>
                        <a:t>2022</a:t>
                      </a:r>
                      <a:endParaRPr lang="ru-RU" sz="1400" dirty="0">
                        <a:solidFill>
                          <a:srgbClr val="1715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17151F"/>
                          </a:solidFill>
                          <a:effectLst/>
                        </a:rPr>
                        <a:t>2023</a:t>
                      </a:r>
                      <a:endParaRPr lang="ru-RU" sz="1400" dirty="0">
                        <a:solidFill>
                          <a:srgbClr val="1715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rgbClr val="1715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5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Сумма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effectLst/>
                        </a:rPr>
                        <a:t> выделенного финансирования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aseline="0" dirty="0">
                          <a:solidFill>
                            <a:schemeClr val="bg1"/>
                          </a:solidFill>
                          <a:effectLst/>
                        </a:rPr>
                        <a:t> на ГСЗ (тенге)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ru-RU" sz="16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19.7</a:t>
                      </a:r>
                      <a:endParaRPr lang="ru-RU" sz="16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74.2</a:t>
                      </a:r>
                      <a:endParaRPr lang="ru-RU" sz="16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6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17151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246.1</a:t>
                      </a:r>
                      <a:r>
                        <a:rPr lang="ru-RU" sz="1600" baseline="0" dirty="0">
                          <a:solidFill>
                            <a:srgbClr val="17151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5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Количество НПО, получивших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17151F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solidFill>
                          <a:srgbClr val="17151F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17151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17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rgbClr val="17151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 10 регионах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78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/>
              <a:t>Запрос на изменение проектного региона </a:t>
            </a:r>
            <a:br>
              <a:rPr lang="ru-RU" sz="2000" dirty="0"/>
            </a:br>
            <a:r>
              <a:rPr lang="ru-RU" sz="2000" dirty="0"/>
              <a:t>с Туркестанской  на Западно-Казахстанскую  область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039998-8161-D9C8-73E7-310F55A65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261" y="1337179"/>
            <a:ext cx="3977194" cy="49291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Проект: </a:t>
            </a:r>
            <a:r>
              <a:rPr lang="ru-RU" sz="1600" dirty="0"/>
              <a:t>Реализация профилактических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                программ среди МСМ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                Туркестанской 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Начало проекта: </a:t>
            </a:r>
            <a:r>
              <a:rPr lang="ru-RU" sz="1600" dirty="0"/>
              <a:t>февраль 2024 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err="1"/>
              <a:t>Суб</a:t>
            </a:r>
            <a:r>
              <a:rPr lang="ru-RU" sz="1800" b="1" dirty="0"/>
              <a:t>-контрактер:</a:t>
            </a:r>
            <a:r>
              <a:rPr lang="ru-RU" sz="1800" dirty="0"/>
              <a:t> </a:t>
            </a:r>
            <a:r>
              <a:rPr lang="ru-RU" sz="1600" dirty="0"/>
              <a:t>ОО «</a:t>
            </a:r>
            <a:r>
              <a:rPr lang="ru-RU" sz="1600" dirty="0" err="1"/>
              <a:t>Байшешек</a:t>
            </a:r>
            <a:r>
              <a:rPr lang="ru-RU" sz="1600" dirty="0"/>
              <a:t>»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В рамках гранта выделено: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Аренда офиса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10 ставок а/р по работе с МСМ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1 ст. а/р по работе с ТГ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1 ст. веб-аутрич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1 ст. СММ-специалист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1 ст. координатор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0.8 ст. спец по базе/ТМЦ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0.5 ст. Бухгалтер (0,5)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ТМЦ (презервативы, любриканты, экспресс тесты)</a:t>
            </a:r>
          </a:p>
          <a:p>
            <a:pPr marL="339725" indent="-165100">
              <a:spcBef>
                <a:spcPts val="0"/>
              </a:spcBef>
            </a:pPr>
            <a:r>
              <a:rPr lang="ru-RU" sz="1600" dirty="0"/>
              <a:t>дополнительное поощрение к зарплатам за выявленный случай и постановка на Д учет и лечение, а также направление и получение ДКП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7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C3B619-56F5-18A3-DA7B-EC95C3A407AF}"/>
              </a:ext>
            </a:extLst>
          </p:cNvPr>
          <p:cNvSpPr txBox="1">
            <a:spLocks/>
          </p:cNvSpPr>
          <p:nvPr/>
        </p:nvSpPr>
        <p:spPr>
          <a:xfrm>
            <a:off x="4128455" y="1249479"/>
            <a:ext cx="4007795" cy="44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ea typeface="Calibri" panose="020F0502020204030204" pitchFamily="34" charset="0"/>
              </a:rPr>
              <a:t>Причины запроса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ea typeface="Calibri" panose="020F0502020204030204" pitchFamily="34" charset="0"/>
              </a:rPr>
              <a:t>на изменение региона: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Неудовлетворительные оценки  («С» и «</a:t>
            </a:r>
            <a:r>
              <a:rPr lang="en-US" sz="1600" dirty="0">
                <a:ea typeface="Calibri" panose="020F0502020204030204" pitchFamily="34" charset="0"/>
              </a:rPr>
              <a:t>D</a:t>
            </a:r>
            <a:r>
              <a:rPr lang="ru-RU" sz="1600" dirty="0">
                <a:ea typeface="Calibri" panose="020F0502020204030204" pitchFamily="34" charset="0"/>
              </a:rPr>
              <a:t>») по итогам МиО* визитов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Не представлены клиенты во время </a:t>
            </a:r>
            <a:r>
              <a:rPr lang="ru-RU" sz="1600" dirty="0" err="1">
                <a:ea typeface="Calibri" panose="020F0502020204030204" pitchFamily="34" charset="0"/>
              </a:rPr>
              <a:t>МиО</a:t>
            </a:r>
            <a:r>
              <a:rPr lang="ru-RU" sz="1600" dirty="0">
                <a:ea typeface="Calibri" panose="020F0502020204030204" pitchFamily="34" charset="0"/>
              </a:rPr>
              <a:t> визитов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На </a:t>
            </a:r>
            <a:r>
              <a:rPr lang="ru-RU" sz="1600" dirty="0" err="1">
                <a:ea typeface="Calibri" panose="020F0502020204030204" pitchFamily="34" charset="0"/>
              </a:rPr>
              <a:t>МиО</a:t>
            </a:r>
            <a:r>
              <a:rPr lang="ru-RU" sz="1600" dirty="0">
                <a:ea typeface="Calibri" panose="020F0502020204030204" pitchFamily="34" charset="0"/>
              </a:rPr>
              <a:t> визите присутствовало 2 из 11 а/р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Не выполнены индикаторы по</a:t>
            </a:r>
          </a:p>
          <a:p>
            <a:pPr marL="515938" indent="-176213"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тестированию и выявлению случаев ВИЧ (</a:t>
            </a:r>
            <a:r>
              <a:rPr lang="ru-RU" sz="1600" i="1" dirty="0">
                <a:effectLst/>
                <a:ea typeface="Calibri" panose="020F0502020204030204" pitchFamily="34" charset="0"/>
              </a:rPr>
              <a:t>за 9 месяцев только 1 случай)</a:t>
            </a:r>
            <a:r>
              <a:rPr lang="ru-RU" sz="1600" dirty="0">
                <a:ea typeface="Calibri" panose="020F0502020204030204" pitchFamily="34" charset="0"/>
              </a:rPr>
              <a:t> </a:t>
            </a:r>
          </a:p>
          <a:p>
            <a:pPr marL="515938" indent="-176213"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направлению на ДКП (привлечено 42 человека при плане – 130) </a:t>
            </a:r>
            <a:endParaRPr lang="ru-RU" sz="16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</a:rPr>
              <a:t>Невыполнение рекомендаций по итогам МиО визитов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ea typeface="Calibri" panose="020F0502020204030204" pitchFamily="34" charset="0"/>
              </a:rPr>
              <a:t>Текучесть кадров  и низкий потенциал организации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7E0852B-B972-31C9-64A8-BD806380B308}"/>
              </a:ext>
            </a:extLst>
          </p:cNvPr>
          <p:cNvSpPr txBox="1">
            <a:spLocks/>
          </p:cNvSpPr>
          <p:nvPr/>
        </p:nvSpPr>
        <p:spPr>
          <a:xfrm>
            <a:off x="8229600" y="1318532"/>
            <a:ext cx="3962400" cy="517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1800" b="1" dirty="0">
                <a:effectLst/>
                <a:ea typeface="Calibri" panose="020F0502020204030204" pitchFamily="34" charset="0"/>
              </a:rPr>
              <a:t>Предложения: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Перевести </a:t>
            </a:r>
            <a:r>
              <a:rPr lang="ru-RU" sz="1600" dirty="0">
                <a:effectLst/>
                <a:ea typeface="Calibri" panose="020F0502020204030204" pitchFamily="34" charset="0"/>
              </a:rPr>
              <a:t>3-х аутрич работников, 0.2 ставки </a:t>
            </a:r>
            <a:r>
              <a:rPr lang="ru-RU" sz="1600" dirty="0" err="1">
                <a:effectLst/>
                <a:ea typeface="Calibri" panose="020F0502020204030204" pitchFamily="34" charset="0"/>
              </a:rPr>
              <a:t>базиста</a:t>
            </a:r>
            <a:r>
              <a:rPr lang="ru-RU" sz="1600" dirty="0">
                <a:effectLst/>
                <a:ea typeface="Calibri" panose="020F0502020204030204" pitchFamily="34" charset="0"/>
              </a:rPr>
              <a:t> в ОО «Ай-Ана» г. Шымкент (</a:t>
            </a:r>
            <a:r>
              <a:rPr lang="ru-RU" sz="1600" b="1" dirty="0">
                <a:effectLst/>
                <a:ea typeface="Calibri" panose="020F0502020204030204" pitchFamily="34" charset="0"/>
              </a:rPr>
              <a:t>для продолжения </a:t>
            </a:r>
            <a:r>
              <a:rPr lang="ru-RU" sz="1600" dirty="0">
                <a:effectLst/>
                <a:ea typeface="Calibri" panose="020F0502020204030204" pitchFamily="34" charset="0"/>
              </a:rPr>
              <a:t>реализации профилактических мероприятий в Туркестанской области)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Изменить проектный регион с Туркестанской области на ЗКО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Объявить конкурс среди НПО в ЗКО для реализации профилактических программ среди МСМ в регионе не позднее 20 декабря</a:t>
            </a:r>
            <a:endParaRPr lang="en-US" sz="1600" dirty="0"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Провести обучение нового НПО и  распределить ТМЦ</a:t>
            </a:r>
            <a:r>
              <a:rPr lang="ru-RU" sz="1600" dirty="0">
                <a:effectLst/>
                <a:ea typeface="Calibri" panose="020F0502020204030204" pitchFamily="34" charset="0"/>
              </a:rPr>
              <a:t>  ОО </a:t>
            </a:r>
            <a:r>
              <a:rPr lang="ru-RU" sz="1600" dirty="0" err="1">
                <a:effectLst/>
                <a:ea typeface="Calibri" panose="020F0502020204030204" pitchFamily="34" charset="0"/>
              </a:rPr>
              <a:t>Байшешек</a:t>
            </a:r>
            <a:endParaRPr lang="ru-RU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Начать профилактические </a:t>
            </a:r>
            <a:r>
              <a:rPr lang="ru-RU" sz="1600" dirty="0">
                <a:effectLst/>
                <a:ea typeface="Calibri" panose="020F0502020204030204" pitchFamily="34" charset="0"/>
              </a:rPr>
              <a:t>мероприятия среди МСМ </a:t>
            </a:r>
            <a:r>
              <a:rPr lang="ru-RU" sz="1600" dirty="0">
                <a:ea typeface="Calibri" panose="020F0502020204030204" pitchFamily="34" charset="0"/>
              </a:rPr>
              <a:t>в ЗКО с января 2025 г.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2578E3-847E-E885-1E49-163046899016}"/>
              </a:ext>
            </a:extLst>
          </p:cNvPr>
          <p:cNvSpPr txBox="1"/>
          <p:nvPr/>
        </p:nvSpPr>
        <p:spPr>
          <a:xfrm>
            <a:off x="111864" y="6569115"/>
            <a:ext cx="8479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effectLst/>
                <a:ea typeface="Calibri" panose="020F0502020204030204" pitchFamily="34" charset="0"/>
              </a:rPr>
              <a:t>* 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МИО визиты Основного получателя и Местного Агента Фонда с участием независимых экспертов</a:t>
            </a:r>
            <a:endParaRPr lang="en-US" sz="1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5BEF0-138C-1DE3-1AED-9491B634F2DD}"/>
              </a:ext>
            </a:extLst>
          </p:cNvPr>
          <p:cNvSpPr txBox="1"/>
          <p:nvPr/>
        </p:nvSpPr>
        <p:spPr>
          <a:xfrm>
            <a:off x="4296510" y="6002613"/>
            <a:ext cx="3671684" cy="485794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>
                <a:solidFill>
                  <a:srgbClr val="002060"/>
                </a:solidFill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Уведомление (27.09.24) о расторжении Договора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9FB60E9-378A-48E6-740A-DAB3A22E3552}"/>
              </a:ext>
            </a:extLst>
          </p:cNvPr>
          <p:cNvSpPr/>
          <p:nvPr/>
        </p:nvSpPr>
        <p:spPr>
          <a:xfrm>
            <a:off x="5730216" y="5552627"/>
            <a:ext cx="622570" cy="3798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32D38-F5F0-9D02-BE35-47F2D4B18B93}"/>
              </a:ext>
            </a:extLst>
          </p:cNvPr>
          <p:cNvSpPr txBox="1"/>
          <p:nvPr/>
        </p:nvSpPr>
        <p:spPr>
          <a:xfrm>
            <a:off x="8469389" y="6003211"/>
            <a:ext cx="3671684" cy="485794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>
                <a:solidFill>
                  <a:srgbClr val="002060"/>
                </a:solidFill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Просим согласовать предложения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6A7A776-34D3-EA2F-B396-87C1572CA7AA}"/>
              </a:ext>
            </a:extLst>
          </p:cNvPr>
          <p:cNvSpPr/>
          <p:nvPr/>
        </p:nvSpPr>
        <p:spPr>
          <a:xfrm>
            <a:off x="9903095" y="5553225"/>
            <a:ext cx="622570" cy="3798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Дальнейшие планы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5565C2A-1148-7B30-0A3C-19C09336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4" y="1253328"/>
            <a:ext cx="10982528" cy="5113916"/>
          </a:xfrm>
        </p:spPr>
        <p:txBody>
          <a:bodyPr numCol="2">
            <a:normAutofit/>
          </a:bodyPr>
          <a:lstStyle/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Продолжение реализации профилактических программ среди МСМ и ТГ, ЛУИН и </a:t>
            </a:r>
            <a:r>
              <a:rPr lang="ru-RU" sz="1800" dirty="0">
                <a:sym typeface="Exo"/>
              </a:rPr>
              <a:t>ухода и лечения </a:t>
            </a:r>
            <a:r>
              <a:rPr lang="ru-RU" sz="1800" dirty="0"/>
              <a:t>ЛЖВ</a:t>
            </a:r>
            <a:endParaRPr lang="ru-RU" sz="900" dirty="0"/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Расширение доступа КГН к тестированию во всех регионах РК.  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Продолжение реализации новых методов тестирования </a:t>
            </a:r>
            <a:r>
              <a:rPr lang="en-US" sz="1800" dirty="0"/>
              <a:t>SNS </a:t>
            </a:r>
            <a:r>
              <a:rPr lang="ru-RU" sz="1800" dirty="0"/>
              <a:t>и онлайн-платформы </a:t>
            </a:r>
            <a:r>
              <a:rPr lang="en-US" sz="1800" dirty="0"/>
              <a:t>hivtest.kz</a:t>
            </a:r>
            <a:endParaRPr lang="ru-RU" sz="1800" dirty="0"/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Предоставление информации в соц. сетях по тестированию, профилактике  ВИЧ, ИППП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Проведение  тренингов для работников медицинских и неправительственных организаций по вопросам предоставления ДКП 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Предоставление АРТ и мониторинг за лечением мигрантам с ВИЧ (172 ЛЖВ)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Продолжение проведения мониторинга силами сообщества</a:t>
            </a:r>
            <a:endParaRPr lang="ru-RU" sz="1800" dirty="0"/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Предоставление правовой поддержки ЛЖВ и КГН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Проведение обучающих мероприятий по повышению потенциала НПО для получения ГСЗ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Проведение  </a:t>
            </a:r>
            <a:r>
              <a:rPr lang="ru-RU" sz="1800" dirty="0" err="1"/>
              <a:t>адвокационных</a:t>
            </a:r>
            <a:r>
              <a:rPr lang="ru-RU" sz="1800" dirty="0"/>
              <a:t> мероприятий по выделению  финансирования на программы ВИЧ, в т.ч. ГСЗ с лицами, принимающими решение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Проведение диалоговых площадок по усилению взаимодействия с международными, государственными и неправительственными организациями 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 Продолжение  технической поддержки Базы данных индивидуального учета клиентов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 Проведение информационных кампаний, направленных на предотвращение стигмы и дискриминации среди населения </a:t>
            </a:r>
          </a:p>
          <a:p>
            <a:pPr marL="514350" indent="-280988">
              <a:buFont typeface="+mj-lt"/>
              <a:buAutoNum type="arabicPeriod"/>
            </a:pPr>
            <a:r>
              <a:rPr lang="ru-RU" sz="1800" dirty="0"/>
              <a:t>Закуп ТМЦ (тесты, презервативы, </a:t>
            </a:r>
            <a:r>
              <a:rPr lang="ru-RU" sz="1800" dirty="0" err="1"/>
              <a:t>любриканты</a:t>
            </a:r>
            <a:r>
              <a:rPr lang="ru-RU" sz="1800" dirty="0"/>
              <a:t>) и АРТ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8670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Ds awareness ribbon">
            <a:extLst>
              <a:ext uri="{FF2B5EF4-FFF2-40B4-BE49-F238E27FC236}">
                <a16:creationId xmlns:a16="http://schemas.microsoft.com/office/drawing/2014/main" id="{484D5541-2FCF-A22E-660E-118F22961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33" y="1656058"/>
            <a:ext cx="6767434" cy="4511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40BC1-42D4-1050-7D2E-436A7154672B}"/>
              </a:ext>
            </a:extLst>
          </p:cNvPr>
          <p:cNvSpPr txBox="1"/>
          <p:nvPr/>
        </p:nvSpPr>
        <p:spPr>
          <a:xfrm>
            <a:off x="1519780" y="1196370"/>
            <a:ext cx="9058940" cy="769441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kumimoji="0" lang="ru-KZ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F95C-0078-F439-DE05-ECD1423C4636}"/>
              </a:ext>
            </a:extLst>
          </p:cNvPr>
          <p:cNvSpPr txBox="1"/>
          <p:nvPr/>
        </p:nvSpPr>
        <p:spPr>
          <a:xfrm>
            <a:off x="4359167" y="5983015"/>
            <a:ext cx="3380166" cy="369332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gf.davletgaliyeva@</a:t>
            </a:r>
            <a:r>
              <a:rPr lang="en-US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gf-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kncdiz.kz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2973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8C8A37-65DF-2240-F235-E4FBB3A7ED45}"/>
              </a:ext>
            </a:extLst>
          </p:cNvPr>
          <p:cNvGrpSpPr/>
          <p:nvPr/>
        </p:nvGrpSpPr>
        <p:grpSpPr>
          <a:xfrm>
            <a:off x="562413" y="1949787"/>
            <a:ext cx="2837430" cy="4527804"/>
            <a:chOff x="887423" y="1166298"/>
            <a:chExt cx="2340000" cy="4860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6B6658-3B59-2990-8F81-ABFEC756D74D}"/>
                </a:ext>
              </a:extLst>
            </p:cNvPr>
            <p:cNvSpPr/>
            <p:nvPr/>
          </p:nvSpPr>
          <p:spPr>
            <a:xfrm>
              <a:off x="887423" y="1166298"/>
              <a:ext cx="873760" cy="1487332"/>
            </a:xfrm>
            <a:custGeom>
              <a:avLst/>
              <a:gdLst>
                <a:gd name="connsiteX0" fmla="*/ 390008 w 873760"/>
                <a:gd name="connsiteY0" fmla="*/ 0 h 1778000"/>
                <a:gd name="connsiteX1" fmla="*/ 873760 w 873760"/>
                <a:gd name="connsiteY1" fmla="*/ 0 h 1778000"/>
                <a:gd name="connsiteX2" fmla="*/ 873760 w 873760"/>
                <a:gd name="connsiteY2" fmla="*/ 1778000 h 1778000"/>
                <a:gd name="connsiteX3" fmla="*/ 0 w 873760"/>
                <a:gd name="connsiteY3" fmla="*/ 1778000 h 1778000"/>
                <a:gd name="connsiteX4" fmla="*/ 0 w 873760"/>
                <a:gd name="connsiteY4" fmla="*/ 390008 h 1778000"/>
                <a:gd name="connsiteX5" fmla="*/ 390008 w 873760"/>
                <a:gd name="connsiteY5" fmla="*/ 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" h="1778000">
                  <a:moveTo>
                    <a:pt x="390008" y="0"/>
                  </a:moveTo>
                  <a:lnTo>
                    <a:pt x="873760" y="0"/>
                  </a:lnTo>
                  <a:lnTo>
                    <a:pt x="873760" y="1778000"/>
                  </a:lnTo>
                  <a:lnTo>
                    <a:pt x="0" y="1778000"/>
                  </a:lnTo>
                  <a:lnTo>
                    <a:pt x="0" y="390008"/>
                  </a:lnTo>
                  <a:cubicBezTo>
                    <a:pt x="0" y="174613"/>
                    <a:pt x="174613" y="0"/>
                    <a:pt x="390008" y="0"/>
                  </a:cubicBezTo>
                  <a:close/>
                </a:path>
              </a:pathLst>
            </a:custGeom>
            <a:gradFill>
              <a:gsLst>
                <a:gs pos="0">
                  <a:srgbClr val="FC7753"/>
                </a:gs>
                <a:gs pos="100000">
                  <a:srgbClr val="FB4615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07521A-FF50-D55B-1833-5D8B016F93B3}"/>
                </a:ext>
              </a:extLst>
            </p:cNvPr>
            <p:cNvSpPr/>
            <p:nvPr/>
          </p:nvSpPr>
          <p:spPr>
            <a:xfrm>
              <a:off x="1761183" y="1166298"/>
              <a:ext cx="1466240" cy="1487332"/>
            </a:xfrm>
            <a:custGeom>
              <a:avLst/>
              <a:gdLst>
                <a:gd name="connsiteX0" fmla="*/ 0 w 1466240"/>
                <a:gd name="connsiteY0" fmla="*/ 0 h 1778000"/>
                <a:gd name="connsiteX1" fmla="*/ 1076232 w 1466240"/>
                <a:gd name="connsiteY1" fmla="*/ 0 h 1778000"/>
                <a:gd name="connsiteX2" fmla="*/ 1466240 w 1466240"/>
                <a:gd name="connsiteY2" fmla="*/ 390008 h 1778000"/>
                <a:gd name="connsiteX3" fmla="*/ 1466240 w 1466240"/>
                <a:gd name="connsiteY3" fmla="*/ 1778000 h 1778000"/>
                <a:gd name="connsiteX4" fmla="*/ 0 w 1466240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240" h="1778000">
                  <a:moveTo>
                    <a:pt x="0" y="0"/>
                  </a:moveTo>
                  <a:lnTo>
                    <a:pt x="1076232" y="0"/>
                  </a:lnTo>
                  <a:cubicBezTo>
                    <a:pt x="1291627" y="0"/>
                    <a:pt x="1466240" y="174613"/>
                    <a:pt x="1466240" y="390008"/>
                  </a:cubicBezTo>
                  <a:lnTo>
                    <a:pt x="1466240" y="1778000"/>
                  </a:lnTo>
                  <a:lnTo>
                    <a:pt x="0" y="1778000"/>
                  </a:lnTo>
                  <a:close/>
                </a:path>
              </a:pathLst>
            </a:custGeom>
            <a:gradFill>
              <a:gsLst>
                <a:gs pos="0">
                  <a:srgbClr val="FC7753"/>
                </a:gs>
                <a:gs pos="100000">
                  <a:srgbClr val="FB4615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164200-C649-1283-3F6B-4BE231F38A0A}"/>
                </a:ext>
              </a:extLst>
            </p:cNvPr>
            <p:cNvSpPr/>
            <p:nvPr/>
          </p:nvSpPr>
          <p:spPr>
            <a:xfrm>
              <a:off x="887423" y="2653630"/>
              <a:ext cx="2340000" cy="3372668"/>
            </a:xfrm>
            <a:custGeom>
              <a:avLst/>
              <a:gdLst>
                <a:gd name="connsiteX0" fmla="*/ 0 w 2340000"/>
                <a:gd name="connsiteY0" fmla="*/ 0 h 3082000"/>
                <a:gd name="connsiteX1" fmla="*/ 2340000 w 2340000"/>
                <a:gd name="connsiteY1" fmla="*/ 0 h 3082000"/>
                <a:gd name="connsiteX2" fmla="*/ 2340000 w 2340000"/>
                <a:gd name="connsiteY2" fmla="*/ 2691992 h 3082000"/>
                <a:gd name="connsiteX3" fmla="*/ 1949992 w 2340000"/>
                <a:gd name="connsiteY3" fmla="*/ 3082000 h 3082000"/>
                <a:gd name="connsiteX4" fmla="*/ 390008 w 2340000"/>
                <a:gd name="connsiteY4" fmla="*/ 3082000 h 3082000"/>
                <a:gd name="connsiteX5" fmla="*/ 0 w 2340000"/>
                <a:gd name="connsiteY5" fmla="*/ 2691992 h 308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000" h="3082000">
                  <a:moveTo>
                    <a:pt x="0" y="0"/>
                  </a:moveTo>
                  <a:lnTo>
                    <a:pt x="2340000" y="0"/>
                  </a:lnTo>
                  <a:lnTo>
                    <a:pt x="2340000" y="2691992"/>
                  </a:lnTo>
                  <a:cubicBezTo>
                    <a:pt x="2340000" y="2907387"/>
                    <a:pt x="2165387" y="3082000"/>
                    <a:pt x="1949992" y="3082000"/>
                  </a:cubicBezTo>
                  <a:lnTo>
                    <a:pt x="390008" y="3082000"/>
                  </a:lnTo>
                  <a:cubicBezTo>
                    <a:pt x="174613" y="3082000"/>
                    <a:pt x="0" y="2907387"/>
                    <a:pt x="0" y="2691992"/>
                  </a:cubicBezTo>
                  <a:close/>
                </a:path>
              </a:pathLst>
            </a:custGeom>
            <a:gradFill>
              <a:gsLst>
                <a:gs pos="89891">
                  <a:schemeClr val="bg1">
                    <a:lumMod val="95000"/>
                  </a:schemeClr>
                </a:gs>
                <a:gs pos="78628">
                  <a:schemeClr val="bg1"/>
                </a:gs>
                <a:gs pos="53000">
                  <a:schemeClr val="bg1"/>
                </a:gs>
                <a:gs pos="14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215900" dist="381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770A84-9CBF-0858-6A9F-89A8DB6F6CE1}"/>
                </a:ext>
              </a:extLst>
            </p:cNvPr>
            <p:cNvSpPr/>
            <p:nvPr/>
          </p:nvSpPr>
          <p:spPr>
            <a:xfrm>
              <a:off x="1142742" y="1166298"/>
              <a:ext cx="2080299" cy="4434276"/>
            </a:xfrm>
            <a:custGeom>
              <a:avLst/>
              <a:gdLst>
                <a:gd name="connsiteX0" fmla="*/ 134691 w 2084683"/>
                <a:gd name="connsiteY0" fmla="*/ 0 h 4434276"/>
                <a:gd name="connsiteX1" fmla="*/ 1694675 w 2084683"/>
                <a:gd name="connsiteY1" fmla="*/ 0 h 4434276"/>
                <a:gd name="connsiteX2" fmla="*/ 2084683 w 2084683"/>
                <a:gd name="connsiteY2" fmla="*/ 390008 h 4434276"/>
                <a:gd name="connsiteX3" fmla="*/ 2084683 w 2084683"/>
                <a:gd name="connsiteY3" fmla="*/ 4434276 h 4434276"/>
                <a:gd name="connsiteX4" fmla="*/ 1939010 w 2084683"/>
                <a:gd name="connsiteY4" fmla="*/ 3775208 h 4434276"/>
                <a:gd name="connsiteX5" fmla="*/ 125858 w 2084683"/>
                <a:gd name="connsiteY5" fmla="*/ 165766 h 4434276"/>
                <a:gd name="connsiteX6" fmla="*/ 0 w 2084683"/>
                <a:gd name="connsiteY6" fmla="*/ 25335 h 4434276"/>
                <a:gd name="connsiteX7" fmla="*/ 56091 w 2084683"/>
                <a:gd name="connsiteY7" fmla="*/ 7924 h 4434276"/>
                <a:gd name="connsiteX8" fmla="*/ 134691 w 2084683"/>
                <a:gd name="connsiteY8" fmla="*/ 0 h 443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4683" h="4434276">
                  <a:moveTo>
                    <a:pt x="134691" y="0"/>
                  </a:moveTo>
                  <a:lnTo>
                    <a:pt x="1694675" y="0"/>
                  </a:lnTo>
                  <a:cubicBezTo>
                    <a:pt x="1910070" y="0"/>
                    <a:pt x="2084683" y="174613"/>
                    <a:pt x="2084683" y="390008"/>
                  </a:cubicBezTo>
                  <a:lnTo>
                    <a:pt x="2084683" y="4434276"/>
                  </a:lnTo>
                  <a:lnTo>
                    <a:pt x="1939010" y="3775208"/>
                  </a:lnTo>
                  <a:cubicBezTo>
                    <a:pt x="1664614" y="2601826"/>
                    <a:pt x="1288604" y="1496187"/>
                    <a:pt x="125858" y="165766"/>
                  </a:cubicBezTo>
                  <a:lnTo>
                    <a:pt x="0" y="25335"/>
                  </a:lnTo>
                  <a:lnTo>
                    <a:pt x="56091" y="7924"/>
                  </a:lnTo>
                  <a:cubicBezTo>
                    <a:pt x="81480" y="2729"/>
                    <a:pt x="107767" y="0"/>
                    <a:pt x="1346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1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5658F0-9512-1A72-4216-B4F931227A71}"/>
                </a:ext>
              </a:extLst>
            </p:cNvPr>
            <p:cNvSpPr txBox="1"/>
            <p:nvPr/>
          </p:nvSpPr>
          <p:spPr>
            <a:xfrm>
              <a:off x="1060592" y="1299532"/>
              <a:ext cx="570883" cy="62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solidFill>
                    <a:schemeClr val="bg1"/>
                  </a:solidFill>
                  <a:latin typeface="Akrobat" panose="00000600000000000000" pitchFamily="50" charset="-52"/>
                </a:rPr>
                <a:t>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4FFAD-E721-840D-8FA5-D0E1CB16CD09}"/>
                </a:ext>
              </a:extLst>
            </p:cNvPr>
            <p:cNvSpPr txBox="1"/>
            <p:nvPr/>
          </p:nvSpPr>
          <p:spPr>
            <a:xfrm>
              <a:off x="1759135" y="1793462"/>
              <a:ext cx="1452022" cy="36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Профилактика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DFD3F1-F5BF-418C-B0E7-42D46D9574A4}"/>
                </a:ext>
              </a:extLst>
            </p:cNvPr>
            <p:cNvSpPr txBox="1"/>
            <p:nvPr/>
          </p:nvSpPr>
          <p:spPr>
            <a:xfrm>
              <a:off x="938354" y="3134444"/>
              <a:ext cx="2171709" cy="171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C00000"/>
                  </a:solidFill>
                  <a:latin typeface="+mj-lt"/>
                  <a:ea typeface="Exo"/>
                  <a:cs typeface="Exo"/>
                  <a:sym typeface="Exo"/>
                </a:rPr>
                <a:t>Улучшить доступ к комбинированным методам профилактики ВИЧ для людей с повышенным риском инфицирования, включая расширение масштабов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C00000"/>
                  </a:solidFill>
                  <a:latin typeface="+mj-lt"/>
                  <a:ea typeface="Exo"/>
                  <a:cs typeface="Exo"/>
                  <a:sym typeface="Exo"/>
                </a:rPr>
                <a:t>До-контактной профилактики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5EBD64-B2F7-6DA5-B2FF-FF93549B0BF2}"/>
              </a:ext>
            </a:extLst>
          </p:cNvPr>
          <p:cNvGrpSpPr/>
          <p:nvPr/>
        </p:nvGrpSpPr>
        <p:grpSpPr>
          <a:xfrm>
            <a:off x="3527751" y="1949787"/>
            <a:ext cx="3104122" cy="4527804"/>
            <a:chOff x="887423" y="1166298"/>
            <a:chExt cx="2344974" cy="4860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848EDF-3D77-FBEE-AADA-8E8D26229C24}"/>
                </a:ext>
              </a:extLst>
            </p:cNvPr>
            <p:cNvSpPr/>
            <p:nvPr/>
          </p:nvSpPr>
          <p:spPr>
            <a:xfrm>
              <a:off x="887423" y="1166298"/>
              <a:ext cx="873760" cy="1487332"/>
            </a:xfrm>
            <a:custGeom>
              <a:avLst/>
              <a:gdLst>
                <a:gd name="connsiteX0" fmla="*/ 390008 w 873760"/>
                <a:gd name="connsiteY0" fmla="*/ 0 h 1778000"/>
                <a:gd name="connsiteX1" fmla="*/ 873760 w 873760"/>
                <a:gd name="connsiteY1" fmla="*/ 0 h 1778000"/>
                <a:gd name="connsiteX2" fmla="*/ 873760 w 873760"/>
                <a:gd name="connsiteY2" fmla="*/ 1778000 h 1778000"/>
                <a:gd name="connsiteX3" fmla="*/ 0 w 873760"/>
                <a:gd name="connsiteY3" fmla="*/ 1778000 h 1778000"/>
                <a:gd name="connsiteX4" fmla="*/ 0 w 873760"/>
                <a:gd name="connsiteY4" fmla="*/ 390008 h 1778000"/>
                <a:gd name="connsiteX5" fmla="*/ 390008 w 873760"/>
                <a:gd name="connsiteY5" fmla="*/ 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" h="1778000">
                  <a:moveTo>
                    <a:pt x="390008" y="0"/>
                  </a:moveTo>
                  <a:lnTo>
                    <a:pt x="873760" y="0"/>
                  </a:lnTo>
                  <a:lnTo>
                    <a:pt x="873760" y="1778000"/>
                  </a:lnTo>
                  <a:lnTo>
                    <a:pt x="0" y="1778000"/>
                  </a:lnTo>
                  <a:lnTo>
                    <a:pt x="0" y="390008"/>
                  </a:lnTo>
                  <a:cubicBezTo>
                    <a:pt x="0" y="174613"/>
                    <a:pt x="174613" y="0"/>
                    <a:pt x="390008" y="0"/>
                  </a:cubicBezTo>
                  <a:close/>
                </a:path>
              </a:pathLst>
            </a:custGeom>
            <a:gradFill>
              <a:gsLst>
                <a:gs pos="0">
                  <a:srgbClr val="66D7D1"/>
                </a:gs>
                <a:gs pos="100000">
                  <a:srgbClr val="2CAAA4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399DBA-165C-267B-0FDC-6959DBFB0842}"/>
                </a:ext>
              </a:extLst>
            </p:cNvPr>
            <p:cNvSpPr/>
            <p:nvPr/>
          </p:nvSpPr>
          <p:spPr>
            <a:xfrm>
              <a:off x="1761183" y="1166298"/>
              <a:ext cx="1466240" cy="1487332"/>
            </a:xfrm>
            <a:custGeom>
              <a:avLst/>
              <a:gdLst>
                <a:gd name="connsiteX0" fmla="*/ 0 w 1466240"/>
                <a:gd name="connsiteY0" fmla="*/ 0 h 1778000"/>
                <a:gd name="connsiteX1" fmla="*/ 1076232 w 1466240"/>
                <a:gd name="connsiteY1" fmla="*/ 0 h 1778000"/>
                <a:gd name="connsiteX2" fmla="*/ 1466240 w 1466240"/>
                <a:gd name="connsiteY2" fmla="*/ 390008 h 1778000"/>
                <a:gd name="connsiteX3" fmla="*/ 1466240 w 1466240"/>
                <a:gd name="connsiteY3" fmla="*/ 1778000 h 1778000"/>
                <a:gd name="connsiteX4" fmla="*/ 0 w 1466240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240" h="1778000">
                  <a:moveTo>
                    <a:pt x="0" y="0"/>
                  </a:moveTo>
                  <a:lnTo>
                    <a:pt x="1076232" y="0"/>
                  </a:lnTo>
                  <a:cubicBezTo>
                    <a:pt x="1291627" y="0"/>
                    <a:pt x="1466240" y="174613"/>
                    <a:pt x="1466240" y="390008"/>
                  </a:cubicBezTo>
                  <a:lnTo>
                    <a:pt x="1466240" y="1778000"/>
                  </a:lnTo>
                  <a:lnTo>
                    <a:pt x="0" y="1778000"/>
                  </a:lnTo>
                  <a:close/>
                </a:path>
              </a:pathLst>
            </a:custGeom>
            <a:gradFill>
              <a:gsLst>
                <a:gs pos="0">
                  <a:srgbClr val="66D7D1"/>
                </a:gs>
                <a:gs pos="100000">
                  <a:srgbClr val="2CAAA4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C735D5-BC5E-C5E8-358F-63F3A9392AA9}"/>
                </a:ext>
              </a:extLst>
            </p:cNvPr>
            <p:cNvSpPr/>
            <p:nvPr/>
          </p:nvSpPr>
          <p:spPr>
            <a:xfrm>
              <a:off x="887423" y="2653630"/>
              <a:ext cx="2340000" cy="3372668"/>
            </a:xfrm>
            <a:custGeom>
              <a:avLst/>
              <a:gdLst>
                <a:gd name="connsiteX0" fmla="*/ 0 w 2340000"/>
                <a:gd name="connsiteY0" fmla="*/ 0 h 3082000"/>
                <a:gd name="connsiteX1" fmla="*/ 2340000 w 2340000"/>
                <a:gd name="connsiteY1" fmla="*/ 0 h 3082000"/>
                <a:gd name="connsiteX2" fmla="*/ 2340000 w 2340000"/>
                <a:gd name="connsiteY2" fmla="*/ 2691992 h 3082000"/>
                <a:gd name="connsiteX3" fmla="*/ 1949992 w 2340000"/>
                <a:gd name="connsiteY3" fmla="*/ 3082000 h 3082000"/>
                <a:gd name="connsiteX4" fmla="*/ 390008 w 2340000"/>
                <a:gd name="connsiteY4" fmla="*/ 3082000 h 3082000"/>
                <a:gd name="connsiteX5" fmla="*/ 0 w 2340000"/>
                <a:gd name="connsiteY5" fmla="*/ 2691992 h 308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000" h="3082000">
                  <a:moveTo>
                    <a:pt x="0" y="0"/>
                  </a:moveTo>
                  <a:lnTo>
                    <a:pt x="2340000" y="0"/>
                  </a:lnTo>
                  <a:lnTo>
                    <a:pt x="2340000" y="2691992"/>
                  </a:lnTo>
                  <a:cubicBezTo>
                    <a:pt x="2340000" y="2907387"/>
                    <a:pt x="2165387" y="3082000"/>
                    <a:pt x="1949992" y="3082000"/>
                  </a:cubicBezTo>
                  <a:lnTo>
                    <a:pt x="390008" y="3082000"/>
                  </a:lnTo>
                  <a:cubicBezTo>
                    <a:pt x="174613" y="3082000"/>
                    <a:pt x="0" y="2907387"/>
                    <a:pt x="0" y="2691992"/>
                  </a:cubicBezTo>
                  <a:close/>
                </a:path>
              </a:pathLst>
            </a:custGeom>
            <a:gradFill>
              <a:gsLst>
                <a:gs pos="89891">
                  <a:schemeClr val="bg1">
                    <a:lumMod val="95000"/>
                  </a:schemeClr>
                </a:gs>
                <a:gs pos="78628">
                  <a:schemeClr val="bg1"/>
                </a:gs>
                <a:gs pos="53000">
                  <a:schemeClr val="bg1"/>
                </a:gs>
                <a:gs pos="14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215900" dist="381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8BA284-2A46-71BF-1338-5BC62CDF5835}"/>
                </a:ext>
              </a:extLst>
            </p:cNvPr>
            <p:cNvSpPr/>
            <p:nvPr/>
          </p:nvSpPr>
          <p:spPr>
            <a:xfrm>
              <a:off x="1142742" y="1166298"/>
              <a:ext cx="2084683" cy="4434276"/>
            </a:xfrm>
            <a:custGeom>
              <a:avLst/>
              <a:gdLst>
                <a:gd name="connsiteX0" fmla="*/ 134691 w 2084683"/>
                <a:gd name="connsiteY0" fmla="*/ 0 h 4434276"/>
                <a:gd name="connsiteX1" fmla="*/ 1694675 w 2084683"/>
                <a:gd name="connsiteY1" fmla="*/ 0 h 4434276"/>
                <a:gd name="connsiteX2" fmla="*/ 2084683 w 2084683"/>
                <a:gd name="connsiteY2" fmla="*/ 390008 h 4434276"/>
                <a:gd name="connsiteX3" fmla="*/ 2084683 w 2084683"/>
                <a:gd name="connsiteY3" fmla="*/ 4434276 h 4434276"/>
                <a:gd name="connsiteX4" fmla="*/ 1939010 w 2084683"/>
                <a:gd name="connsiteY4" fmla="*/ 3775208 h 4434276"/>
                <a:gd name="connsiteX5" fmla="*/ 125858 w 2084683"/>
                <a:gd name="connsiteY5" fmla="*/ 165766 h 4434276"/>
                <a:gd name="connsiteX6" fmla="*/ 0 w 2084683"/>
                <a:gd name="connsiteY6" fmla="*/ 25335 h 4434276"/>
                <a:gd name="connsiteX7" fmla="*/ 56091 w 2084683"/>
                <a:gd name="connsiteY7" fmla="*/ 7924 h 4434276"/>
                <a:gd name="connsiteX8" fmla="*/ 134691 w 2084683"/>
                <a:gd name="connsiteY8" fmla="*/ 0 h 443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4683" h="4434276">
                  <a:moveTo>
                    <a:pt x="134691" y="0"/>
                  </a:moveTo>
                  <a:lnTo>
                    <a:pt x="1694675" y="0"/>
                  </a:lnTo>
                  <a:cubicBezTo>
                    <a:pt x="1910070" y="0"/>
                    <a:pt x="2084683" y="174613"/>
                    <a:pt x="2084683" y="390008"/>
                  </a:cubicBezTo>
                  <a:lnTo>
                    <a:pt x="2084683" y="4434276"/>
                  </a:lnTo>
                  <a:lnTo>
                    <a:pt x="1939010" y="3775208"/>
                  </a:lnTo>
                  <a:cubicBezTo>
                    <a:pt x="1664614" y="2601826"/>
                    <a:pt x="1288604" y="1496187"/>
                    <a:pt x="125858" y="165766"/>
                  </a:cubicBezTo>
                  <a:lnTo>
                    <a:pt x="0" y="25335"/>
                  </a:lnTo>
                  <a:lnTo>
                    <a:pt x="56091" y="7924"/>
                  </a:lnTo>
                  <a:cubicBezTo>
                    <a:pt x="81480" y="2729"/>
                    <a:pt x="107767" y="0"/>
                    <a:pt x="1346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1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3691E8-EA35-06D8-C5D0-730741C48922}"/>
                </a:ext>
              </a:extLst>
            </p:cNvPr>
            <p:cNvSpPr txBox="1"/>
            <p:nvPr/>
          </p:nvSpPr>
          <p:spPr>
            <a:xfrm>
              <a:off x="1038263" y="1296645"/>
              <a:ext cx="574850" cy="62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solidFill>
                    <a:schemeClr val="bg1"/>
                  </a:solidFill>
                  <a:latin typeface="Akrobat" panose="00000600000000000000" pitchFamily="50" charset="-52"/>
                </a:rPr>
                <a:t>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B48645-BEE8-F683-0057-06377D696B11}"/>
                </a:ext>
              </a:extLst>
            </p:cNvPr>
            <p:cNvSpPr txBox="1"/>
            <p:nvPr/>
          </p:nvSpPr>
          <p:spPr>
            <a:xfrm>
              <a:off x="1832346" y="1858310"/>
              <a:ext cx="1348468" cy="33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sz="1400" b="1" dirty="0">
                  <a:solidFill>
                    <a:schemeClr val="bg1"/>
                  </a:solidFill>
                </a:rPr>
                <a:t>Тестирование</a:t>
              </a:r>
              <a:endParaRPr lang="en-IN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24A469-2742-694B-22F6-1D3EDA754CFE}"/>
                </a:ext>
              </a:extLst>
            </p:cNvPr>
            <p:cNvSpPr txBox="1"/>
            <p:nvPr/>
          </p:nvSpPr>
          <p:spPr>
            <a:xfrm>
              <a:off x="935336" y="2886914"/>
              <a:ext cx="2297061" cy="194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E9CA2"/>
                  </a:solidFill>
                  <a:latin typeface="+mj-lt"/>
                  <a:ea typeface="Exo"/>
                  <a:cs typeface="Exo"/>
                  <a:sym typeface="Exo"/>
                </a:rPr>
                <a:t>Укрепить и расширить адаптированные к ключевым группам населения стратегии и вмешательства по тестированию на ВИЧ, включая тестирование на уровне сообщества, самотестирование, тестирование с использованием социальных сетей и индексное тестирование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0AAEB3-75C6-1D49-D3BE-07F9D5C612BF}"/>
              </a:ext>
            </a:extLst>
          </p:cNvPr>
          <p:cNvGrpSpPr/>
          <p:nvPr/>
        </p:nvGrpSpPr>
        <p:grpSpPr>
          <a:xfrm>
            <a:off x="6719581" y="1949787"/>
            <a:ext cx="2390430" cy="4532552"/>
            <a:chOff x="874465" y="1166298"/>
            <a:chExt cx="2352960" cy="486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1FA7CC-E5B2-6627-A8AF-56F5F74571B3}"/>
                </a:ext>
              </a:extLst>
            </p:cNvPr>
            <p:cNvSpPr/>
            <p:nvPr/>
          </p:nvSpPr>
          <p:spPr>
            <a:xfrm>
              <a:off x="887423" y="1166298"/>
              <a:ext cx="873760" cy="1487332"/>
            </a:xfrm>
            <a:custGeom>
              <a:avLst/>
              <a:gdLst>
                <a:gd name="connsiteX0" fmla="*/ 390008 w 873760"/>
                <a:gd name="connsiteY0" fmla="*/ 0 h 1778000"/>
                <a:gd name="connsiteX1" fmla="*/ 873760 w 873760"/>
                <a:gd name="connsiteY1" fmla="*/ 0 h 1778000"/>
                <a:gd name="connsiteX2" fmla="*/ 873760 w 873760"/>
                <a:gd name="connsiteY2" fmla="*/ 1778000 h 1778000"/>
                <a:gd name="connsiteX3" fmla="*/ 0 w 873760"/>
                <a:gd name="connsiteY3" fmla="*/ 1778000 h 1778000"/>
                <a:gd name="connsiteX4" fmla="*/ 0 w 873760"/>
                <a:gd name="connsiteY4" fmla="*/ 390008 h 1778000"/>
                <a:gd name="connsiteX5" fmla="*/ 390008 w 873760"/>
                <a:gd name="connsiteY5" fmla="*/ 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" h="1778000">
                  <a:moveTo>
                    <a:pt x="390008" y="0"/>
                  </a:moveTo>
                  <a:lnTo>
                    <a:pt x="873760" y="0"/>
                  </a:lnTo>
                  <a:lnTo>
                    <a:pt x="873760" y="1778000"/>
                  </a:lnTo>
                  <a:lnTo>
                    <a:pt x="0" y="1778000"/>
                  </a:lnTo>
                  <a:lnTo>
                    <a:pt x="0" y="390008"/>
                  </a:lnTo>
                  <a:cubicBezTo>
                    <a:pt x="0" y="174613"/>
                    <a:pt x="174613" y="0"/>
                    <a:pt x="390008" y="0"/>
                  </a:cubicBezTo>
                  <a:close/>
                </a:path>
              </a:pathLst>
            </a:custGeom>
            <a:gradFill>
              <a:gsLst>
                <a:gs pos="0">
                  <a:srgbClr val="403D58"/>
                </a:gs>
                <a:gs pos="100000">
                  <a:srgbClr val="14131B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48CD31-19C2-71F7-50D4-187BB8AF8033}"/>
                </a:ext>
              </a:extLst>
            </p:cNvPr>
            <p:cNvSpPr/>
            <p:nvPr/>
          </p:nvSpPr>
          <p:spPr>
            <a:xfrm>
              <a:off x="1761183" y="1166298"/>
              <a:ext cx="1466240" cy="1487332"/>
            </a:xfrm>
            <a:custGeom>
              <a:avLst/>
              <a:gdLst>
                <a:gd name="connsiteX0" fmla="*/ 0 w 1466240"/>
                <a:gd name="connsiteY0" fmla="*/ 0 h 1778000"/>
                <a:gd name="connsiteX1" fmla="*/ 1076232 w 1466240"/>
                <a:gd name="connsiteY1" fmla="*/ 0 h 1778000"/>
                <a:gd name="connsiteX2" fmla="*/ 1466240 w 1466240"/>
                <a:gd name="connsiteY2" fmla="*/ 390008 h 1778000"/>
                <a:gd name="connsiteX3" fmla="*/ 1466240 w 1466240"/>
                <a:gd name="connsiteY3" fmla="*/ 1778000 h 1778000"/>
                <a:gd name="connsiteX4" fmla="*/ 0 w 1466240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240" h="1778000">
                  <a:moveTo>
                    <a:pt x="0" y="0"/>
                  </a:moveTo>
                  <a:lnTo>
                    <a:pt x="1076232" y="0"/>
                  </a:lnTo>
                  <a:cubicBezTo>
                    <a:pt x="1291627" y="0"/>
                    <a:pt x="1466240" y="174613"/>
                    <a:pt x="1466240" y="390008"/>
                  </a:cubicBezTo>
                  <a:lnTo>
                    <a:pt x="1466240" y="1778000"/>
                  </a:lnTo>
                  <a:lnTo>
                    <a:pt x="0" y="1778000"/>
                  </a:lnTo>
                  <a:close/>
                </a:path>
              </a:pathLst>
            </a:custGeom>
            <a:gradFill>
              <a:gsLst>
                <a:gs pos="0">
                  <a:srgbClr val="403D58"/>
                </a:gs>
                <a:gs pos="100000">
                  <a:srgbClr val="14131B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9BB3AE-218C-192A-4A6E-28B0B5D0B2BC}"/>
                </a:ext>
              </a:extLst>
            </p:cNvPr>
            <p:cNvSpPr/>
            <p:nvPr/>
          </p:nvSpPr>
          <p:spPr>
            <a:xfrm>
              <a:off x="887423" y="2653630"/>
              <a:ext cx="2340000" cy="3372668"/>
            </a:xfrm>
            <a:custGeom>
              <a:avLst/>
              <a:gdLst>
                <a:gd name="connsiteX0" fmla="*/ 0 w 2340000"/>
                <a:gd name="connsiteY0" fmla="*/ 0 h 3082000"/>
                <a:gd name="connsiteX1" fmla="*/ 2340000 w 2340000"/>
                <a:gd name="connsiteY1" fmla="*/ 0 h 3082000"/>
                <a:gd name="connsiteX2" fmla="*/ 2340000 w 2340000"/>
                <a:gd name="connsiteY2" fmla="*/ 2691992 h 3082000"/>
                <a:gd name="connsiteX3" fmla="*/ 1949992 w 2340000"/>
                <a:gd name="connsiteY3" fmla="*/ 3082000 h 3082000"/>
                <a:gd name="connsiteX4" fmla="*/ 390008 w 2340000"/>
                <a:gd name="connsiteY4" fmla="*/ 3082000 h 3082000"/>
                <a:gd name="connsiteX5" fmla="*/ 0 w 2340000"/>
                <a:gd name="connsiteY5" fmla="*/ 2691992 h 308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000" h="3082000">
                  <a:moveTo>
                    <a:pt x="0" y="0"/>
                  </a:moveTo>
                  <a:lnTo>
                    <a:pt x="2340000" y="0"/>
                  </a:lnTo>
                  <a:lnTo>
                    <a:pt x="2340000" y="2691992"/>
                  </a:lnTo>
                  <a:cubicBezTo>
                    <a:pt x="2340000" y="2907387"/>
                    <a:pt x="2165387" y="3082000"/>
                    <a:pt x="1949992" y="3082000"/>
                  </a:cubicBezTo>
                  <a:lnTo>
                    <a:pt x="390008" y="3082000"/>
                  </a:lnTo>
                  <a:cubicBezTo>
                    <a:pt x="174613" y="3082000"/>
                    <a:pt x="0" y="2907387"/>
                    <a:pt x="0" y="2691992"/>
                  </a:cubicBezTo>
                  <a:close/>
                </a:path>
              </a:pathLst>
            </a:custGeom>
            <a:gradFill>
              <a:gsLst>
                <a:gs pos="89891">
                  <a:schemeClr val="bg1">
                    <a:lumMod val="95000"/>
                  </a:schemeClr>
                </a:gs>
                <a:gs pos="78628">
                  <a:schemeClr val="bg1"/>
                </a:gs>
                <a:gs pos="53000">
                  <a:schemeClr val="bg1"/>
                </a:gs>
                <a:gs pos="14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215900" dist="381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6AAFB4-DA0D-88F2-156B-3B9BC9A487C9}"/>
                </a:ext>
              </a:extLst>
            </p:cNvPr>
            <p:cNvSpPr/>
            <p:nvPr/>
          </p:nvSpPr>
          <p:spPr>
            <a:xfrm>
              <a:off x="1142742" y="1166298"/>
              <a:ext cx="2084683" cy="4434276"/>
            </a:xfrm>
            <a:custGeom>
              <a:avLst/>
              <a:gdLst>
                <a:gd name="connsiteX0" fmla="*/ 134691 w 2084683"/>
                <a:gd name="connsiteY0" fmla="*/ 0 h 4434276"/>
                <a:gd name="connsiteX1" fmla="*/ 1694675 w 2084683"/>
                <a:gd name="connsiteY1" fmla="*/ 0 h 4434276"/>
                <a:gd name="connsiteX2" fmla="*/ 2084683 w 2084683"/>
                <a:gd name="connsiteY2" fmla="*/ 390008 h 4434276"/>
                <a:gd name="connsiteX3" fmla="*/ 2084683 w 2084683"/>
                <a:gd name="connsiteY3" fmla="*/ 4434276 h 4434276"/>
                <a:gd name="connsiteX4" fmla="*/ 1939010 w 2084683"/>
                <a:gd name="connsiteY4" fmla="*/ 3775208 h 4434276"/>
                <a:gd name="connsiteX5" fmla="*/ 125858 w 2084683"/>
                <a:gd name="connsiteY5" fmla="*/ 165766 h 4434276"/>
                <a:gd name="connsiteX6" fmla="*/ 0 w 2084683"/>
                <a:gd name="connsiteY6" fmla="*/ 25335 h 4434276"/>
                <a:gd name="connsiteX7" fmla="*/ 56091 w 2084683"/>
                <a:gd name="connsiteY7" fmla="*/ 7924 h 4434276"/>
                <a:gd name="connsiteX8" fmla="*/ 134691 w 2084683"/>
                <a:gd name="connsiteY8" fmla="*/ 0 h 443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4683" h="4434276">
                  <a:moveTo>
                    <a:pt x="134691" y="0"/>
                  </a:moveTo>
                  <a:lnTo>
                    <a:pt x="1694675" y="0"/>
                  </a:lnTo>
                  <a:cubicBezTo>
                    <a:pt x="1910070" y="0"/>
                    <a:pt x="2084683" y="174613"/>
                    <a:pt x="2084683" y="390008"/>
                  </a:cubicBezTo>
                  <a:lnTo>
                    <a:pt x="2084683" y="4434276"/>
                  </a:lnTo>
                  <a:lnTo>
                    <a:pt x="1939010" y="3775208"/>
                  </a:lnTo>
                  <a:cubicBezTo>
                    <a:pt x="1664614" y="2601826"/>
                    <a:pt x="1288604" y="1496187"/>
                    <a:pt x="125858" y="165766"/>
                  </a:cubicBezTo>
                  <a:lnTo>
                    <a:pt x="0" y="25335"/>
                  </a:lnTo>
                  <a:lnTo>
                    <a:pt x="56091" y="7924"/>
                  </a:lnTo>
                  <a:cubicBezTo>
                    <a:pt x="81480" y="2729"/>
                    <a:pt x="107767" y="0"/>
                    <a:pt x="1346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1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FC2D40-C5D0-3A3F-8D8A-E533FEC611F3}"/>
                </a:ext>
              </a:extLst>
            </p:cNvPr>
            <p:cNvSpPr txBox="1"/>
            <p:nvPr/>
          </p:nvSpPr>
          <p:spPr>
            <a:xfrm>
              <a:off x="1032041" y="1291931"/>
              <a:ext cx="738795" cy="81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solidFill>
                    <a:schemeClr val="bg1"/>
                  </a:solidFill>
                  <a:latin typeface="Akrobat" panose="00000600000000000000" pitchFamily="50" charset="-52"/>
                </a:rPr>
                <a:t>03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E74FBD-00B6-539C-D556-D4FF84967451}"/>
                </a:ext>
              </a:extLst>
            </p:cNvPr>
            <p:cNvSpPr txBox="1"/>
            <p:nvPr/>
          </p:nvSpPr>
          <p:spPr>
            <a:xfrm>
              <a:off x="1798867" y="1497240"/>
              <a:ext cx="1400524" cy="89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sz="1600" b="1" dirty="0">
                  <a:solidFill>
                    <a:schemeClr val="bg1"/>
                  </a:solidFill>
                </a:rPr>
                <a:t>Уход и поддержка ЛЖВ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5E3392-AA47-A61B-AEBA-479FB41AC7EC}"/>
                </a:ext>
              </a:extLst>
            </p:cNvPr>
            <p:cNvSpPr txBox="1"/>
            <p:nvPr/>
          </p:nvSpPr>
          <p:spPr>
            <a:xfrm>
              <a:off x="874465" y="3248943"/>
              <a:ext cx="2339997" cy="1023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17151F"/>
                  </a:solidFill>
                  <a:latin typeface="+mj-lt"/>
                  <a:ea typeface="Exo"/>
                  <a:cs typeface="Exo"/>
                  <a:sym typeface="Exo"/>
                </a:rPr>
                <a:t>Укрепить связь со службами ухода и лечения в связи с ВИЧ и усилить поддержку приверженности к лечению</a:t>
              </a:r>
              <a:endParaRPr lang="en-IN" sz="1400" b="1" dirty="0">
                <a:solidFill>
                  <a:srgbClr val="17151F"/>
                </a:solidFill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807D63-F0A8-5424-4789-8AF920735AC0}"/>
              </a:ext>
            </a:extLst>
          </p:cNvPr>
          <p:cNvGrpSpPr/>
          <p:nvPr/>
        </p:nvGrpSpPr>
        <p:grpSpPr>
          <a:xfrm>
            <a:off x="9279630" y="1949787"/>
            <a:ext cx="2560435" cy="4532552"/>
            <a:chOff x="887423" y="1166298"/>
            <a:chExt cx="2372858" cy="4860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501C3A-388D-88DD-536D-6CE6AB20FDE2}"/>
                </a:ext>
              </a:extLst>
            </p:cNvPr>
            <p:cNvSpPr/>
            <p:nvPr/>
          </p:nvSpPr>
          <p:spPr>
            <a:xfrm>
              <a:off x="887423" y="1166298"/>
              <a:ext cx="873760" cy="1487332"/>
            </a:xfrm>
            <a:custGeom>
              <a:avLst/>
              <a:gdLst>
                <a:gd name="connsiteX0" fmla="*/ 390008 w 873760"/>
                <a:gd name="connsiteY0" fmla="*/ 0 h 1778000"/>
                <a:gd name="connsiteX1" fmla="*/ 873760 w 873760"/>
                <a:gd name="connsiteY1" fmla="*/ 0 h 1778000"/>
                <a:gd name="connsiteX2" fmla="*/ 873760 w 873760"/>
                <a:gd name="connsiteY2" fmla="*/ 1778000 h 1778000"/>
                <a:gd name="connsiteX3" fmla="*/ 0 w 873760"/>
                <a:gd name="connsiteY3" fmla="*/ 1778000 h 1778000"/>
                <a:gd name="connsiteX4" fmla="*/ 0 w 873760"/>
                <a:gd name="connsiteY4" fmla="*/ 390008 h 1778000"/>
                <a:gd name="connsiteX5" fmla="*/ 390008 w 873760"/>
                <a:gd name="connsiteY5" fmla="*/ 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" h="1778000">
                  <a:moveTo>
                    <a:pt x="390008" y="0"/>
                  </a:moveTo>
                  <a:lnTo>
                    <a:pt x="873760" y="0"/>
                  </a:lnTo>
                  <a:lnTo>
                    <a:pt x="873760" y="1778000"/>
                  </a:lnTo>
                  <a:lnTo>
                    <a:pt x="0" y="1778000"/>
                  </a:lnTo>
                  <a:lnTo>
                    <a:pt x="0" y="390008"/>
                  </a:lnTo>
                  <a:cubicBezTo>
                    <a:pt x="0" y="174613"/>
                    <a:pt x="174613" y="0"/>
                    <a:pt x="390008" y="0"/>
                  </a:cubicBezTo>
                  <a:close/>
                </a:path>
              </a:pathLst>
            </a:custGeom>
            <a:gradFill>
              <a:gsLst>
                <a:gs pos="0">
                  <a:srgbClr val="DBD56E"/>
                </a:gs>
                <a:gs pos="100000">
                  <a:srgbClr val="A8A22A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E0A81C-9207-E329-0608-6DD5841B4173}"/>
                </a:ext>
              </a:extLst>
            </p:cNvPr>
            <p:cNvSpPr/>
            <p:nvPr/>
          </p:nvSpPr>
          <p:spPr>
            <a:xfrm>
              <a:off x="1761183" y="1166298"/>
              <a:ext cx="1466240" cy="1487332"/>
            </a:xfrm>
            <a:custGeom>
              <a:avLst/>
              <a:gdLst>
                <a:gd name="connsiteX0" fmla="*/ 0 w 1466240"/>
                <a:gd name="connsiteY0" fmla="*/ 0 h 1778000"/>
                <a:gd name="connsiteX1" fmla="*/ 1076232 w 1466240"/>
                <a:gd name="connsiteY1" fmla="*/ 0 h 1778000"/>
                <a:gd name="connsiteX2" fmla="*/ 1466240 w 1466240"/>
                <a:gd name="connsiteY2" fmla="*/ 390008 h 1778000"/>
                <a:gd name="connsiteX3" fmla="*/ 1466240 w 1466240"/>
                <a:gd name="connsiteY3" fmla="*/ 1778000 h 1778000"/>
                <a:gd name="connsiteX4" fmla="*/ 0 w 1466240"/>
                <a:gd name="connsiteY4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240" h="1778000">
                  <a:moveTo>
                    <a:pt x="0" y="0"/>
                  </a:moveTo>
                  <a:lnTo>
                    <a:pt x="1076232" y="0"/>
                  </a:lnTo>
                  <a:cubicBezTo>
                    <a:pt x="1291627" y="0"/>
                    <a:pt x="1466240" y="174613"/>
                    <a:pt x="1466240" y="390008"/>
                  </a:cubicBezTo>
                  <a:lnTo>
                    <a:pt x="1466240" y="1778000"/>
                  </a:lnTo>
                  <a:lnTo>
                    <a:pt x="0" y="1778000"/>
                  </a:lnTo>
                  <a:close/>
                </a:path>
              </a:pathLst>
            </a:custGeom>
            <a:gradFill>
              <a:gsLst>
                <a:gs pos="0">
                  <a:srgbClr val="DBD56E"/>
                </a:gs>
                <a:gs pos="100000">
                  <a:srgbClr val="A8A22A"/>
                </a:gs>
              </a:gsLst>
              <a:lin ang="0" scaled="1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216748-199A-4286-501C-A5CBD9B9CE66}"/>
                </a:ext>
              </a:extLst>
            </p:cNvPr>
            <p:cNvSpPr/>
            <p:nvPr/>
          </p:nvSpPr>
          <p:spPr>
            <a:xfrm>
              <a:off x="887423" y="2615027"/>
              <a:ext cx="2340000" cy="3411271"/>
            </a:xfrm>
            <a:custGeom>
              <a:avLst/>
              <a:gdLst>
                <a:gd name="connsiteX0" fmla="*/ 0 w 2340000"/>
                <a:gd name="connsiteY0" fmla="*/ 0 h 3082000"/>
                <a:gd name="connsiteX1" fmla="*/ 2340000 w 2340000"/>
                <a:gd name="connsiteY1" fmla="*/ 0 h 3082000"/>
                <a:gd name="connsiteX2" fmla="*/ 2340000 w 2340000"/>
                <a:gd name="connsiteY2" fmla="*/ 2691992 h 3082000"/>
                <a:gd name="connsiteX3" fmla="*/ 1949992 w 2340000"/>
                <a:gd name="connsiteY3" fmla="*/ 3082000 h 3082000"/>
                <a:gd name="connsiteX4" fmla="*/ 390008 w 2340000"/>
                <a:gd name="connsiteY4" fmla="*/ 3082000 h 3082000"/>
                <a:gd name="connsiteX5" fmla="*/ 0 w 2340000"/>
                <a:gd name="connsiteY5" fmla="*/ 2691992 h 308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000" h="3082000">
                  <a:moveTo>
                    <a:pt x="0" y="0"/>
                  </a:moveTo>
                  <a:lnTo>
                    <a:pt x="2340000" y="0"/>
                  </a:lnTo>
                  <a:lnTo>
                    <a:pt x="2340000" y="2691992"/>
                  </a:lnTo>
                  <a:cubicBezTo>
                    <a:pt x="2340000" y="2907387"/>
                    <a:pt x="2165387" y="3082000"/>
                    <a:pt x="1949992" y="3082000"/>
                  </a:cubicBezTo>
                  <a:lnTo>
                    <a:pt x="390008" y="3082000"/>
                  </a:lnTo>
                  <a:cubicBezTo>
                    <a:pt x="174613" y="3082000"/>
                    <a:pt x="0" y="2907387"/>
                    <a:pt x="0" y="2691992"/>
                  </a:cubicBezTo>
                  <a:close/>
                </a:path>
              </a:pathLst>
            </a:custGeom>
            <a:gradFill>
              <a:gsLst>
                <a:gs pos="89891">
                  <a:schemeClr val="bg1">
                    <a:lumMod val="95000"/>
                  </a:schemeClr>
                </a:gs>
                <a:gs pos="78628">
                  <a:schemeClr val="bg1"/>
                </a:gs>
                <a:gs pos="53000">
                  <a:schemeClr val="bg1"/>
                </a:gs>
                <a:gs pos="14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215900" dist="381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01CD38-407B-6184-4325-B4ADCEF5737B}"/>
                </a:ext>
              </a:extLst>
            </p:cNvPr>
            <p:cNvSpPr/>
            <p:nvPr/>
          </p:nvSpPr>
          <p:spPr>
            <a:xfrm>
              <a:off x="1142742" y="1166298"/>
              <a:ext cx="2084683" cy="4434276"/>
            </a:xfrm>
            <a:custGeom>
              <a:avLst/>
              <a:gdLst>
                <a:gd name="connsiteX0" fmla="*/ 134691 w 2084683"/>
                <a:gd name="connsiteY0" fmla="*/ 0 h 4434276"/>
                <a:gd name="connsiteX1" fmla="*/ 1694675 w 2084683"/>
                <a:gd name="connsiteY1" fmla="*/ 0 h 4434276"/>
                <a:gd name="connsiteX2" fmla="*/ 2084683 w 2084683"/>
                <a:gd name="connsiteY2" fmla="*/ 390008 h 4434276"/>
                <a:gd name="connsiteX3" fmla="*/ 2084683 w 2084683"/>
                <a:gd name="connsiteY3" fmla="*/ 4434276 h 4434276"/>
                <a:gd name="connsiteX4" fmla="*/ 1939010 w 2084683"/>
                <a:gd name="connsiteY4" fmla="*/ 3775208 h 4434276"/>
                <a:gd name="connsiteX5" fmla="*/ 125858 w 2084683"/>
                <a:gd name="connsiteY5" fmla="*/ 165766 h 4434276"/>
                <a:gd name="connsiteX6" fmla="*/ 0 w 2084683"/>
                <a:gd name="connsiteY6" fmla="*/ 25335 h 4434276"/>
                <a:gd name="connsiteX7" fmla="*/ 56091 w 2084683"/>
                <a:gd name="connsiteY7" fmla="*/ 7924 h 4434276"/>
                <a:gd name="connsiteX8" fmla="*/ 134691 w 2084683"/>
                <a:gd name="connsiteY8" fmla="*/ 0 h 443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4683" h="4434276">
                  <a:moveTo>
                    <a:pt x="134691" y="0"/>
                  </a:moveTo>
                  <a:lnTo>
                    <a:pt x="1694675" y="0"/>
                  </a:lnTo>
                  <a:cubicBezTo>
                    <a:pt x="1910070" y="0"/>
                    <a:pt x="2084683" y="174613"/>
                    <a:pt x="2084683" y="390008"/>
                  </a:cubicBezTo>
                  <a:lnTo>
                    <a:pt x="2084683" y="4434276"/>
                  </a:lnTo>
                  <a:lnTo>
                    <a:pt x="1939010" y="3775208"/>
                  </a:lnTo>
                  <a:cubicBezTo>
                    <a:pt x="1664614" y="2601826"/>
                    <a:pt x="1288604" y="1496187"/>
                    <a:pt x="125858" y="165766"/>
                  </a:cubicBezTo>
                  <a:lnTo>
                    <a:pt x="0" y="25335"/>
                  </a:lnTo>
                  <a:lnTo>
                    <a:pt x="56091" y="7924"/>
                  </a:lnTo>
                  <a:cubicBezTo>
                    <a:pt x="81480" y="2729"/>
                    <a:pt x="107767" y="0"/>
                    <a:pt x="1346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1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>
                <a:latin typeface="Akrobat" panose="00000600000000000000" pitchFamily="50" charset="-5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4E13EF-CAB1-776D-5A26-D6AE7ACB50D5}"/>
                </a:ext>
              </a:extLst>
            </p:cNvPr>
            <p:cNvSpPr txBox="1"/>
            <p:nvPr/>
          </p:nvSpPr>
          <p:spPr>
            <a:xfrm>
              <a:off x="986068" y="1251220"/>
              <a:ext cx="755502" cy="62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solidFill>
                    <a:schemeClr val="bg1"/>
                  </a:solidFill>
                  <a:latin typeface="Akrobat" panose="00000600000000000000" pitchFamily="50" charset="-52"/>
                </a:rPr>
                <a:t>04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9966CF-91D4-4152-7A7B-7CBD7C5C4424}"/>
                </a:ext>
              </a:extLst>
            </p:cNvPr>
            <p:cNvSpPr txBox="1"/>
            <p:nvPr/>
          </p:nvSpPr>
          <p:spPr>
            <a:xfrm>
              <a:off x="1728324" y="1586216"/>
              <a:ext cx="1531957" cy="62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Преодоление барьеров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4E6B5-6397-4DDD-4AD7-D90339E67A58}"/>
                </a:ext>
              </a:extLst>
            </p:cNvPr>
            <p:cNvSpPr txBox="1"/>
            <p:nvPr/>
          </p:nvSpPr>
          <p:spPr>
            <a:xfrm>
              <a:off x="1013535" y="3141695"/>
              <a:ext cx="2087776" cy="1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Exo"/>
                  <a:cs typeface="Exo"/>
                  <a:sym typeface="Exo"/>
                </a:rPr>
                <a:t>Преодоление барьеров, связанных с вопросами прав людей на здоровье и гендерного неравенства</a:t>
              </a:r>
            </a:p>
          </p:txBody>
        </p:sp>
      </p:grpSp>
      <p:grpSp>
        <p:nvGrpSpPr>
          <p:cNvPr id="40" name="Google Shape;805;p72">
            <a:extLst>
              <a:ext uri="{FF2B5EF4-FFF2-40B4-BE49-F238E27FC236}">
                <a16:creationId xmlns:a16="http://schemas.microsoft.com/office/drawing/2014/main" id="{AF0E586F-B3C8-9A09-D664-EFCEB710CC3E}"/>
              </a:ext>
            </a:extLst>
          </p:cNvPr>
          <p:cNvGrpSpPr/>
          <p:nvPr/>
        </p:nvGrpSpPr>
        <p:grpSpPr>
          <a:xfrm>
            <a:off x="941507" y="2695725"/>
            <a:ext cx="310602" cy="457255"/>
            <a:chOff x="-28069875" y="3175300"/>
            <a:chExt cx="260725" cy="296150"/>
          </a:xfrm>
          <a:solidFill>
            <a:schemeClr val="bg1"/>
          </a:solidFill>
        </p:grpSpPr>
        <p:sp>
          <p:nvSpPr>
            <p:cNvPr id="41" name="Google Shape;806;p72">
              <a:extLst>
                <a:ext uri="{FF2B5EF4-FFF2-40B4-BE49-F238E27FC236}">
                  <a16:creationId xmlns:a16="http://schemas.microsoft.com/office/drawing/2014/main" id="{84071610-6710-B445-A9DD-0CBB7DBE9F14}"/>
                </a:ext>
              </a:extLst>
            </p:cNvPr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2" name="Google Shape;807;p72">
              <a:extLst>
                <a:ext uri="{FF2B5EF4-FFF2-40B4-BE49-F238E27FC236}">
                  <a16:creationId xmlns:a16="http://schemas.microsoft.com/office/drawing/2014/main" id="{75A91EAE-79B0-FE21-A629-AB21C81DA8A2}"/>
                </a:ext>
              </a:extLst>
            </p:cNvPr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3" name="Google Shape;808;p72">
              <a:extLst>
                <a:ext uri="{FF2B5EF4-FFF2-40B4-BE49-F238E27FC236}">
                  <a16:creationId xmlns:a16="http://schemas.microsoft.com/office/drawing/2014/main" id="{1AE8132B-A565-ACBA-1785-964F47035DC5}"/>
                </a:ext>
              </a:extLst>
            </p:cNvPr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4" name="Google Shape;809;p72">
              <a:extLst>
                <a:ext uri="{FF2B5EF4-FFF2-40B4-BE49-F238E27FC236}">
                  <a16:creationId xmlns:a16="http://schemas.microsoft.com/office/drawing/2014/main" id="{0A999524-F2F8-B9FD-E1E9-BBF293033322}"/>
                </a:ext>
              </a:extLst>
            </p:cNvPr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5" name="Google Shape;810;p72">
              <a:extLst>
                <a:ext uri="{FF2B5EF4-FFF2-40B4-BE49-F238E27FC236}">
                  <a16:creationId xmlns:a16="http://schemas.microsoft.com/office/drawing/2014/main" id="{572DFE21-F7EB-2F03-43C1-32335D670F7D}"/>
                </a:ext>
              </a:extLst>
            </p:cNvPr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6" name="Google Shape;811;p72">
              <a:extLst>
                <a:ext uri="{FF2B5EF4-FFF2-40B4-BE49-F238E27FC236}">
                  <a16:creationId xmlns:a16="http://schemas.microsoft.com/office/drawing/2014/main" id="{F07D6417-EDAF-1F83-C1B6-2B78A30B9488}"/>
                </a:ext>
              </a:extLst>
            </p:cNvPr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7" name="Google Shape;812;p72">
              <a:extLst>
                <a:ext uri="{FF2B5EF4-FFF2-40B4-BE49-F238E27FC236}">
                  <a16:creationId xmlns:a16="http://schemas.microsoft.com/office/drawing/2014/main" id="{3341B23D-4397-AE2B-8A4F-1AC5582E4B88}"/>
                </a:ext>
              </a:extLst>
            </p:cNvPr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8" name="Google Shape;813;p72">
              <a:extLst>
                <a:ext uri="{FF2B5EF4-FFF2-40B4-BE49-F238E27FC236}">
                  <a16:creationId xmlns:a16="http://schemas.microsoft.com/office/drawing/2014/main" id="{46C9DCCD-D4AE-71FF-83E4-B2548AF2D9AC}"/>
                </a:ext>
              </a:extLst>
            </p:cNvPr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9" name="Google Shape;814;p72">
              <a:extLst>
                <a:ext uri="{FF2B5EF4-FFF2-40B4-BE49-F238E27FC236}">
                  <a16:creationId xmlns:a16="http://schemas.microsoft.com/office/drawing/2014/main" id="{DA66D054-24C7-1171-F4D2-3F478668CEE2}"/>
                </a:ext>
              </a:extLst>
            </p:cNvPr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</p:grpSp>
      <p:pic>
        <p:nvPicPr>
          <p:cNvPr id="50" name="Рисунок 92" descr="Чемодан">
            <a:extLst>
              <a:ext uri="{FF2B5EF4-FFF2-40B4-BE49-F238E27FC236}">
                <a16:creationId xmlns:a16="http://schemas.microsoft.com/office/drawing/2014/main" id="{DC9B5687-4CC6-15F2-7C17-0EDDF105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3779" y="2590030"/>
            <a:ext cx="503275" cy="652276"/>
          </a:xfrm>
          <a:prstGeom prst="rect">
            <a:avLst/>
          </a:prstGeom>
        </p:spPr>
      </p:pic>
      <p:pic>
        <p:nvPicPr>
          <p:cNvPr id="51" name="Рисунок 93" descr="Аудитория">
            <a:extLst>
              <a:ext uri="{FF2B5EF4-FFF2-40B4-BE49-F238E27FC236}">
                <a16:creationId xmlns:a16="http://schemas.microsoft.com/office/drawing/2014/main" id="{2110D26D-B8FB-2A1A-4CE6-827B38E5E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501" y="2590570"/>
            <a:ext cx="487871" cy="632311"/>
          </a:xfrm>
          <a:prstGeom prst="rect">
            <a:avLst/>
          </a:prstGeom>
        </p:spPr>
      </p:pic>
      <p:pic>
        <p:nvPicPr>
          <p:cNvPr id="52" name="Рисунок 94" descr="Монеты">
            <a:extLst>
              <a:ext uri="{FF2B5EF4-FFF2-40B4-BE49-F238E27FC236}">
                <a16:creationId xmlns:a16="http://schemas.microsoft.com/office/drawing/2014/main" id="{FA3E4372-6522-BED6-7AE1-B0ED7D88C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7816" y="2530280"/>
            <a:ext cx="441643" cy="6525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7262AA-2885-B0BE-8A1C-2EB0F573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9104801" cy="8104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+mn-lt"/>
              </a:rPr>
              <a:t>Грант ГФ №KAZ-H-RAC/3508 </a:t>
            </a:r>
            <a:r>
              <a:rPr lang="ru-RU" sz="2000" dirty="0"/>
              <a:t>«Реализация устойчивых стратегических мер по </a:t>
            </a:r>
            <a:r>
              <a:rPr lang="ru-RU" dirty="0"/>
              <a:t>сдерживанию</a:t>
            </a:r>
            <a:r>
              <a:rPr lang="ru-RU" sz="2000" dirty="0"/>
              <a:t> эпидемии ВИЧ-инфекции среди ключевых групп населения в Республике Казахстан»</a:t>
            </a:r>
            <a:r>
              <a:rPr lang="kk-KZ" sz="2000" dirty="0"/>
              <a:t> на 2024-2026гг</a:t>
            </a:r>
            <a:r>
              <a:rPr lang="ru-RU" sz="2000" dirty="0">
                <a:latin typeface="+mn-lt"/>
              </a:rPr>
              <a:t> </a:t>
            </a:r>
            <a:endParaRPr lang="LID4096" sz="2000" dirty="0">
              <a:latin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ADA9BD-5490-F0C7-B5A4-B90013C18F56}"/>
              </a:ext>
            </a:extLst>
          </p:cNvPr>
          <p:cNvSpPr txBox="1"/>
          <p:nvPr/>
        </p:nvSpPr>
        <p:spPr>
          <a:xfrm>
            <a:off x="3447144" y="982331"/>
            <a:ext cx="8257392" cy="715089"/>
          </a:xfrm>
          <a:prstGeom prst="roundRect">
            <a:avLst/>
          </a:prstGeom>
          <a:gradFill flip="none" rotWithShape="1">
            <a:gsLst>
              <a:gs pos="31500">
                <a:schemeClr val="bg1">
                  <a:lumMod val="85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Clr>
                <a:srgbClr val="002060"/>
              </a:buClr>
              <a:buSzPts val="1600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гранта: </a:t>
            </a:r>
            <a:r>
              <a:rPr lang="ru-RU" dirty="0"/>
              <a:t> Реализация устойчивых стратегических мер по сдерживанию эпидемии ВИЧ среди ключевых групп населения в Казахстане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5A3C2E-2F10-5586-0EC9-023949029DDF}"/>
              </a:ext>
            </a:extLst>
          </p:cNvPr>
          <p:cNvSpPr txBox="1"/>
          <p:nvPr/>
        </p:nvSpPr>
        <p:spPr>
          <a:xfrm>
            <a:off x="311717" y="967779"/>
            <a:ext cx="3068399" cy="715089"/>
          </a:xfrm>
          <a:prstGeom prst="roundRect">
            <a:avLst/>
          </a:prstGeom>
          <a:gradFill flip="none" rotWithShape="1">
            <a:gsLst>
              <a:gs pos="31500">
                <a:schemeClr val="bg1">
                  <a:lumMod val="85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  <a:defRPr b="1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r>
              <a:rPr lang="ru-RU" dirty="0">
                <a:sym typeface="Calibri"/>
              </a:rPr>
              <a:t>Сумма гранта (3 года): </a:t>
            </a:r>
            <a:endParaRPr lang="en-US" dirty="0">
              <a:sym typeface="Calibri"/>
            </a:endParaRPr>
          </a:p>
          <a:p>
            <a:pPr algn="l"/>
            <a:r>
              <a:rPr lang="ru-RU" dirty="0">
                <a:sym typeface="Calibri"/>
              </a:rPr>
              <a:t>7 422 991 долларов США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3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222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F1BBF4-1AD9-FBB5-8EEE-DDCF9E5AD71B}"/>
              </a:ext>
            </a:extLst>
          </p:cNvPr>
          <p:cNvSpPr/>
          <p:nvPr/>
        </p:nvSpPr>
        <p:spPr>
          <a:xfrm>
            <a:off x="0" y="0"/>
            <a:ext cx="12191999" cy="8411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7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98B07709-D86F-E2F4-81B3-A292C521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307975" y="109075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22" name="Прямоугольник: скругленные углы 5">
            <a:extLst>
              <a:ext uri="{FF2B5EF4-FFF2-40B4-BE49-F238E27FC236}">
                <a16:creationId xmlns:a16="http://schemas.microsoft.com/office/drawing/2014/main" id="{06B6ED05-0059-3CC4-9BF0-C0B8A9DE34E9}"/>
              </a:ext>
            </a:extLst>
          </p:cNvPr>
          <p:cNvSpPr/>
          <p:nvPr/>
        </p:nvSpPr>
        <p:spPr>
          <a:xfrm>
            <a:off x="378727" y="1720058"/>
            <a:ext cx="396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err="1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Суб</a:t>
            </a:r>
            <a:r>
              <a:rPr lang="ru-RU" sz="1600" b="1" u="sng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-получатель (СП)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Республиканский научно-практический центр психического здоровья</a:t>
            </a:r>
          </a:p>
        </p:txBody>
      </p:sp>
      <p:sp>
        <p:nvSpPr>
          <p:cNvPr id="28" name="Прямоугольник: скругленные углы 11">
            <a:extLst>
              <a:ext uri="{FF2B5EF4-FFF2-40B4-BE49-F238E27FC236}">
                <a16:creationId xmlns:a16="http://schemas.microsoft.com/office/drawing/2014/main" id="{48A1A32F-4962-8761-9C6A-D4B00F4758C7}"/>
              </a:ext>
            </a:extLst>
          </p:cNvPr>
          <p:cNvSpPr/>
          <p:nvPr/>
        </p:nvSpPr>
        <p:spPr>
          <a:xfrm>
            <a:off x="7956783" y="1720058"/>
            <a:ext cx="3960000" cy="719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err="1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  <a:sym typeface="Roboto Condensed"/>
              </a:rPr>
              <a:t>Суб</a:t>
            </a:r>
            <a:r>
              <a:rPr lang="ru-RU" sz="1600" b="1" u="sng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  <a:sym typeface="Roboto Condensed"/>
              </a:rPr>
              <a:t>-контрактер (СК):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  <a:sym typeface="Roboto Condensed"/>
              </a:rPr>
              <a:t>Казахстанский Союз людей, живущих с ВИЧ</a:t>
            </a:r>
          </a:p>
        </p:txBody>
      </p:sp>
      <p:sp>
        <p:nvSpPr>
          <p:cNvPr id="35" name="Прямоугольник: скругленные углы 18">
            <a:extLst>
              <a:ext uri="{FF2B5EF4-FFF2-40B4-BE49-F238E27FC236}">
                <a16:creationId xmlns:a16="http://schemas.microsoft.com/office/drawing/2014/main" id="{2B7DB473-B60B-0515-D276-823C2A90171B}"/>
              </a:ext>
            </a:extLst>
          </p:cNvPr>
          <p:cNvSpPr/>
          <p:nvPr/>
        </p:nvSpPr>
        <p:spPr>
          <a:xfrm>
            <a:off x="4467361" y="1535924"/>
            <a:ext cx="3257278" cy="719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Основной получатель</a:t>
            </a: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КНЦДИЗ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(ОП)</a:t>
            </a:r>
          </a:p>
        </p:txBody>
      </p:sp>
      <p:grpSp>
        <p:nvGrpSpPr>
          <p:cNvPr id="37" name="Группа 20">
            <a:extLst>
              <a:ext uri="{FF2B5EF4-FFF2-40B4-BE49-F238E27FC236}">
                <a16:creationId xmlns:a16="http://schemas.microsoft.com/office/drawing/2014/main" id="{12F03276-8372-FF6B-01CD-2F5FF4A15680}"/>
              </a:ext>
            </a:extLst>
          </p:cNvPr>
          <p:cNvGrpSpPr/>
          <p:nvPr/>
        </p:nvGrpSpPr>
        <p:grpSpPr>
          <a:xfrm>
            <a:off x="5775779" y="863280"/>
            <a:ext cx="664289" cy="604419"/>
            <a:chOff x="7174295" y="889969"/>
            <a:chExt cx="544764" cy="513652"/>
          </a:xfrm>
        </p:grpSpPr>
        <p:sp>
          <p:nvSpPr>
            <p:cNvPr id="38" name="Овал 21">
              <a:extLst>
                <a:ext uri="{FF2B5EF4-FFF2-40B4-BE49-F238E27FC236}">
                  <a16:creationId xmlns:a16="http://schemas.microsoft.com/office/drawing/2014/main" id="{195C413A-F68A-AC41-0685-110C8F87F97E}"/>
                </a:ext>
              </a:extLst>
            </p:cNvPr>
            <p:cNvSpPr/>
            <p:nvPr/>
          </p:nvSpPr>
          <p:spPr>
            <a:xfrm>
              <a:off x="7174295" y="889969"/>
              <a:ext cx="544764" cy="5136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pic>
          <p:nvPicPr>
            <p:cNvPr id="39" name="Picture 6" descr="ÐÐÐÐÐ¥Ð¡ÐÐÐ ÐÐÐ£Ð§ÐÐ«Ð Ð¦ÐÐÐ¢Ð  ÐÐÐ ÐÐÐ¢ÐÐÐÐÐÐ Ð ÐÐÐ¤ÐÐÐ¦ÐÐÐÐÐ«Ð¥ ÐÐÐÐÐÐÐÐÐÐÐ">
              <a:extLst>
                <a:ext uri="{FF2B5EF4-FFF2-40B4-BE49-F238E27FC236}">
                  <a16:creationId xmlns:a16="http://schemas.microsoft.com/office/drawing/2014/main" id="{F49A8B41-3241-CE20-BA6C-A8B94FA767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78726" b="-513"/>
            <a:stretch/>
          </p:blipFill>
          <p:spPr bwMode="auto">
            <a:xfrm>
              <a:off x="7223807" y="969575"/>
              <a:ext cx="466944" cy="333579"/>
            </a:xfrm>
            <a:prstGeom prst="rect">
              <a:avLst/>
            </a:prstGeom>
            <a:solidFill>
              <a:schemeClr val="bg2">
                <a:lumMod val="90000"/>
                <a:alpha val="0"/>
              </a:schemeClr>
            </a:solidFill>
            <a:ln>
              <a:noFill/>
            </a:ln>
          </p:spPr>
        </p:pic>
      </p:grpSp>
      <p:sp>
        <p:nvSpPr>
          <p:cNvPr id="42" name="Прямоугольник: скругленные углы 1024">
            <a:extLst>
              <a:ext uri="{FF2B5EF4-FFF2-40B4-BE49-F238E27FC236}">
                <a16:creationId xmlns:a16="http://schemas.microsoft.com/office/drawing/2014/main" id="{BFA2A5A9-9234-99AE-4855-D0A4AC1FA8D2}"/>
              </a:ext>
            </a:extLst>
          </p:cNvPr>
          <p:cNvSpPr/>
          <p:nvPr/>
        </p:nvSpPr>
        <p:spPr>
          <a:xfrm>
            <a:off x="378727" y="2650169"/>
            <a:ext cx="3960000" cy="1711157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Региональные Центры СПИД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Мониторинг и техническая поддержка</a:t>
            </a:r>
            <a:r>
              <a:rPr lang="en-US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проектных НПО – выдача шприцев для ЛУИН, раздаточного материала при необходимости;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Экспресс-тестирование на ВИЧ во всех регионах РК  (в т.ч. индексное тестирование);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Лечение и мониторинг иностранных граждан с ВИЧ</a:t>
            </a:r>
            <a:r>
              <a:rPr lang="en-US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(172)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CA4B1-E736-4B14-B650-EC3CFDFFF7DC}"/>
              </a:ext>
            </a:extLst>
          </p:cNvPr>
          <p:cNvSpPr txBox="1"/>
          <p:nvPr/>
        </p:nvSpPr>
        <p:spPr>
          <a:xfrm>
            <a:off x="1554077" y="18123"/>
            <a:ext cx="9071737" cy="758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Проектные регионы и исполнители гранта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C315E9-693E-11A4-A937-505E92D9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4" t="11031" r="13779" b="1933"/>
          <a:stretch/>
        </p:blipFill>
        <p:spPr>
          <a:xfrm>
            <a:off x="9014975" y="1107803"/>
            <a:ext cx="1542699" cy="529386"/>
          </a:xfrm>
          <a:prstGeom prst="roundRect">
            <a:avLst/>
          </a:prstGeom>
          <a:ln w="12700">
            <a:solidFill>
              <a:srgbClr val="002B6A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6C2D47-B382-53B7-4A3B-BC0950E1D6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4" t="7807" r="2947"/>
          <a:stretch/>
        </p:blipFill>
        <p:spPr>
          <a:xfrm>
            <a:off x="1634326" y="1107803"/>
            <a:ext cx="1327930" cy="529200"/>
          </a:xfrm>
          <a:prstGeom prst="roundRect">
            <a:avLst/>
          </a:prstGeom>
          <a:ln w="12700">
            <a:solidFill>
              <a:srgbClr val="002B6A"/>
            </a:solidFill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140DB26-CC37-BC33-DBE0-260331A3DB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DFAFF"/>
              </a:clrFrom>
              <a:clrTo>
                <a:srgbClr val="EDFA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41" t="13671" r="9711" b="16925"/>
          <a:stretch/>
        </p:blipFill>
        <p:spPr>
          <a:xfrm>
            <a:off x="3038500" y="6267599"/>
            <a:ext cx="1046000" cy="239086"/>
          </a:xfrm>
          <a:prstGeom prst="roundRect">
            <a:avLst/>
          </a:prstGeom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7FAB7779-EAD8-D204-2BE2-1CDD3B1D2A95}"/>
              </a:ext>
            </a:extLst>
          </p:cNvPr>
          <p:cNvSpPr txBox="1">
            <a:spLocks/>
          </p:cNvSpPr>
          <p:nvPr/>
        </p:nvSpPr>
        <p:spPr>
          <a:xfrm>
            <a:off x="378727" y="5362094"/>
            <a:ext cx="196295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>
                <a:solidFill>
                  <a:srgbClr val="002B6A"/>
                </a:solidFill>
              </a:rPr>
              <a:t>НПО МСМ</a:t>
            </a:r>
            <a:r>
              <a:rPr lang="en-US" sz="1600" b="1">
                <a:solidFill>
                  <a:srgbClr val="002B6A"/>
                </a:solidFill>
              </a:rPr>
              <a:t> </a:t>
            </a:r>
            <a:r>
              <a:rPr lang="en-US" sz="1600" b="1" dirty="0">
                <a:solidFill>
                  <a:srgbClr val="002B6A"/>
                </a:solidFill>
              </a:rPr>
              <a:t>(8)</a:t>
            </a:r>
            <a:endParaRPr lang="ru-KZ" sz="1600" b="1" dirty="0">
              <a:solidFill>
                <a:srgbClr val="002B6A"/>
              </a:solidFill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63BE87F7-0A2E-BDCF-199F-DB3BE82FBE5F}"/>
              </a:ext>
            </a:extLst>
          </p:cNvPr>
          <p:cNvSpPr txBox="1">
            <a:spLocks/>
          </p:cNvSpPr>
          <p:nvPr/>
        </p:nvSpPr>
        <p:spPr>
          <a:xfrm>
            <a:off x="446128" y="6160989"/>
            <a:ext cx="196295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B6A"/>
                </a:solidFill>
              </a:rPr>
              <a:t>SNS (3)</a:t>
            </a:r>
            <a:endParaRPr lang="ru-KZ" sz="1600" b="1" dirty="0">
              <a:solidFill>
                <a:srgbClr val="002B6A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3B49860-068B-D2F6-2CA8-34333BE524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15" y="6158542"/>
            <a:ext cx="494619" cy="494619"/>
          </a:xfrm>
          <a:prstGeom prst="rect">
            <a:avLst/>
          </a:prstGeom>
        </p:spPr>
      </p:pic>
      <p:sp>
        <p:nvSpPr>
          <p:cNvPr id="83" name="Title 1">
            <a:extLst>
              <a:ext uri="{FF2B5EF4-FFF2-40B4-BE49-F238E27FC236}">
                <a16:creationId xmlns:a16="http://schemas.microsoft.com/office/drawing/2014/main" id="{5FC1EF71-39F7-B5D4-F5B8-8916ABA9A148}"/>
              </a:ext>
            </a:extLst>
          </p:cNvPr>
          <p:cNvSpPr txBox="1">
            <a:spLocks/>
          </p:cNvSpPr>
          <p:nvPr/>
        </p:nvSpPr>
        <p:spPr>
          <a:xfrm>
            <a:off x="2199708" y="4931189"/>
            <a:ext cx="196295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2B6A"/>
                </a:solidFill>
              </a:rPr>
              <a:t>НПО ЛУИН</a:t>
            </a:r>
            <a:r>
              <a:rPr lang="en-US" sz="1600" b="1" dirty="0">
                <a:solidFill>
                  <a:srgbClr val="002B6A"/>
                </a:solidFill>
              </a:rPr>
              <a:t> (4)</a:t>
            </a:r>
            <a:endParaRPr lang="ru-KZ" sz="1600" b="1" dirty="0">
              <a:solidFill>
                <a:srgbClr val="002B6A"/>
              </a:solidFill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6ACCD9A5-2459-89D5-D475-F37C4DE8BF6A}"/>
              </a:ext>
            </a:extLst>
          </p:cNvPr>
          <p:cNvSpPr txBox="1">
            <a:spLocks/>
          </p:cNvSpPr>
          <p:nvPr/>
        </p:nvSpPr>
        <p:spPr>
          <a:xfrm>
            <a:off x="395771" y="4933660"/>
            <a:ext cx="196295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2B6A"/>
                </a:solidFill>
              </a:rPr>
              <a:t>НПО ЛЖВ</a:t>
            </a:r>
            <a:r>
              <a:rPr lang="en-US" sz="1600" b="1" dirty="0">
                <a:solidFill>
                  <a:srgbClr val="002B6A"/>
                </a:solidFill>
              </a:rPr>
              <a:t> (4)</a:t>
            </a:r>
            <a:endParaRPr lang="ru-KZ" sz="1600" b="1" dirty="0">
              <a:solidFill>
                <a:srgbClr val="002B6A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D51B2C5-1AAF-84E1-AC67-95C28679A1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2665" y="4979789"/>
            <a:ext cx="360000" cy="36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AC12002-F6BF-43C8-EB36-5820148C9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1074" y="5416660"/>
            <a:ext cx="360000" cy="360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6F5918D-948F-BF32-355D-891C565249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1074" y="4982260"/>
            <a:ext cx="360000" cy="360000"/>
          </a:xfrm>
          <a:prstGeom prst="rect">
            <a:avLst/>
          </a:prstGeom>
        </p:spPr>
      </p:pic>
      <p:sp>
        <p:nvSpPr>
          <p:cNvPr id="88" name="Прямоугольник: скругленные углы 1024">
            <a:extLst>
              <a:ext uri="{FF2B5EF4-FFF2-40B4-BE49-F238E27FC236}">
                <a16:creationId xmlns:a16="http://schemas.microsoft.com/office/drawing/2014/main" id="{E7B2BDB1-6ABF-6BB9-67D4-E982BEA28A7F}"/>
              </a:ext>
            </a:extLst>
          </p:cNvPr>
          <p:cNvSpPr/>
          <p:nvPr/>
        </p:nvSpPr>
        <p:spPr>
          <a:xfrm>
            <a:off x="378728" y="4541850"/>
            <a:ext cx="4088633" cy="12843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err="1">
                <a:solidFill>
                  <a:srgbClr val="002B6A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Суб</a:t>
            </a:r>
            <a:r>
              <a:rPr lang="ru-RU" b="1" u="sng" dirty="0">
                <a:solidFill>
                  <a:srgbClr val="002B6A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-контрактеры по работе с КГН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0D06C347-C0D4-E556-8D27-6425C0D40044}"/>
              </a:ext>
            </a:extLst>
          </p:cNvPr>
          <p:cNvSpPr txBox="1">
            <a:spLocks/>
          </p:cNvSpPr>
          <p:nvPr/>
        </p:nvSpPr>
        <p:spPr>
          <a:xfrm>
            <a:off x="1801071" y="6158542"/>
            <a:ext cx="196295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002B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hivtest.kz (5)</a:t>
            </a:r>
            <a:endParaRPr lang="ru-KZ" dirty="0"/>
          </a:p>
        </p:txBody>
      </p:sp>
      <p:sp>
        <p:nvSpPr>
          <p:cNvPr id="90" name="Прямоугольник: скругленные углы 1024">
            <a:extLst>
              <a:ext uri="{FF2B5EF4-FFF2-40B4-BE49-F238E27FC236}">
                <a16:creationId xmlns:a16="http://schemas.microsoft.com/office/drawing/2014/main" id="{39340E19-6909-E459-CBA6-7EBD6792AF0B}"/>
              </a:ext>
            </a:extLst>
          </p:cNvPr>
          <p:cNvSpPr/>
          <p:nvPr/>
        </p:nvSpPr>
        <p:spPr>
          <a:xfrm>
            <a:off x="395771" y="5846028"/>
            <a:ext cx="3959999" cy="81945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u="sng" dirty="0">
              <a:solidFill>
                <a:srgbClr val="002B6A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CB3FA0D-B72D-8F65-2187-63C87873F22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2892" y="2412305"/>
            <a:ext cx="7799108" cy="4444369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0368460" y="-22137"/>
            <a:ext cx="1811431" cy="828809"/>
            <a:chOff x="10305231" y="0"/>
            <a:chExt cx="1811431" cy="82880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4C2A2B-BDF0-2189-EC61-3905424FDA52}"/>
              </a:ext>
            </a:extLst>
          </p:cNvPr>
          <p:cNvSpPr txBox="1">
            <a:spLocks/>
          </p:cNvSpPr>
          <p:nvPr/>
        </p:nvSpPr>
        <p:spPr>
          <a:xfrm>
            <a:off x="562919" y="5778118"/>
            <a:ext cx="357457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dirty="0">
                <a:solidFill>
                  <a:srgbClr val="002B6A"/>
                </a:solidFill>
              </a:rPr>
              <a:t>Расширение тестирования через СК</a:t>
            </a:r>
            <a:endParaRPr lang="ru-KZ" sz="1600" b="1" u="sng" dirty="0">
              <a:solidFill>
                <a:srgbClr val="002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7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28517AE0-84CA-2D84-8A18-13A76550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703B9-82E6-31FB-9259-AB3F0A5CAD52}"/>
              </a:ext>
            </a:extLst>
          </p:cNvPr>
          <p:cNvSpPr txBox="1"/>
          <p:nvPr/>
        </p:nvSpPr>
        <p:spPr>
          <a:xfrm>
            <a:off x="1318790" y="144358"/>
            <a:ext cx="955442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Освоение бюджета гранта ГФ</a:t>
            </a: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C9D61086-BA3D-4D0B-628D-32884F77F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70800"/>
              </p:ext>
            </p:extLst>
          </p:nvPr>
        </p:nvGraphicFramePr>
        <p:xfrm>
          <a:off x="1127447" y="2172231"/>
          <a:ext cx="10304780" cy="28751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31719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4973061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Бюджет гранта на 2024-2026 гг.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422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</a:rPr>
                        <a:t> 991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Бюджет на 2024 г. (первый год гранта)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</a:rPr>
                        <a:t> 524 515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Фактическое освоение бюджета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за 9 мес. 2024 г.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072 044 </a:t>
                      </a:r>
                    </a:p>
                    <a:p>
                      <a:pPr algn="ctr"/>
                      <a:r>
                        <a:rPr lang="ru-RU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(освоение бюджета - 82%)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Ожидаемые платежи до 31.12.2024г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357 101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Перенесенные мероприятия на 2025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$95 370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  <p:grpSp>
        <p:nvGrpSpPr>
          <p:cNvPr id="2" name="Группа 30">
            <a:extLst>
              <a:ext uri="{FF2B5EF4-FFF2-40B4-BE49-F238E27FC236}">
                <a16:creationId xmlns:a16="http://schemas.microsoft.com/office/drawing/2014/main" id="{CB45F28F-DADA-338A-1F18-0358CE756B17}"/>
              </a:ext>
            </a:extLst>
          </p:cNvPr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3" name="Скругленный прямоугольник 31">
              <a:extLst>
                <a:ext uri="{FF2B5EF4-FFF2-40B4-BE49-F238E27FC236}">
                  <a16:creationId xmlns:a16="http://schemas.microsoft.com/office/drawing/2014/main" id="{479D008C-B892-AE3D-91FF-8CA180B1E637}"/>
                </a:ext>
              </a:extLst>
            </p:cNvPr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Google Shape;101;p1">
              <a:extLst>
                <a:ext uri="{FF2B5EF4-FFF2-40B4-BE49-F238E27FC236}">
                  <a16:creationId xmlns:a16="http://schemas.microsoft.com/office/drawing/2014/main" id="{D27365C5-F6F1-E33E-2C4B-3D2C0DEBED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1021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2658-7954-9251-9C00-AEC9E307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790"/>
            <a:ext cx="12116662" cy="425158"/>
          </a:xfrm>
          <a:solidFill>
            <a:srgbClr val="DAE3F3">
              <a:alpha val="3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Достижение программных индикаторов за 9 месяцев  2024 г.  среди ключевых групп населения (КГН):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LID4096" sz="2000" dirty="0">
              <a:solidFill>
                <a:srgbClr val="00206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298C2-7210-0B4C-E2BC-5CC713A8B7B9}"/>
              </a:ext>
            </a:extLst>
          </p:cNvPr>
          <p:cNvSpPr txBox="1">
            <a:spLocks/>
          </p:cNvSpPr>
          <p:nvPr/>
        </p:nvSpPr>
        <p:spPr>
          <a:xfrm>
            <a:off x="1276351" y="18256"/>
            <a:ext cx="9028878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KZ" dirty="0"/>
              <a:t>Задача 1 – </a:t>
            </a:r>
            <a:r>
              <a:rPr lang="ru-RU" dirty="0"/>
              <a:t>Профилактика: улучшить доступ к услугам по профилактике ВИЧ для людей с повышенным риском инфицирования, включая расширение масштабов доконтактной профилактики</a:t>
            </a:r>
            <a:endParaRPr lang="en-US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4553248" y="1281483"/>
            <a:ext cx="645537" cy="5452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196498" y="1213927"/>
            <a:ext cx="11844242" cy="4753240"/>
            <a:chOff x="521729" y="1224784"/>
            <a:chExt cx="11471700" cy="4362502"/>
          </a:xfrm>
        </p:grpSpPr>
        <p:sp>
          <p:nvSpPr>
            <p:cNvPr id="5" name="Полилиния 4"/>
            <p:cNvSpPr/>
            <p:nvPr/>
          </p:nvSpPr>
          <p:spPr>
            <a:xfrm>
              <a:off x="521731" y="1224784"/>
              <a:ext cx="3871245" cy="492051"/>
            </a:xfrm>
            <a:custGeom>
              <a:avLst/>
              <a:gdLst>
                <a:gd name="connsiteX0" fmla="*/ 0 w 3482063"/>
                <a:gd name="connsiteY0" fmla="*/ 82010 h 492051"/>
                <a:gd name="connsiteX1" fmla="*/ 82010 w 3482063"/>
                <a:gd name="connsiteY1" fmla="*/ 0 h 492051"/>
                <a:gd name="connsiteX2" fmla="*/ 3400053 w 3482063"/>
                <a:gd name="connsiteY2" fmla="*/ 0 h 492051"/>
                <a:gd name="connsiteX3" fmla="*/ 3482063 w 3482063"/>
                <a:gd name="connsiteY3" fmla="*/ 82010 h 492051"/>
                <a:gd name="connsiteX4" fmla="*/ 3482063 w 3482063"/>
                <a:gd name="connsiteY4" fmla="*/ 410041 h 492051"/>
                <a:gd name="connsiteX5" fmla="*/ 3400053 w 3482063"/>
                <a:gd name="connsiteY5" fmla="*/ 492051 h 492051"/>
                <a:gd name="connsiteX6" fmla="*/ 82010 w 3482063"/>
                <a:gd name="connsiteY6" fmla="*/ 492051 h 492051"/>
                <a:gd name="connsiteX7" fmla="*/ 0 w 3482063"/>
                <a:gd name="connsiteY7" fmla="*/ 410041 h 492051"/>
                <a:gd name="connsiteX8" fmla="*/ 0 w 3482063"/>
                <a:gd name="connsiteY8" fmla="*/ 82010 h 4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063" h="492051">
                  <a:moveTo>
                    <a:pt x="0" y="82010"/>
                  </a:moveTo>
                  <a:cubicBezTo>
                    <a:pt x="0" y="36717"/>
                    <a:pt x="36717" y="0"/>
                    <a:pt x="82010" y="0"/>
                  </a:cubicBezTo>
                  <a:lnTo>
                    <a:pt x="3400053" y="0"/>
                  </a:lnTo>
                  <a:cubicBezTo>
                    <a:pt x="3445346" y="0"/>
                    <a:pt x="3482063" y="36717"/>
                    <a:pt x="3482063" y="82010"/>
                  </a:cubicBezTo>
                  <a:lnTo>
                    <a:pt x="3482063" y="410041"/>
                  </a:lnTo>
                  <a:cubicBezTo>
                    <a:pt x="3482063" y="455334"/>
                    <a:pt x="3445346" y="492051"/>
                    <a:pt x="3400053" y="492051"/>
                  </a:cubicBezTo>
                  <a:lnTo>
                    <a:pt x="82010" y="492051"/>
                  </a:lnTo>
                  <a:cubicBezTo>
                    <a:pt x="36717" y="492051"/>
                    <a:pt x="0" y="455334"/>
                    <a:pt x="0" y="410041"/>
                  </a:cubicBezTo>
                  <a:lnTo>
                    <a:pt x="0" y="8201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60" tIns="105300" rIns="166260" bIns="1053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</a:t>
              </a:r>
              <a:r>
                <a:rPr lang="ru-RU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ужчины, имеющие секс с мужчинами (МСМ)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21729" y="1716836"/>
              <a:ext cx="3871247" cy="3870450"/>
            </a:xfrm>
            <a:custGeom>
              <a:avLst/>
              <a:gdLst>
                <a:gd name="connsiteX0" fmla="*/ 0 w 3482063"/>
                <a:gd name="connsiteY0" fmla="*/ 0 h 3870450"/>
                <a:gd name="connsiteX1" fmla="*/ 3482063 w 3482063"/>
                <a:gd name="connsiteY1" fmla="*/ 0 h 3870450"/>
                <a:gd name="connsiteX2" fmla="*/ 3482063 w 3482063"/>
                <a:gd name="connsiteY2" fmla="*/ 3870450 h 3870450"/>
                <a:gd name="connsiteX3" fmla="*/ 0 w 3482063"/>
                <a:gd name="connsiteY3" fmla="*/ 3870450 h 3870450"/>
                <a:gd name="connsiteX4" fmla="*/ 0 w 3482063"/>
                <a:gd name="connsiteY4" fmla="*/ 0 h 387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063" h="3870450">
                  <a:moveTo>
                    <a:pt x="0" y="0"/>
                  </a:moveTo>
                  <a:lnTo>
                    <a:pt x="3482063" y="0"/>
                  </a:lnTo>
                  <a:lnTo>
                    <a:pt x="3482063" y="3870450"/>
                  </a:lnTo>
                  <a:lnTo>
                    <a:pt x="0" y="3870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u="sng" kern="1200" dirty="0"/>
                <a:t>Охват профпрограммами </a:t>
              </a:r>
              <a:r>
                <a:rPr lang="ru-RU" sz="1400" b="1" kern="1200" dirty="0"/>
                <a:t>от плана составил – </a:t>
              </a:r>
              <a:r>
                <a:rPr lang="ru-RU" sz="1400" b="1" kern="1200" dirty="0">
                  <a:solidFill>
                    <a:srgbClr val="FF0000"/>
                  </a:solidFill>
                </a:rPr>
                <a:t>98</a:t>
              </a:r>
              <a:r>
                <a:rPr lang="ru-RU" sz="1400" b="1" dirty="0">
                  <a:solidFill>
                    <a:srgbClr val="FF0000"/>
                  </a:solidFill>
                </a:rPr>
                <a:t>% </a:t>
              </a:r>
              <a:r>
                <a:rPr lang="ru-RU" sz="1400" b="1" dirty="0"/>
                <a:t>(5872/5978),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dirty="0"/>
                <a:t> </a:t>
              </a:r>
              <a:r>
                <a:rPr lang="ru-RU" sz="1400" b="1" u="sng" dirty="0"/>
                <a:t>Охват тестированием на ВИЧ </a:t>
              </a:r>
              <a:r>
                <a:rPr lang="ru-RU" sz="1400" b="1" dirty="0"/>
                <a:t>от плана </a:t>
              </a:r>
              <a:r>
                <a:rPr lang="ru-RU" sz="1400" b="1" kern="1200" dirty="0"/>
                <a:t>-  </a:t>
              </a:r>
              <a:r>
                <a:rPr lang="ru-RU" sz="1400" b="1" kern="1200" dirty="0">
                  <a:solidFill>
                    <a:srgbClr val="FF0000"/>
                  </a:solidFill>
                </a:rPr>
                <a:t>100%</a:t>
              </a:r>
              <a:r>
                <a:rPr lang="ru-RU" sz="1400" b="1" kern="1200" dirty="0"/>
                <a:t> (85%/85%).  </a:t>
              </a:r>
              <a:endParaRPr lang="en-US" sz="1400" b="1" kern="1200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/>
                <a:t>Всего протестировано 5 278 МСМ, в </a:t>
              </a:r>
              <a:r>
                <a:rPr lang="ru-RU" sz="1400" kern="1200" dirty="0" err="1"/>
                <a:t>т.ч</a:t>
              </a:r>
              <a:r>
                <a:rPr lang="ru-RU" sz="1400" kern="1200" dirty="0"/>
                <a:t>. в полевых условиях (поле) – 3 352(64%), в НПО – 1 746(33%), самотестирование – 180(3%).</a:t>
              </a:r>
              <a:endParaRPr lang="LID4096" sz="1400" kern="1200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Выявлено </a:t>
              </a:r>
              <a:r>
                <a:rPr lang="ru-RU" sz="1400" dirty="0">
                  <a:solidFill>
                    <a:srgbClr val="FF0000"/>
                  </a:solidFill>
                </a:rPr>
                <a:t>69</a:t>
              </a:r>
              <a:r>
                <a:rPr lang="ru-RU" sz="1400" dirty="0"/>
                <a:t> случаев ВИЧ</a:t>
              </a:r>
              <a:r>
                <a:rPr lang="ru-RU" sz="1400" b="1" kern="1200" dirty="0">
                  <a:solidFill>
                    <a:srgbClr val="FF0000"/>
                  </a:solidFill>
                </a:rPr>
                <a:t> </a:t>
              </a:r>
              <a:r>
                <a:rPr lang="ru-RU" sz="1400" kern="1200" dirty="0"/>
                <a:t>(1,3% от </a:t>
              </a:r>
              <a:r>
                <a:rPr lang="ru-RU" sz="1400" kern="1200" dirty="0" err="1"/>
                <a:t>обсл</a:t>
              </a:r>
              <a:r>
                <a:rPr lang="ru-RU" sz="1400" kern="1200" dirty="0"/>
                <a:t>.)</a:t>
              </a:r>
              <a:r>
                <a:rPr lang="ru-RU" sz="1400" dirty="0"/>
                <a:t> </a:t>
              </a:r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kk-KZ" sz="1400" dirty="0"/>
                <a:t>Направлено на ДКП – </a:t>
              </a:r>
              <a:r>
                <a:rPr lang="kk-KZ" sz="1400" dirty="0">
                  <a:solidFill>
                    <a:srgbClr val="FF0000"/>
                  </a:solidFill>
                </a:rPr>
                <a:t>1864</a:t>
              </a:r>
              <a:r>
                <a:rPr lang="kk-KZ" sz="1400" u="sng" dirty="0"/>
                <a:t> </a:t>
              </a:r>
              <a:r>
                <a:rPr lang="kk-KZ" sz="1400" dirty="0"/>
                <a:t>(при плане 1000)</a:t>
              </a:r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kk-KZ" sz="1400" kern="1200" dirty="0"/>
                <a:t>Получают ДКП  - </a:t>
              </a:r>
              <a:r>
                <a:rPr lang="kk-KZ" sz="1400" kern="1200" dirty="0">
                  <a:solidFill>
                    <a:srgbClr val="FF0000"/>
                  </a:solidFill>
                </a:rPr>
                <a:t>600 </a:t>
              </a:r>
              <a:r>
                <a:rPr lang="kk-KZ" sz="1400" kern="1200" dirty="0"/>
                <a:t>(60%)</a:t>
              </a:r>
              <a:endParaRPr lang="LID4096" sz="1400" kern="1200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Консультацию проктолога получили  - </a:t>
              </a:r>
              <a:r>
                <a:rPr lang="ru-RU" sz="1400" dirty="0">
                  <a:solidFill>
                    <a:srgbClr val="FF0000"/>
                  </a:solidFill>
                </a:rPr>
                <a:t>129</a:t>
              </a:r>
              <a:r>
                <a:rPr lang="ru-RU" sz="1400" dirty="0"/>
                <a:t> клиентов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Для НПО в рамках проекта</a:t>
              </a:r>
              <a:r>
                <a:rPr lang="ru-RU" sz="1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выделено: </a:t>
              </a:r>
              <a:r>
                <a:rPr lang="ru-RU" sz="1400" i="1" dirty="0"/>
                <a:t>98ставок а/р , в т.ч. </a:t>
              </a:r>
              <a:r>
                <a:rPr lang="ru-RU" sz="1400" i="1" u="sng" dirty="0"/>
                <a:t>87 ст. а/р по работе с МСМ в п</a:t>
              </a:r>
              <a:r>
                <a:rPr lang="ru-RU" sz="1400" i="1" dirty="0"/>
                <a:t>оле, 3 ст. старших аутрич-работника для </a:t>
              </a:r>
              <a:r>
                <a:rPr lang="en-US" sz="1400" i="1" dirty="0"/>
                <a:t>SNS</a:t>
              </a:r>
              <a:r>
                <a:rPr lang="ru-RU" sz="1400" i="1" dirty="0"/>
                <a:t> и онлайн платформе (Караганда, Астана, Алматы) </a:t>
              </a:r>
              <a:r>
                <a:rPr lang="ru-RU" sz="1400" i="1" u="sng" dirty="0"/>
                <a:t>8 ставок веб-</a:t>
              </a:r>
              <a:r>
                <a:rPr lang="ru-RU" sz="1400" i="1" u="sng" dirty="0" err="1"/>
                <a:t>аутричей</a:t>
              </a:r>
              <a:r>
                <a:rPr lang="ru-RU" sz="1400" i="1" u="sng" dirty="0"/>
                <a:t> </a:t>
              </a:r>
              <a:r>
                <a:rPr lang="ru-RU" sz="1400" i="1" dirty="0"/>
                <a:t>(занято 100%)</a:t>
              </a:r>
              <a:endParaRPr lang="ru-RU" sz="1400" b="1" i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39493" y="1224784"/>
              <a:ext cx="3378210" cy="492051"/>
            </a:xfrm>
            <a:custGeom>
              <a:avLst/>
              <a:gdLst>
                <a:gd name="connsiteX0" fmla="*/ 0 w 3482063"/>
                <a:gd name="connsiteY0" fmla="*/ 82010 h 492051"/>
                <a:gd name="connsiteX1" fmla="*/ 82010 w 3482063"/>
                <a:gd name="connsiteY1" fmla="*/ 0 h 492051"/>
                <a:gd name="connsiteX2" fmla="*/ 3400053 w 3482063"/>
                <a:gd name="connsiteY2" fmla="*/ 0 h 492051"/>
                <a:gd name="connsiteX3" fmla="*/ 3482063 w 3482063"/>
                <a:gd name="connsiteY3" fmla="*/ 82010 h 492051"/>
                <a:gd name="connsiteX4" fmla="*/ 3482063 w 3482063"/>
                <a:gd name="connsiteY4" fmla="*/ 410041 h 492051"/>
                <a:gd name="connsiteX5" fmla="*/ 3400053 w 3482063"/>
                <a:gd name="connsiteY5" fmla="*/ 492051 h 492051"/>
                <a:gd name="connsiteX6" fmla="*/ 82010 w 3482063"/>
                <a:gd name="connsiteY6" fmla="*/ 492051 h 492051"/>
                <a:gd name="connsiteX7" fmla="*/ 0 w 3482063"/>
                <a:gd name="connsiteY7" fmla="*/ 410041 h 492051"/>
                <a:gd name="connsiteX8" fmla="*/ 0 w 3482063"/>
                <a:gd name="connsiteY8" fmla="*/ 82010 h 4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063" h="492051">
                  <a:moveTo>
                    <a:pt x="0" y="82010"/>
                  </a:moveTo>
                  <a:cubicBezTo>
                    <a:pt x="0" y="36717"/>
                    <a:pt x="36717" y="0"/>
                    <a:pt x="82010" y="0"/>
                  </a:cubicBezTo>
                  <a:lnTo>
                    <a:pt x="3400053" y="0"/>
                  </a:lnTo>
                  <a:cubicBezTo>
                    <a:pt x="3445346" y="0"/>
                    <a:pt x="3482063" y="36717"/>
                    <a:pt x="3482063" y="82010"/>
                  </a:cubicBezTo>
                  <a:lnTo>
                    <a:pt x="3482063" y="410041"/>
                  </a:lnTo>
                  <a:cubicBezTo>
                    <a:pt x="3482063" y="455334"/>
                    <a:pt x="3445346" y="492051"/>
                    <a:pt x="3400053" y="492051"/>
                  </a:cubicBezTo>
                  <a:lnTo>
                    <a:pt x="82010" y="492051"/>
                  </a:lnTo>
                  <a:cubicBezTo>
                    <a:pt x="36717" y="492051"/>
                    <a:pt x="0" y="455334"/>
                    <a:pt x="0" y="410041"/>
                  </a:cubicBezTo>
                  <a:lnTo>
                    <a:pt x="0" y="8201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60" tIns="105300" rIns="166260" bIns="1053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Трансгендерные люди (ТГ)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39492" y="1716836"/>
              <a:ext cx="3390799" cy="3870450"/>
            </a:xfrm>
            <a:custGeom>
              <a:avLst/>
              <a:gdLst>
                <a:gd name="connsiteX0" fmla="*/ 0 w 3482063"/>
                <a:gd name="connsiteY0" fmla="*/ 0 h 3870450"/>
                <a:gd name="connsiteX1" fmla="*/ 3482063 w 3482063"/>
                <a:gd name="connsiteY1" fmla="*/ 0 h 3870450"/>
                <a:gd name="connsiteX2" fmla="*/ 3482063 w 3482063"/>
                <a:gd name="connsiteY2" fmla="*/ 3870450 h 3870450"/>
                <a:gd name="connsiteX3" fmla="*/ 0 w 3482063"/>
                <a:gd name="connsiteY3" fmla="*/ 3870450 h 3870450"/>
                <a:gd name="connsiteX4" fmla="*/ 0 w 3482063"/>
                <a:gd name="connsiteY4" fmla="*/ 0 h 387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063" h="3870450">
                  <a:moveTo>
                    <a:pt x="0" y="0"/>
                  </a:moveTo>
                  <a:lnTo>
                    <a:pt x="3482063" y="0"/>
                  </a:lnTo>
                  <a:lnTo>
                    <a:pt x="3482063" y="3870450"/>
                  </a:lnTo>
                  <a:lnTo>
                    <a:pt x="0" y="3870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u="sng" dirty="0"/>
                <a:t>Охват профпрограммами </a:t>
              </a:r>
              <a:r>
                <a:rPr lang="ru-RU" sz="1400" b="1" dirty="0"/>
                <a:t>от плана  составил – </a:t>
              </a:r>
              <a:r>
                <a:rPr lang="ru-RU" sz="1400" b="1" dirty="0">
                  <a:solidFill>
                    <a:srgbClr val="FF0000"/>
                  </a:solidFill>
                </a:rPr>
                <a:t>90% </a:t>
              </a:r>
              <a:r>
                <a:rPr lang="ru-RU" sz="1400" b="1" dirty="0"/>
                <a:t>(85/94), 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u="sng" dirty="0"/>
                <a:t>Охват тестированием </a:t>
              </a:r>
              <a:r>
                <a:rPr lang="ru-RU" sz="1400" b="1" dirty="0"/>
                <a:t>на ВИЧ-от плана -  </a:t>
              </a:r>
              <a:r>
                <a:rPr lang="ru-RU" sz="1400" b="1" dirty="0">
                  <a:solidFill>
                    <a:srgbClr val="FF0000"/>
                  </a:solidFill>
                </a:rPr>
                <a:t>108%</a:t>
              </a:r>
              <a:r>
                <a:rPr lang="ru-RU" sz="1400" b="1" dirty="0"/>
                <a:t> (92%/85%).  </a:t>
              </a:r>
              <a:endParaRPr lang="en-US" sz="1400" b="1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Всего протестировано 78 ТГ, в т.ч. в поле – 50(64%), в НПО – 24(31%), самотестирование – 4(5%)</a:t>
              </a:r>
              <a:endParaRPr lang="LID4096" sz="1400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u="sng" dirty="0"/>
                <a:t>Выявлено</a:t>
              </a:r>
              <a:r>
                <a:rPr lang="ru-RU" sz="1400" dirty="0"/>
                <a:t> </a:t>
              </a:r>
              <a:r>
                <a:rPr lang="ru-RU" sz="1400" b="1" dirty="0">
                  <a:solidFill>
                    <a:srgbClr val="FF0000"/>
                  </a:solidFill>
                </a:rPr>
                <a:t>2</a:t>
              </a:r>
              <a:r>
                <a:rPr lang="ru-RU" sz="1400" dirty="0"/>
                <a:t> (2,5% от </a:t>
              </a:r>
              <a:r>
                <a:rPr lang="ru-RU" sz="1400" dirty="0" err="1"/>
                <a:t>обсл</a:t>
              </a:r>
              <a:r>
                <a:rPr lang="ru-RU" sz="1400" dirty="0"/>
                <a:t>.)</a:t>
              </a:r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kk-KZ" sz="1400" dirty="0"/>
                <a:t>Направлено на ДКП – </a:t>
              </a:r>
              <a:r>
                <a:rPr lang="kk-KZ" sz="1400" dirty="0">
                  <a:solidFill>
                    <a:srgbClr val="FF0000"/>
                  </a:solidFill>
                </a:rPr>
                <a:t>40</a:t>
              </a:r>
              <a:r>
                <a:rPr lang="kk-KZ" sz="1400" dirty="0"/>
                <a:t> (при плане -34)</a:t>
              </a:r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kk-KZ" sz="1400" dirty="0"/>
                <a:t>Получают ДКП  - </a:t>
              </a:r>
              <a:r>
                <a:rPr lang="kk-KZ" sz="1400" dirty="0">
                  <a:solidFill>
                    <a:srgbClr val="FF0000"/>
                  </a:solidFill>
                </a:rPr>
                <a:t>20</a:t>
              </a:r>
              <a:r>
                <a:rPr lang="kk-KZ" sz="1400" dirty="0"/>
                <a:t> (59%)</a:t>
              </a:r>
              <a:endParaRPr lang="LID4096" sz="1400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Консультацию эндокринолога получили - </a:t>
              </a:r>
              <a:r>
                <a:rPr lang="ru-RU" sz="1400" dirty="0">
                  <a:solidFill>
                    <a:srgbClr val="FF0000"/>
                  </a:solidFill>
                </a:rPr>
                <a:t>6 ТГ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/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/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i="1" u="sng" dirty="0"/>
                <a:t>Выделено: 9 ставок  </a:t>
              </a:r>
              <a:r>
                <a:rPr lang="ru-RU" sz="1400" i="1" dirty="0"/>
                <a:t>аутрич –работников  по работе с ТГ, занято 8 ставок.</a:t>
              </a:r>
              <a:endParaRPr lang="ru-RU" sz="15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51632" y="1224784"/>
              <a:ext cx="3741797" cy="492051"/>
            </a:xfrm>
            <a:custGeom>
              <a:avLst/>
              <a:gdLst>
                <a:gd name="connsiteX0" fmla="*/ 0 w 3482063"/>
                <a:gd name="connsiteY0" fmla="*/ 82010 h 492051"/>
                <a:gd name="connsiteX1" fmla="*/ 82010 w 3482063"/>
                <a:gd name="connsiteY1" fmla="*/ 0 h 492051"/>
                <a:gd name="connsiteX2" fmla="*/ 3400053 w 3482063"/>
                <a:gd name="connsiteY2" fmla="*/ 0 h 492051"/>
                <a:gd name="connsiteX3" fmla="*/ 3482063 w 3482063"/>
                <a:gd name="connsiteY3" fmla="*/ 82010 h 492051"/>
                <a:gd name="connsiteX4" fmla="*/ 3482063 w 3482063"/>
                <a:gd name="connsiteY4" fmla="*/ 410041 h 492051"/>
                <a:gd name="connsiteX5" fmla="*/ 3400053 w 3482063"/>
                <a:gd name="connsiteY5" fmla="*/ 492051 h 492051"/>
                <a:gd name="connsiteX6" fmla="*/ 82010 w 3482063"/>
                <a:gd name="connsiteY6" fmla="*/ 492051 h 492051"/>
                <a:gd name="connsiteX7" fmla="*/ 0 w 3482063"/>
                <a:gd name="connsiteY7" fmla="*/ 410041 h 492051"/>
                <a:gd name="connsiteX8" fmla="*/ 0 w 3482063"/>
                <a:gd name="connsiteY8" fmla="*/ 82010 h 4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063" h="492051">
                  <a:moveTo>
                    <a:pt x="0" y="82010"/>
                  </a:moveTo>
                  <a:cubicBezTo>
                    <a:pt x="0" y="36717"/>
                    <a:pt x="36717" y="0"/>
                    <a:pt x="82010" y="0"/>
                  </a:cubicBezTo>
                  <a:lnTo>
                    <a:pt x="3400053" y="0"/>
                  </a:lnTo>
                  <a:cubicBezTo>
                    <a:pt x="3445346" y="0"/>
                    <a:pt x="3482063" y="36717"/>
                    <a:pt x="3482063" y="82010"/>
                  </a:cubicBezTo>
                  <a:lnTo>
                    <a:pt x="3482063" y="410041"/>
                  </a:lnTo>
                  <a:cubicBezTo>
                    <a:pt x="3482063" y="455334"/>
                    <a:pt x="3445346" y="492051"/>
                    <a:pt x="3400053" y="492051"/>
                  </a:cubicBezTo>
                  <a:lnTo>
                    <a:pt x="82010" y="492051"/>
                  </a:lnTo>
                  <a:cubicBezTo>
                    <a:pt x="36717" y="492051"/>
                    <a:pt x="0" y="455334"/>
                    <a:pt x="0" y="410041"/>
                  </a:cubicBezTo>
                  <a:lnTo>
                    <a:pt x="0" y="8201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60" tIns="105300" rIns="166260" bIns="1053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Лица, употребляющие инъекционные наркотики (ЛУИН)</a:t>
              </a:r>
              <a:endPara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64221" y="1716836"/>
              <a:ext cx="3729208" cy="3870450"/>
            </a:xfrm>
            <a:custGeom>
              <a:avLst/>
              <a:gdLst>
                <a:gd name="connsiteX0" fmla="*/ 0 w 3482063"/>
                <a:gd name="connsiteY0" fmla="*/ 0 h 3870450"/>
                <a:gd name="connsiteX1" fmla="*/ 3482063 w 3482063"/>
                <a:gd name="connsiteY1" fmla="*/ 0 h 3870450"/>
                <a:gd name="connsiteX2" fmla="*/ 3482063 w 3482063"/>
                <a:gd name="connsiteY2" fmla="*/ 3870450 h 3870450"/>
                <a:gd name="connsiteX3" fmla="*/ 0 w 3482063"/>
                <a:gd name="connsiteY3" fmla="*/ 3870450 h 3870450"/>
                <a:gd name="connsiteX4" fmla="*/ 0 w 3482063"/>
                <a:gd name="connsiteY4" fmla="*/ 0 h 387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063" h="3870450">
                  <a:moveTo>
                    <a:pt x="0" y="0"/>
                  </a:moveTo>
                  <a:lnTo>
                    <a:pt x="3482063" y="0"/>
                  </a:lnTo>
                  <a:lnTo>
                    <a:pt x="3482063" y="3870450"/>
                  </a:lnTo>
                  <a:lnTo>
                    <a:pt x="0" y="3870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u="sng" dirty="0"/>
                <a:t>Охват профпрограммами </a:t>
              </a:r>
              <a:r>
                <a:rPr lang="ru-RU" sz="1400" b="1" dirty="0"/>
                <a:t>от плана  составил – </a:t>
              </a:r>
              <a:r>
                <a:rPr lang="ru-RU" sz="1400" b="1" dirty="0">
                  <a:solidFill>
                    <a:srgbClr val="FF0000"/>
                  </a:solidFill>
                </a:rPr>
                <a:t>100%</a:t>
              </a:r>
              <a:r>
                <a:rPr lang="ru-RU" sz="1400" b="1" dirty="0"/>
                <a:t> (4961/4680), 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dirty="0"/>
                <a:t>Охват тестированием на ВИЧ-от плана -  </a:t>
              </a:r>
              <a:r>
                <a:rPr lang="ru-RU" sz="1400" b="1" dirty="0">
                  <a:solidFill>
                    <a:srgbClr val="FF0000"/>
                  </a:solidFill>
                </a:rPr>
                <a:t>102%</a:t>
              </a:r>
              <a:r>
                <a:rPr lang="ru-RU" sz="1400" b="1" dirty="0"/>
                <a:t> (87%/85%).  </a:t>
              </a:r>
              <a:endParaRPr lang="en-US" sz="1400" b="1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Всего протестировано 4 249 ЛУИН , в т.ч. в поле –2472(58,2%), в НПО – 1771(41,7%), самотестирование – 6 (0,1%)</a:t>
              </a:r>
              <a:endParaRPr lang="LID4096" sz="1400" dirty="0"/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u="sng" dirty="0"/>
                <a:t>Выявлено</a:t>
              </a:r>
              <a:r>
                <a:rPr lang="ru-RU" sz="1400" dirty="0">
                  <a:solidFill>
                    <a:srgbClr val="FF0000"/>
                  </a:solidFill>
                </a:rPr>
                <a:t> 16 </a:t>
              </a:r>
              <a:r>
                <a:rPr lang="ru-RU" sz="1400" dirty="0"/>
                <a:t>(0,4% от </a:t>
              </a:r>
              <a:r>
                <a:rPr lang="ru-RU" sz="1400" dirty="0" err="1"/>
                <a:t>обсл</a:t>
              </a:r>
              <a:r>
                <a:rPr lang="ru-RU" sz="1400" dirty="0"/>
                <a:t>.)</a:t>
              </a:r>
            </a:p>
            <a:p>
              <a:pPr marL="285750" lvl="1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kk-KZ" sz="1400" dirty="0"/>
                <a:t>Направлено на ДКП – </a:t>
              </a:r>
              <a:r>
                <a:rPr lang="kk-KZ" sz="1400" dirty="0">
                  <a:solidFill>
                    <a:srgbClr val="FF0000"/>
                  </a:solidFill>
                </a:rPr>
                <a:t>513</a:t>
              </a:r>
              <a:r>
                <a:rPr lang="kk-KZ" sz="1400" dirty="0"/>
                <a:t> (при плане-108)</a:t>
              </a:r>
            </a:p>
            <a:p>
              <a:pPr marL="742950" lvl="2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kk-KZ" sz="1400" dirty="0"/>
                <a:t>Получают ДКП  - </a:t>
              </a:r>
              <a:r>
                <a:rPr lang="ru-RU" sz="1400" dirty="0">
                  <a:solidFill>
                    <a:srgbClr val="FF0000"/>
                  </a:solidFill>
                </a:rPr>
                <a:t>410 </a:t>
              </a:r>
              <a:r>
                <a:rPr lang="ru-RU" sz="1400" dirty="0">
                  <a:solidFill>
                    <a:schemeClr val="tx1"/>
                  </a:solidFill>
                </a:rPr>
                <a:t>(более 100%)</a:t>
              </a:r>
              <a:endParaRPr lang="LID4096" sz="1400" dirty="0">
                <a:solidFill>
                  <a:schemeClr val="tx1"/>
                </a:solidFill>
              </a:endParaRP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/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/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dirty="0"/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dirty="0"/>
                <a:t> </a:t>
              </a:r>
            </a:p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u="sng" dirty="0"/>
                <a:t>Выделено: 64 ставки а/р</a:t>
              </a:r>
              <a:r>
                <a:rPr lang="ru-RU" sz="1400" i="1" dirty="0"/>
                <a:t>, в т.ч. 60 ст. а/р по работе с МСМ в поле, 4 ставки веб-аутричей (занято 100%)</a:t>
              </a:r>
              <a:endParaRPr lang="ru-RU" sz="14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0BB7C4-3C62-FEF7-5388-31349E1C3D30}"/>
              </a:ext>
            </a:extLst>
          </p:cNvPr>
          <p:cNvSpPr txBox="1"/>
          <p:nvPr/>
        </p:nvSpPr>
        <p:spPr>
          <a:xfrm>
            <a:off x="196497" y="6076914"/>
            <a:ext cx="7739405" cy="715089"/>
          </a:xfrm>
          <a:prstGeom prst="roundRect">
            <a:avLst/>
          </a:prstGeom>
          <a:solidFill>
            <a:srgbClr val="DAE3F3">
              <a:alpha val="18039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В рамках гранта закуплены </a:t>
            </a:r>
            <a:r>
              <a:rPr lang="ru-RU" sz="1200" b="1" i="1" dirty="0">
                <a:solidFill>
                  <a:srgbClr val="FF0000"/>
                </a:solidFill>
              </a:rPr>
              <a:t>профилактические средства для НПО по работе </a:t>
            </a:r>
            <a:r>
              <a:rPr lang="ru-RU" sz="1200" b="1" i="1" dirty="0">
                <a:solidFill>
                  <a:srgbClr val="002060"/>
                </a:solidFill>
              </a:rPr>
              <a:t>с МСМ и ТГ:  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Презервативов на 6 мес. – 478 000 шт., лубрикантов на 6 мес. -  341 000 шт., экспресс- тестов - 17 000 </a:t>
            </a:r>
            <a:r>
              <a:rPr lang="ru-RU" sz="1200" b="1" i="1" dirty="0" err="1">
                <a:solidFill>
                  <a:srgbClr val="002060"/>
                </a:solidFill>
              </a:rPr>
              <a:t>шт</a:t>
            </a:r>
            <a:r>
              <a:rPr lang="ru-RU" sz="1200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Ожидается поставка 2 млн. шт. презервативов и лубрикантов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0BB7C4-3C62-FEF7-5388-31349E1C3D30}"/>
              </a:ext>
            </a:extLst>
          </p:cNvPr>
          <p:cNvSpPr txBox="1"/>
          <p:nvPr/>
        </p:nvSpPr>
        <p:spPr>
          <a:xfrm>
            <a:off x="8177429" y="6076914"/>
            <a:ext cx="3863311" cy="510778"/>
          </a:xfrm>
          <a:prstGeom prst="roundRect">
            <a:avLst/>
          </a:prstGeom>
          <a:solidFill>
            <a:srgbClr val="DAE3F3">
              <a:alpha val="18039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В рамках гранта закуплены для НПО по работе с ЛУИН и центров СПИД  </a:t>
            </a:r>
            <a:r>
              <a:rPr lang="ru-RU" sz="1200" b="1" i="1" dirty="0">
                <a:solidFill>
                  <a:srgbClr val="FF0000"/>
                </a:solidFill>
              </a:rPr>
              <a:t>30 000 шт. экспресс- тестов </a:t>
            </a:r>
          </a:p>
        </p:txBody>
      </p:sp>
    </p:spTree>
    <p:extLst>
      <p:ext uri="{BB962C8B-B14F-4D97-AF65-F5344CB8AC3E}">
        <p14:creationId xmlns:p14="http://schemas.microsoft.com/office/powerpoint/2010/main" val="298002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D3CE-CCC3-345A-5810-06560F6D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49434-8249-2AA9-4FA1-1A4A292B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5" y="62984"/>
            <a:ext cx="10000129" cy="7656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Профилактика ВИЧ через онлайн-инструменты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30A9E3-1ED6-2591-7017-D6053A489268}"/>
              </a:ext>
            </a:extLst>
          </p:cNvPr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91774B36-B4A1-B0DF-288C-1124ED0DCF25}"/>
                </a:ext>
              </a:extLst>
            </p:cNvPr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Google Shape;101;p1">
              <a:extLst>
                <a:ext uri="{FF2B5EF4-FFF2-40B4-BE49-F238E27FC236}">
                  <a16:creationId xmlns:a16="http://schemas.microsoft.com/office/drawing/2014/main" id="{263675BD-32AB-BACC-9103-487A1EBDC2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Рисунок 23" descr="Изображение выглядит как текст, Медицинское оборудование, здравоохранение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6C3238EF-2A1D-9C56-F980-6F53875E2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41" b="1"/>
          <a:stretch/>
        </p:blipFill>
        <p:spPr>
          <a:xfrm>
            <a:off x="388237" y="3866461"/>
            <a:ext cx="2396740" cy="25343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07F3F86-160F-E343-8DE4-20D23A28F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8"/>
          <a:stretch/>
        </p:blipFill>
        <p:spPr>
          <a:xfrm>
            <a:off x="392926" y="1047894"/>
            <a:ext cx="2387361" cy="3009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63B0EE-A5A5-1799-D411-148EDB228E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3" b="8867"/>
          <a:stretch/>
        </p:blipFill>
        <p:spPr>
          <a:xfrm>
            <a:off x="2780287" y="3703813"/>
            <a:ext cx="2353607" cy="269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201DAF9-7483-D0D6-B36D-7BC49ED56B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87" y="1047895"/>
            <a:ext cx="2353607" cy="26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D37E42-7472-5E9E-7BFA-F5C94329FD4D}"/>
              </a:ext>
            </a:extLst>
          </p:cNvPr>
          <p:cNvSpPr txBox="1"/>
          <p:nvPr/>
        </p:nvSpPr>
        <p:spPr>
          <a:xfrm>
            <a:off x="5347713" y="1047895"/>
            <a:ext cx="3696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12 СММ- специалистов в 12 НПО:</a:t>
            </a:r>
            <a:endParaRPr lang="ru-RU" sz="18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3F4D9D5-FE80-C186-31B5-75A75E507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4354"/>
              </p:ext>
            </p:extLst>
          </p:nvPr>
        </p:nvGraphicFramePr>
        <p:xfrm>
          <a:off x="5347713" y="1451026"/>
          <a:ext cx="6693027" cy="109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10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  <a:gridCol w="2536817">
                  <a:extLst>
                    <a:ext uri="{9D8B030D-6E8A-4147-A177-3AD203B41FA5}">
                      <a16:colId xmlns:a16="http://schemas.microsoft.com/office/drawing/2014/main" val="3893662888"/>
                    </a:ext>
                  </a:extLst>
                </a:gridCol>
              </a:tblGrid>
              <a:tr h="1092149">
                <a:tc>
                  <a:txBody>
                    <a:bodyPr/>
                    <a:lstStyle/>
                    <a:p>
                      <a:pPr lvl="0"/>
                      <a:r>
                        <a:rPr lang="ru-KZ" dirty="0"/>
                        <a:t>Общее количество информационных материалов в социальных сетях</a:t>
                      </a:r>
                      <a:r>
                        <a:rPr lang="ru-RU" dirty="0"/>
                        <a:t> (посты, постеры, видеоролики)</a:t>
                      </a:r>
                      <a:endParaRPr lang="ru-K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410</a:t>
                      </a:r>
                      <a:endParaRPr lang="ru-K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A0F5F74-D53E-A646-BCD2-C084F2FCA823}"/>
              </a:ext>
            </a:extLst>
          </p:cNvPr>
          <p:cNvSpPr txBox="1"/>
          <p:nvPr/>
        </p:nvSpPr>
        <p:spPr>
          <a:xfrm>
            <a:off x="5347713" y="259007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8 веб-аутричи в 12 НПО:</a:t>
            </a:r>
            <a:endParaRPr lang="ru-KZ" b="1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6965562-940C-CBCA-35F0-363B4E8C7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90649"/>
              </p:ext>
            </p:extLst>
          </p:nvPr>
        </p:nvGraphicFramePr>
        <p:xfrm>
          <a:off x="5347712" y="3006315"/>
          <a:ext cx="6693028" cy="13493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7566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  <a:gridCol w="2515462">
                  <a:extLst>
                    <a:ext uri="{9D8B030D-6E8A-4147-A177-3AD203B41FA5}">
                      <a16:colId xmlns:a16="http://schemas.microsoft.com/office/drawing/2014/main" val="3893662888"/>
                    </a:ext>
                  </a:extLst>
                </a:gridCol>
              </a:tblGrid>
              <a:tr h="1349324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/>
                        <a:t>Онлайн-консультации </a:t>
                      </a:r>
                      <a:r>
                        <a:rPr lang="ru-RU" sz="1800" dirty="0"/>
                        <a:t>по вопросам профилактики (</a:t>
                      </a:r>
                      <a:r>
                        <a:rPr lang="en-US" sz="1800" dirty="0" err="1"/>
                        <a:t>PreP</a:t>
                      </a:r>
                      <a:r>
                        <a:rPr lang="en-US" sz="1800" dirty="0"/>
                        <a:t>)</a:t>
                      </a:r>
                      <a:r>
                        <a:rPr lang="ru-RU" sz="1800" dirty="0"/>
                        <a:t>, диагностики и лечения ВИЧ-инфекции и ИППП</a:t>
                      </a:r>
                      <a:endParaRPr lang="ru-K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4200 консультации</a:t>
                      </a:r>
                      <a:endParaRPr lang="ru-K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B131F9-8A70-F204-EB76-E4FB8D1114D7}"/>
              </a:ext>
            </a:extLst>
          </p:cNvPr>
          <p:cNvSpPr txBox="1"/>
          <p:nvPr/>
        </p:nvSpPr>
        <p:spPr>
          <a:xfrm>
            <a:off x="5347712" y="442292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Поддержка сайта </a:t>
            </a:r>
            <a:r>
              <a:rPr lang="en-US" sz="1800" b="1" dirty="0"/>
              <a:t>VICH.KZ</a:t>
            </a:r>
            <a:r>
              <a:rPr lang="ru-RU" sz="1800" b="1" dirty="0"/>
              <a:t> и </a:t>
            </a:r>
            <a:r>
              <a:rPr lang="ru-RU" sz="1800" b="1" dirty="0" err="1"/>
              <a:t>телеграм</a:t>
            </a:r>
            <a:r>
              <a:rPr lang="ru-RU" sz="1800" b="1" dirty="0"/>
              <a:t>-бота:</a:t>
            </a:r>
            <a:endParaRPr lang="ru-KZ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26B8CCCE-A008-A00D-62EA-E1F3681F1C25}"/>
              </a:ext>
            </a:extLst>
          </p:cNvPr>
          <p:cNvGraphicFramePr>
            <a:graphicFrameLocks noGrp="1"/>
          </p:cNvGraphicFramePr>
          <p:nvPr/>
        </p:nvGraphicFramePr>
        <p:xfrm>
          <a:off x="5347712" y="4859537"/>
          <a:ext cx="6693028" cy="15412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0626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  <a:gridCol w="2482402">
                  <a:extLst>
                    <a:ext uri="{9D8B030D-6E8A-4147-A177-3AD203B41FA5}">
                      <a16:colId xmlns:a16="http://schemas.microsoft.com/office/drawing/2014/main" val="3893662888"/>
                    </a:ext>
                  </a:extLst>
                </a:gridCol>
              </a:tblGrid>
              <a:tr h="770632">
                <a:tc>
                  <a:txBody>
                    <a:bodyPr/>
                    <a:lstStyle/>
                    <a:p>
                      <a:pPr lvl="0"/>
                      <a:r>
                        <a:rPr lang="ru-RU" sz="1800" dirty="0"/>
                        <a:t>С начала 2024 года сайт посетили </a:t>
                      </a:r>
                      <a:endParaRPr lang="ru-K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4000 человек</a:t>
                      </a:r>
                      <a:endParaRPr lang="ru-K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  <a:tr h="770632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/>
                        <a:t>Количество постоянных пользователей «</a:t>
                      </a:r>
                      <a:r>
                        <a:rPr lang="ru-RU" sz="1800" b="1" dirty="0" err="1"/>
                        <a:t>телеграм</a:t>
                      </a:r>
                      <a:r>
                        <a:rPr lang="ru-RU" sz="1800" b="1" dirty="0"/>
                        <a:t>-бот </a:t>
                      </a:r>
                      <a:r>
                        <a:rPr lang="ru-RU" sz="1800" b="1" dirty="0" err="1"/>
                        <a:t>ПрЕП</a:t>
                      </a:r>
                      <a:r>
                        <a:rPr lang="ru-RU" sz="1800" b="1" dirty="0"/>
                        <a:t>» (ДКП)</a:t>
                      </a:r>
                      <a:endParaRPr lang="ru-K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630 человек </a:t>
                      </a:r>
                      <a:endParaRPr lang="ru-KZ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92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3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1BFB68-D024-4DB2-BCB1-C5B137D9C2B5}"/>
              </a:ext>
            </a:extLst>
          </p:cNvPr>
          <p:cNvSpPr/>
          <p:nvPr/>
        </p:nvSpPr>
        <p:spPr>
          <a:xfrm>
            <a:off x="224790" y="1232804"/>
            <a:ext cx="3108960" cy="2743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23AA0-5CCB-0BAF-D28F-3B46508C6510}"/>
              </a:ext>
            </a:extLst>
          </p:cNvPr>
          <p:cNvSpPr/>
          <p:nvPr/>
        </p:nvSpPr>
        <p:spPr>
          <a:xfrm>
            <a:off x="5736489" y="1244234"/>
            <a:ext cx="4023360" cy="2743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0B7C66-BB16-4612-81D4-ECDE13543568}"/>
              </a:ext>
            </a:extLst>
          </p:cNvPr>
          <p:cNvSpPr/>
          <p:nvPr/>
        </p:nvSpPr>
        <p:spPr>
          <a:xfrm>
            <a:off x="2307792" y="1579174"/>
            <a:ext cx="5303520" cy="2400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3D7D5-E3F9-76BF-EC46-85514A51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9228531" cy="81042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Задача 2 – Тестирование: укрепить и расширить адаптированные к ключевым группам населения стратегии и вмешательства по тестированию на ВИЧ.</a:t>
            </a:r>
            <a:endParaRPr lang="en-US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434374" y="0"/>
            <a:ext cx="1682288" cy="828809"/>
            <a:chOff x="10305231" y="0"/>
            <a:chExt cx="1811431" cy="82880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Рисунок 31">
            <a:extLst>
              <a:ext uri="{FF2B5EF4-FFF2-40B4-BE49-F238E27FC236}">
                <a16:creationId xmlns:a16="http://schemas.microsoft.com/office/drawing/2014/main" id="{7AAA9BD1-F27D-93AC-2417-F04CCF6C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690" y="1011833"/>
            <a:ext cx="1953462" cy="1116144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EA2FD-6950-F68B-B634-821088266F39}"/>
              </a:ext>
            </a:extLst>
          </p:cNvPr>
          <p:cNvGrpSpPr/>
          <p:nvPr/>
        </p:nvGrpSpPr>
        <p:grpSpPr>
          <a:xfrm>
            <a:off x="321876" y="4252348"/>
            <a:ext cx="2198052" cy="2534298"/>
            <a:chOff x="85955" y="4193772"/>
            <a:chExt cx="2417690" cy="2625090"/>
          </a:xfrm>
        </p:grpSpPr>
        <p:pic>
          <p:nvPicPr>
            <p:cNvPr id="17" name="Рисунок 15">
              <a:extLst>
                <a:ext uri="{FF2B5EF4-FFF2-40B4-BE49-F238E27FC236}">
                  <a16:creationId xmlns:a16="http://schemas.microsoft.com/office/drawing/2014/main" id="{3B6EC957-51F0-1DE7-694A-94491AB2D829}"/>
                </a:ext>
              </a:extLst>
            </p:cNvPr>
            <p:cNvPicPr/>
            <p:nvPr/>
          </p:nvPicPr>
          <p:blipFill rotWithShape="1">
            <a:blip r:embed="rId4"/>
            <a:srcRect l="23061" r="31346"/>
            <a:stretch/>
          </p:blipFill>
          <p:spPr>
            <a:xfrm>
              <a:off x="85956" y="4193772"/>
              <a:ext cx="2417689" cy="550770"/>
            </a:xfrm>
            <a:prstGeom prst="rect">
              <a:avLst/>
            </a:prstGeom>
          </p:spPr>
        </p:pic>
        <p:pic>
          <p:nvPicPr>
            <p:cNvPr id="18" name="Рисунок 3">
              <a:extLst>
                <a:ext uri="{FF2B5EF4-FFF2-40B4-BE49-F238E27FC236}">
                  <a16:creationId xmlns:a16="http://schemas.microsoft.com/office/drawing/2014/main" id="{4C013FAF-254D-5F2E-9BE6-3F6FE1D1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946" r="15313"/>
            <a:stretch/>
          </p:blipFill>
          <p:spPr>
            <a:xfrm>
              <a:off x="85955" y="4745448"/>
              <a:ext cx="2414016" cy="20734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CD0B7C-06A5-DFC4-AC9B-902BB9857D38}"/>
              </a:ext>
            </a:extLst>
          </p:cNvPr>
          <p:cNvSpPr txBox="1"/>
          <p:nvPr/>
        </p:nvSpPr>
        <p:spPr>
          <a:xfrm>
            <a:off x="121983" y="3110175"/>
            <a:ext cx="7205199" cy="10772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lvl="1" indent="-285750">
              <a:buFont typeface="Arial" panose="020B0604020202020204" pitchFamily="34" charset="0"/>
              <a:buChar char="•"/>
              <a:defRPr sz="1400"/>
            </a:lvl2pPr>
          </a:lstStyle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Всего </a:t>
            </a:r>
            <a:r>
              <a:rPr lang="ru-RU" sz="1600" b="1" dirty="0">
                <a:solidFill>
                  <a:srgbClr val="002060"/>
                </a:solidFill>
              </a:rPr>
              <a:t>поступило 4 643 </a:t>
            </a:r>
            <a:r>
              <a:rPr lang="ru-RU" sz="1600" dirty="0">
                <a:solidFill>
                  <a:srgbClr val="002060"/>
                </a:solidFill>
              </a:rPr>
              <a:t>заказа. </a:t>
            </a:r>
          </a:p>
          <a:p>
            <a:pPr marL="0" indent="514350">
              <a:buNone/>
            </a:pPr>
            <a:r>
              <a:rPr lang="ru-RU" sz="1600" b="1" dirty="0">
                <a:solidFill>
                  <a:srgbClr val="002060"/>
                </a:solidFill>
              </a:rPr>
              <a:t>Выполнено </a:t>
            </a:r>
            <a:r>
              <a:rPr lang="ru-RU" sz="1600" dirty="0">
                <a:solidFill>
                  <a:srgbClr val="002060"/>
                </a:solidFill>
              </a:rPr>
              <a:t>3 779 </a:t>
            </a:r>
            <a:r>
              <a:rPr lang="ru-RU" sz="1600" b="1" dirty="0">
                <a:solidFill>
                  <a:srgbClr val="002060"/>
                </a:solidFill>
              </a:rPr>
              <a:t>(81%), сообщили результат – 864 (23%)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из них </a:t>
            </a:r>
            <a:r>
              <a:rPr lang="ru-RU" sz="1600" b="1" dirty="0">
                <a:solidFill>
                  <a:srgbClr val="002060"/>
                </a:solidFill>
              </a:rPr>
              <a:t>10 чел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514350">
              <a:buNone/>
            </a:pPr>
            <a:r>
              <a:rPr lang="ru-RU" sz="1600" dirty="0">
                <a:solidFill>
                  <a:srgbClr val="002060"/>
                </a:solidFill>
              </a:rPr>
              <a:t>сообщили о </a:t>
            </a:r>
            <a:r>
              <a:rPr lang="ru-RU" sz="1600" b="1" dirty="0">
                <a:solidFill>
                  <a:srgbClr val="002060"/>
                </a:solidFill>
              </a:rPr>
              <a:t>положительном результате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</a:p>
          <a:p>
            <a:pPr marL="0" indent="514350">
              <a:buNone/>
            </a:pPr>
            <a:r>
              <a:rPr lang="ru-RU" sz="1600" dirty="0">
                <a:solidFill>
                  <a:srgbClr val="002060"/>
                </a:solidFill>
              </a:rPr>
              <a:t>получили </a:t>
            </a:r>
            <a:r>
              <a:rPr lang="ru-RU" sz="1600" b="1" dirty="0">
                <a:solidFill>
                  <a:srgbClr val="002060"/>
                </a:solidFill>
              </a:rPr>
              <a:t>ИБ – 2 чел</a:t>
            </a:r>
            <a:r>
              <a:rPr lang="ru-RU" sz="1600" dirty="0">
                <a:solidFill>
                  <a:srgbClr val="002060"/>
                </a:solidFill>
              </a:rPr>
              <a:t>. (0,2% от сообщивших результат)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004E3D-1EDA-9EB5-CC03-57B966C0624C}"/>
              </a:ext>
            </a:extLst>
          </p:cNvPr>
          <p:cNvGrpSpPr/>
          <p:nvPr/>
        </p:nvGrpSpPr>
        <p:grpSpPr>
          <a:xfrm>
            <a:off x="389610" y="2311270"/>
            <a:ext cx="6712463" cy="848878"/>
            <a:chOff x="389611" y="2311270"/>
            <a:chExt cx="5672328" cy="848878"/>
          </a:xfrm>
        </p:grpSpPr>
        <p:sp>
          <p:nvSpPr>
            <p:cNvPr id="3" name="Прямоугольник 10">
              <a:extLst>
                <a:ext uri="{FF2B5EF4-FFF2-40B4-BE49-F238E27FC236}">
                  <a16:creationId xmlns:a16="http://schemas.microsoft.com/office/drawing/2014/main" id="{23D3284A-0CD0-FD00-19BE-FAFB2B1052C3}"/>
                </a:ext>
              </a:extLst>
            </p:cNvPr>
            <p:cNvSpPr/>
            <p:nvPr/>
          </p:nvSpPr>
          <p:spPr>
            <a:xfrm>
              <a:off x="389611" y="2311270"/>
              <a:ext cx="5084127" cy="783193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u="sng" dirty="0">
                  <a:solidFill>
                    <a:schemeClr val="accent2">
                      <a:lumMod val="75000"/>
                    </a:schemeClr>
                  </a:solidFill>
                </a:rPr>
                <a:t>Самотестирование через </a:t>
              </a:r>
            </a:p>
            <a:p>
              <a:pPr lvl="0" algn="ctr"/>
              <a:r>
                <a:rPr lang="ru-RU" sz="2000" b="1" u="sng" dirty="0">
                  <a:solidFill>
                    <a:schemeClr val="accent2">
                      <a:lumMod val="75000"/>
                    </a:schemeClr>
                  </a:solidFill>
                </a:rPr>
                <a:t>«онлайн-сервис»</a:t>
              </a:r>
              <a:endParaRPr lang="ru-KZ" sz="2000" b="1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Скругленный прямоугольник 40">
              <a:extLst>
                <a:ext uri="{FF2B5EF4-FFF2-40B4-BE49-F238E27FC236}">
                  <a16:creationId xmlns:a16="http://schemas.microsoft.com/office/drawing/2014/main" id="{AAEE3B01-0A74-26DC-FA66-1B32DFB57EB3}"/>
                </a:ext>
              </a:extLst>
            </p:cNvPr>
            <p:cNvSpPr/>
            <p:nvPr/>
          </p:nvSpPr>
          <p:spPr>
            <a:xfrm>
              <a:off x="4131355" y="2747608"/>
              <a:ext cx="1930584" cy="41254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https://hivtest.kz/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E72A3-FFB4-DD32-748F-BEC8E3386F57}"/>
              </a:ext>
            </a:extLst>
          </p:cNvPr>
          <p:cNvGrpSpPr/>
          <p:nvPr/>
        </p:nvGrpSpPr>
        <p:grpSpPr>
          <a:xfrm>
            <a:off x="7228114" y="2309823"/>
            <a:ext cx="4888548" cy="1242952"/>
            <a:chOff x="7376010" y="2313680"/>
            <a:chExt cx="4888548" cy="1242952"/>
          </a:xfrm>
        </p:grpSpPr>
        <p:sp>
          <p:nvSpPr>
            <p:cNvPr id="5" name="Прямоугольник 27">
              <a:extLst>
                <a:ext uri="{FF2B5EF4-FFF2-40B4-BE49-F238E27FC236}">
                  <a16:creationId xmlns:a16="http://schemas.microsoft.com/office/drawing/2014/main" id="{E0EDADEA-FED1-1204-0AA4-EC5822213818}"/>
                </a:ext>
              </a:extLst>
            </p:cNvPr>
            <p:cNvSpPr/>
            <p:nvPr/>
          </p:nvSpPr>
          <p:spPr>
            <a:xfrm>
              <a:off x="7376010" y="2313680"/>
              <a:ext cx="4426379" cy="783193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chemeClr val="accent2">
                      <a:lumMod val="75000"/>
                    </a:schemeClr>
                  </a:solidFill>
                </a:rPr>
                <a:t>Тестированию методом SNS (Метод социальных сетей) среди МСМ</a:t>
              </a:r>
              <a:endParaRPr lang="ru-KZ" sz="2000" b="1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42" name="Picture 81">
              <a:extLst>
                <a:ext uri="{FF2B5EF4-FFF2-40B4-BE49-F238E27FC236}">
                  <a16:creationId xmlns:a16="http://schemas.microsoft.com/office/drawing/2014/main" id="{1B3CEC6C-717B-AD99-76C4-CABB8A53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40220" y="2632294"/>
              <a:ext cx="924338" cy="92433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8214FE7-ECA3-AFE5-AD8B-B857279EC6F6}"/>
              </a:ext>
            </a:extLst>
          </p:cNvPr>
          <p:cNvSpPr txBox="1"/>
          <p:nvPr/>
        </p:nvSpPr>
        <p:spPr>
          <a:xfrm>
            <a:off x="7564243" y="5123906"/>
            <a:ext cx="45345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Регионы реализации: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1. г. Астана ( </a:t>
            </a:r>
            <a:r>
              <a:rPr lang="ru-RU" sz="1400" b="1" dirty="0">
                <a:solidFill>
                  <a:srgbClr val="002060"/>
                </a:solidFill>
              </a:rPr>
              <a:t>ОО «</a:t>
            </a:r>
            <a:r>
              <a:rPr lang="en-US" sz="1400" b="1" dirty="0">
                <a:solidFill>
                  <a:srgbClr val="002060"/>
                </a:solidFill>
              </a:rPr>
              <a:t>Human Health Institute</a:t>
            </a:r>
            <a:r>
              <a:rPr lang="ru-RU" sz="1400" b="1" dirty="0">
                <a:solidFill>
                  <a:srgbClr val="002060"/>
                </a:solidFill>
              </a:rPr>
              <a:t>») 		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19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зерен, 25 участников </a:t>
            </a:r>
            <a:endParaRPr lang="ru-RU" sz="1400" dirty="0">
              <a:solidFill>
                <a:srgbClr val="FFFF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2. г. Караганда (</a:t>
            </a:r>
            <a:r>
              <a:rPr lang="ru-RU" sz="1400" b="1" dirty="0">
                <a:solidFill>
                  <a:srgbClr val="002060"/>
                </a:solidFill>
              </a:rPr>
              <a:t>ОО «</a:t>
            </a:r>
            <a:r>
              <a:rPr lang="en-US" sz="1400" b="1" dirty="0">
                <a:solidFill>
                  <a:srgbClr val="002060"/>
                </a:solidFill>
              </a:rPr>
              <a:t>GALA</a:t>
            </a:r>
            <a:r>
              <a:rPr lang="ru-RU" sz="1400" b="1" dirty="0">
                <a:solidFill>
                  <a:srgbClr val="002060"/>
                </a:solidFill>
              </a:rPr>
              <a:t>»)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kk-KZ" sz="1400" dirty="0">
                <a:solidFill>
                  <a:schemeClr val="accent2">
                    <a:lumMod val="75000"/>
                  </a:schemeClr>
                </a:solidFill>
              </a:rPr>
              <a:t>12 зерен, 19 участников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3. г. Алматы (</a:t>
            </a:r>
            <a:r>
              <a:rPr lang="ru-RU" sz="1400" b="1" dirty="0">
                <a:solidFill>
                  <a:srgbClr val="002060"/>
                </a:solidFill>
              </a:rPr>
              <a:t>ОО «</a:t>
            </a:r>
            <a:r>
              <a:rPr lang="en-US" sz="1400" b="1" dirty="0">
                <a:solidFill>
                  <a:srgbClr val="002060"/>
                </a:solidFill>
              </a:rPr>
              <a:t>Community friends</a:t>
            </a:r>
            <a:r>
              <a:rPr lang="ru-RU" sz="1400" b="1" dirty="0">
                <a:solidFill>
                  <a:srgbClr val="002060"/>
                </a:solidFill>
              </a:rPr>
              <a:t>»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	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19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зерен, 46 участников </a:t>
            </a:r>
            <a:endParaRPr lang="ru-RU" sz="1400" dirty="0">
              <a:solidFill>
                <a:srgbClr val="FFFF0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C5B58F7-7EAD-B2DD-B861-7D7E20156AE8}"/>
              </a:ext>
            </a:extLst>
          </p:cNvPr>
          <p:cNvGrpSpPr/>
          <p:nvPr/>
        </p:nvGrpSpPr>
        <p:grpSpPr>
          <a:xfrm>
            <a:off x="9692253" y="3259799"/>
            <a:ext cx="1927001" cy="1713830"/>
            <a:chOff x="9090900" y="3117232"/>
            <a:chExt cx="1927001" cy="1713830"/>
          </a:xfrm>
        </p:grpSpPr>
        <p:pic>
          <p:nvPicPr>
            <p:cNvPr id="48" name="Рисунок 43">
              <a:extLst>
                <a:ext uri="{FF2B5EF4-FFF2-40B4-BE49-F238E27FC236}">
                  <a16:creationId xmlns:a16="http://schemas.microsoft.com/office/drawing/2014/main" id="{DA47BD27-52E3-E20A-25E6-5FAF2363E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51480" y="3450318"/>
              <a:ext cx="1005843" cy="138074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1783C0-3A54-6822-54ED-1D07F0BF213D}"/>
                </a:ext>
              </a:extLst>
            </p:cNvPr>
            <p:cNvSpPr txBox="1"/>
            <p:nvPr/>
          </p:nvSpPr>
          <p:spPr>
            <a:xfrm>
              <a:off x="9090900" y="3117232"/>
              <a:ext cx="192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002060"/>
                  </a:solidFill>
                </a:defRPr>
              </a:lvl1pPr>
            </a:lstStyle>
            <a:p>
              <a:r>
                <a:rPr lang="ru-RU" dirty="0"/>
                <a:t>Вознаграждение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6FB4035-8D3D-DD21-8987-E0FEB58FB137}"/>
              </a:ext>
            </a:extLst>
          </p:cNvPr>
          <p:cNvGrpSpPr/>
          <p:nvPr/>
        </p:nvGrpSpPr>
        <p:grpSpPr>
          <a:xfrm>
            <a:off x="7444562" y="3272021"/>
            <a:ext cx="2306136" cy="1701608"/>
            <a:chOff x="6130063" y="3146080"/>
            <a:chExt cx="2306136" cy="170160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61A811-0FB2-F864-2927-F7C43AB430D3}"/>
                </a:ext>
              </a:extLst>
            </p:cNvPr>
            <p:cNvSpPr txBox="1"/>
            <p:nvPr/>
          </p:nvSpPr>
          <p:spPr>
            <a:xfrm>
              <a:off x="6130063" y="3146080"/>
              <a:ext cx="2306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Купоны -  приглашения</a:t>
              </a:r>
            </a:p>
          </p:txBody>
        </p:sp>
        <p:pic>
          <p:nvPicPr>
            <p:cNvPr id="51" name="Рисунок 46">
              <a:extLst>
                <a:ext uri="{FF2B5EF4-FFF2-40B4-BE49-F238E27FC236}">
                  <a16:creationId xmlns:a16="http://schemas.microsoft.com/office/drawing/2014/main" id="{B3D9FDA7-407E-2E9A-17B4-51B3746F3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690" y="3642993"/>
              <a:ext cx="875449" cy="1204695"/>
            </a:xfrm>
            <a:prstGeom prst="rect">
              <a:avLst/>
            </a:prstGeom>
          </p:spPr>
        </p:pic>
        <p:pic>
          <p:nvPicPr>
            <p:cNvPr id="52" name="Рисунок 52">
              <a:extLst>
                <a:ext uri="{FF2B5EF4-FFF2-40B4-BE49-F238E27FC236}">
                  <a16:creationId xmlns:a16="http://schemas.microsoft.com/office/drawing/2014/main" id="{2B5DAFC0-9B69-880A-6888-689560CB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5855" y="3472995"/>
              <a:ext cx="993113" cy="1366611"/>
            </a:xfrm>
            <a:prstGeom prst="rect">
              <a:avLst/>
            </a:prstGeom>
          </p:spPr>
        </p:pic>
        <p:pic>
          <p:nvPicPr>
            <p:cNvPr id="55" name="Рисунок 53">
              <a:extLst>
                <a:ext uri="{FF2B5EF4-FFF2-40B4-BE49-F238E27FC236}">
                  <a16:creationId xmlns:a16="http://schemas.microsoft.com/office/drawing/2014/main" id="{DFAE9CED-4286-D08B-50EE-5AA7901E7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6881" y="3457848"/>
              <a:ext cx="1005843" cy="1381758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3DE788-5204-0C73-4229-BE9D5E77B3E0}"/>
              </a:ext>
            </a:extLst>
          </p:cNvPr>
          <p:cNvSpPr/>
          <p:nvPr/>
        </p:nvSpPr>
        <p:spPr>
          <a:xfrm>
            <a:off x="1011554" y="1829830"/>
            <a:ext cx="8121559" cy="365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BA22D-961A-1609-4EC2-2677C748ED71}"/>
              </a:ext>
            </a:extLst>
          </p:cNvPr>
          <p:cNvSpPr txBox="1"/>
          <p:nvPr/>
        </p:nvSpPr>
        <p:spPr>
          <a:xfrm>
            <a:off x="85956" y="939946"/>
            <a:ext cx="9798252" cy="1259919"/>
          </a:xfrm>
          <a:prstGeom prst="roundRect">
            <a:avLst/>
          </a:prstGeom>
          <a:solidFill>
            <a:srgbClr val="AEB2B2">
              <a:alpha val="21961"/>
            </a:srgb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В рамках гранта закуплены  экспресс- тесты для: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онлайн платформы -  6 500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шт.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  </a:t>
            </a:r>
            <a:r>
              <a:rPr lang="en-US" sz="1600" dirty="0">
                <a:solidFill>
                  <a:srgbClr val="002060"/>
                </a:solidFill>
              </a:rPr>
              <a:t>			</a:t>
            </a:r>
            <a:r>
              <a:rPr lang="ru-RU" sz="1600" b="1" dirty="0">
                <a:solidFill>
                  <a:srgbClr val="002060"/>
                </a:solidFill>
              </a:rPr>
              <a:t>обследования МСМ методом </a:t>
            </a:r>
            <a:r>
              <a:rPr lang="en-US" sz="1600" b="1" dirty="0">
                <a:solidFill>
                  <a:srgbClr val="002060"/>
                </a:solidFill>
              </a:rPr>
              <a:t>SNS – 2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000</a:t>
            </a:r>
            <a:r>
              <a:rPr lang="ru-RU" sz="1600" b="1" dirty="0">
                <a:solidFill>
                  <a:srgbClr val="002060"/>
                </a:solidFill>
              </a:rPr>
              <a:t> шт.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</a:rPr>
              <a:t>для индексного тестирования партнеров ЛЖВ – 16 000 шт.</a:t>
            </a:r>
          </a:p>
          <a:p>
            <a:pPr algn="ctr"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</a:rPr>
              <a:t>За 6 мес.  обследовано 1473 лиц контактных с ЛЖВ, выявлено – 370 случаев (25%  от </a:t>
            </a:r>
            <a:r>
              <a:rPr lang="ru-RU" sz="1600" dirty="0" err="1">
                <a:solidFill>
                  <a:srgbClr val="002060"/>
                </a:solidFill>
              </a:rPr>
              <a:t>обсл</a:t>
            </a:r>
            <a:r>
              <a:rPr lang="ru-RU" sz="1600" dirty="0">
                <a:solidFill>
                  <a:srgbClr val="002060"/>
                </a:solidFill>
              </a:rPr>
              <a:t>.)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345DE-AC38-2151-5C5D-F67F6F27358B}"/>
              </a:ext>
            </a:extLst>
          </p:cNvPr>
          <p:cNvGrpSpPr/>
          <p:nvPr/>
        </p:nvGrpSpPr>
        <p:grpSpPr>
          <a:xfrm>
            <a:off x="2904592" y="4144211"/>
            <a:ext cx="4197481" cy="2706847"/>
            <a:chOff x="2904592" y="4144211"/>
            <a:chExt cx="4197481" cy="270684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6ED8D22-9C7C-2747-273C-7086C7819DE3}"/>
                </a:ext>
              </a:extLst>
            </p:cNvPr>
            <p:cNvGrpSpPr/>
            <p:nvPr/>
          </p:nvGrpSpPr>
          <p:grpSpPr>
            <a:xfrm>
              <a:off x="2904592" y="4144211"/>
              <a:ext cx="4197481" cy="2674651"/>
              <a:chOff x="2906494" y="4195598"/>
              <a:chExt cx="3571519" cy="2351081"/>
            </a:xfrm>
          </p:grpSpPr>
          <p:pic>
            <p:nvPicPr>
              <p:cNvPr id="23" name="Рисунок 29">
                <a:extLst>
                  <a:ext uri="{FF2B5EF4-FFF2-40B4-BE49-F238E27FC236}">
                    <a16:creationId xmlns:a16="http://schemas.microsoft.com/office/drawing/2014/main" id="{5C8E5BB8-811C-FC3E-36DF-8ECE3D1951FD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494" y="4318972"/>
                <a:ext cx="1246011" cy="1916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226C10B-27A5-E2E2-9FD3-268FCCF758D2}"/>
                  </a:ext>
                </a:extLst>
              </p:cNvPr>
              <p:cNvGrpSpPr/>
              <p:nvPr/>
            </p:nvGrpSpPr>
            <p:grpSpPr>
              <a:xfrm>
                <a:off x="4001625" y="4195598"/>
                <a:ext cx="2476388" cy="2351081"/>
                <a:chOff x="3717349" y="4244827"/>
                <a:chExt cx="2476388" cy="2351081"/>
              </a:xfrm>
            </p:grpSpPr>
            <p:pic>
              <p:nvPicPr>
                <p:cNvPr id="20" name="Рисунок 23">
                  <a:extLst>
                    <a:ext uri="{FF2B5EF4-FFF2-40B4-BE49-F238E27FC236}">
                      <a16:creationId xmlns:a16="http://schemas.microsoft.com/office/drawing/2014/main" id="{85252E70-8495-70E6-3DCC-4FE5FDD94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4664" y="4595680"/>
                  <a:ext cx="1354955" cy="115946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5" name="Рисунок 30">
                  <a:extLst>
                    <a:ext uri="{FF2B5EF4-FFF2-40B4-BE49-F238E27FC236}">
                      <a16:creationId xmlns:a16="http://schemas.microsoft.com/office/drawing/2014/main" id="{5B36F088-0FC1-D5BC-E246-C3E69E8A8756}"/>
                    </a:ext>
                  </a:extLst>
                </p:cNvPr>
                <p:cNvPicPr/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8783" y="4941884"/>
                  <a:ext cx="1354954" cy="16540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6" name="Рисунок 26">
                  <a:extLst>
                    <a:ext uri="{FF2B5EF4-FFF2-40B4-BE49-F238E27FC236}">
                      <a16:creationId xmlns:a16="http://schemas.microsoft.com/office/drawing/2014/main" id="{83696BD1-53A0-9144-0E72-FB5D87FEB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7349" y="5898687"/>
                  <a:ext cx="1064448" cy="4909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38" name="Скругленный прямоугольник 32">
                  <a:extLst>
                    <a:ext uri="{FF2B5EF4-FFF2-40B4-BE49-F238E27FC236}">
                      <a16:creationId xmlns:a16="http://schemas.microsoft.com/office/drawing/2014/main" id="{0FAB8D51-75C2-992B-E608-43DC284E70CA}"/>
                    </a:ext>
                  </a:extLst>
                </p:cNvPr>
                <p:cNvSpPr/>
                <p:nvPr/>
              </p:nvSpPr>
              <p:spPr>
                <a:xfrm>
                  <a:off x="4100597" y="4244827"/>
                  <a:ext cx="1930583" cy="27908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1400" dirty="0"/>
                    <a:t>Содержимое заказа</a:t>
                  </a:r>
                </a:p>
              </p:txBody>
            </p:sp>
          </p:grpSp>
        </p:grpSp>
        <p:pic>
          <p:nvPicPr>
            <p:cNvPr id="8" name="Рисунок 31">
              <a:extLst>
                <a:ext uri="{FF2B5EF4-FFF2-40B4-BE49-F238E27FC236}">
                  <a16:creationId xmlns:a16="http://schemas.microsoft.com/office/drawing/2014/main" id="{E3EC50D7-05E7-925D-8DA6-4D73E1E9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6640" y="6304927"/>
              <a:ext cx="955832" cy="546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98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2658-7954-9251-9C00-AEC9E307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702"/>
            <a:ext cx="12116662" cy="425158"/>
          </a:xfrm>
          <a:solidFill>
            <a:srgbClr val="DAE3F3">
              <a:alpha val="3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Достижение программных индикаторов за 9 месяцев  2024 г.  среди ЛЖВ:</a:t>
            </a:r>
            <a:endParaRPr lang="LID4096" sz="2000" dirty="0">
              <a:solidFill>
                <a:srgbClr val="00206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298C2-7210-0B4C-E2BC-5CC713A8B7B9}"/>
              </a:ext>
            </a:extLst>
          </p:cNvPr>
          <p:cNvSpPr txBox="1">
            <a:spLocks/>
          </p:cNvSpPr>
          <p:nvPr/>
        </p:nvSpPr>
        <p:spPr>
          <a:xfrm>
            <a:off x="1276351" y="18256"/>
            <a:ext cx="9028878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KZ" dirty="0"/>
              <a:t>Задача </a:t>
            </a:r>
            <a:r>
              <a:rPr lang="ru-RU" dirty="0"/>
              <a:t>3</a:t>
            </a:r>
            <a:r>
              <a:rPr lang="en-US" dirty="0"/>
              <a:t> </a:t>
            </a:r>
            <a:r>
              <a:rPr lang="ru-RU" dirty="0"/>
              <a:t>– </a:t>
            </a:r>
            <a:r>
              <a:rPr lang="ru-RU" dirty="0">
                <a:sym typeface="Exo"/>
              </a:rPr>
              <a:t>Укрепление связей со службами ухода и лечения в связи с ВИЧ и усиление  поддержки приверженности к лечению</a:t>
            </a:r>
            <a:r>
              <a:rPr lang="en-US" dirty="0">
                <a:sym typeface="Exo"/>
              </a:rPr>
              <a:t> </a:t>
            </a:r>
            <a:endParaRPr lang="en-IN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4553248" y="1695141"/>
            <a:ext cx="645537" cy="5452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301013" y="1514218"/>
            <a:ext cx="11212113" cy="5050858"/>
            <a:chOff x="521594" y="1313467"/>
            <a:chExt cx="10986250" cy="5625827"/>
          </a:xfrm>
        </p:grpSpPr>
        <p:sp>
          <p:nvSpPr>
            <p:cNvPr id="5" name="Полилиния 4"/>
            <p:cNvSpPr/>
            <p:nvPr/>
          </p:nvSpPr>
          <p:spPr>
            <a:xfrm>
              <a:off x="521595" y="1313467"/>
              <a:ext cx="3818390" cy="674714"/>
            </a:xfrm>
            <a:custGeom>
              <a:avLst/>
              <a:gdLst>
                <a:gd name="connsiteX0" fmla="*/ 0 w 3349466"/>
                <a:gd name="connsiteY0" fmla="*/ 81836 h 491004"/>
                <a:gd name="connsiteX1" fmla="*/ 81836 w 3349466"/>
                <a:gd name="connsiteY1" fmla="*/ 0 h 491004"/>
                <a:gd name="connsiteX2" fmla="*/ 3267630 w 3349466"/>
                <a:gd name="connsiteY2" fmla="*/ 0 h 491004"/>
                <a:gd name="connsiteX3" fmla="*/ 3349466 w 3349466"/>
                <a:gd name="connsiteY3" fmla="*/ 81836 h 491004"/>
                <a:gd name="connsiteX4" fmla="*/ 3349466 w 3349466"/>
                <a:gd name="connsiteY4" fmla="*/ 409168 h 491004"/>
                <a:gd name="connsiteX5" fmla="*/ 3267630 w 3349466"/>
                <a:gd name="connsiteY5" fmla="*/ 491004 h 491004"/>
                <a:gd name="connsiteX6" fmla="*/ 81836 w 3349466"/>
                <a:gd name="connsiteY6" fmla="*/ 491004 h 491004"/>
                <a:gd name="connsiteX7" fmla="*/ 0 w 3349466"/>
                <a:gd name="connsiteY7" fmla="*/ 409168 h 491004"/>
                <a:gd name="connsiteX8" fmla="*/ 0 w 3349466"/>
                <a:gd name="connsiteY8" fmla="*/ 81836 h 49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466" h="491004">
                  <a:moveTo>
                    <a:pt x="0" y="81836"/>
                  </a:moveTo>
                  <a:cubicBezTo>
                    <a:pt x="0" y="36639"/>
                    <a:pt x="36639" y="0"/>
                    <a:pt x="81836" y="0"/>
                  </a:cubicBezTo>
                  <a:lnTo>
                    <a:pt x="3267630" y="0"/>
                  </a:lnTo>
                  <a:cubicBezTo>
                    <a:pt x="3312827" y="0"/>
                    <a:pt x="3349466" y="36639"/>
                    <a:pt x="3349466" y="81836"/>
                  </a:cubicBezTo>
                  <a:lnTo>
                    <a:pt x="3349466" y="409168"/>
                  </a:lnTo>
                  <a:cubicBezTo>
                    <a:pt x="3349466" y="454365"/>
                    <a:pt x="3312827" y="491004"/>
                    <a:pt x="3267630" y="491004"/>
                  </a:cubicBezTo>
                  <a:lnTo>
                    <a:pt x="81836" y="491004"/>
                  </a:lnTo>
                  <a:cubicBezTo>
                    <a:pt x="36639" y="491004"/>
                    <a:pt x="0" y="454365"/>
                    <a:pt x="0" y="409168"/>
                  </a:cubicBezTo>
                  <a:lnTo>
                    <a:pt x="0" y="81836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09" tIns="105249" rIns="166209" bIns="1052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НПО</a:t>
              </a:r>
              <a:endParaRPr 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21594" y="1988179"/>
              <a:ext cx="3685747" cy="4814683"/>
            </a:xfrm>
            <a:custGeom>
              <a:avLst/>
              <a:gdLst>
                <a:gd name="connsiteX0" fmla="*/ 0 w 3349466"/>
                <a:gd name="connsiteY0" fmla="*/ 0 h 3996719"/>
                <a:gd name="connsiteX1" fmla="*/ 3349466 w 3349466"/>
                <a:gd name="connsiteY1" fmla="*/ 0 h 3996719"/>
                <a:gd name="connsiteX2" fmla="*/ 3349466 w 3349466"/>
                <a:gd name="connsiteY2" fmla="*/ 3996719 h 3996719"/>
                <a:gd name="connsiteX3" fmla="*/ 0 w 3349466"/>
                <a:gd name="connsiteY3" fmla="*/ 3996719 h 3996719"/>
                <a:gd name="connsiteX4" fmla="*/ 0 w 3349466"/>
                <a:gd name="connsiteY4" fmla="*/ 0 h 39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466" h="3996719">
                  <a:moveTo>
                    <a:pt x="0" y="0"/>
                  </a:moveTo>
                  <a:lnTo>
                    <a:pt x="3349466" y="0"/>
                  </a:lnTo>
                  <a:lnTo>
                    <a:pt x="3349466" y="3996719"/>
                  </a:lnTo>
                  <a:lnTo>
                    <a:pt x="0" y="3996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F3">
                <a:alpha val="30196"/>
              </a:srgbClr>
            </a:solidFill>
            <a:ln>
              <a:solidFill>
                <a:srgbClr val="17151F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u="sng" kern="1200" dirty="0">
                  <a:solidFill>
                    <a:srgbClr val="002060"/>
                  </a:solidFill>
                </a:rPr>
                <a:t>1</a:t>
              </a:r>
              <a:r>
                <a:rPr lang="en-US" sz="1400" b="1" u="sng" kern="1200" dirty="0">
                  <a:solidFill>
                    <a:srgbClr val="002060"/>
                  </a:solidFill>
                </a:rPr>
                <a:t> </a:t>
              </a:r>
              <a:r>
                <a:rPr lang="ru-RU" sz="1400" b="1" u="sng" kern="1200" dirty="0">
                  <a:solidFill>
                    <a:srgbClr val="002060"/>
                  </a:solidFill>
                </a:rPr>
                <a:t>549 – ЛЖВ охвачены  услугами НПО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</a:rPr>
                <a:t>819  ЛЖВ </a:t>
              </a:r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</a:rPr>
                <a:t>с низкой приверженностью охвачены услугами равных консультантов. Из них :</a:t>
              </a:r>
              <a:endParaRPr lang="ru-RU" sz="1400" b="1" kern="1200" dirty="0">
                <a:solidFill>
                  <a:srgbClr val="002060"/>
                </a:solidFill>
              </a:endParaRP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ru-RU" sz="1400" kern="1200" dirty="0">
                  <a:solidFill>
                    <a:srgbClr val="002060"/>
                  </a:solidFill>
                </a:rPr>
                <a:t>у </a:t>
              </a:r>
              <a:r>
                <a:rPr lang="ru-RU" sz="1400" kern="1200" dirty="0">
                  <a:solidFill>
                    <a:srgbClr val="FF0000"/>
                  </a:solidFill>
                </a:rPr>
                <a:t>20 ЛЖВ </a:t>
              </a:r>
              <a:r>
                <a:rPr lang="ru-RU" sz="1400" dirty="0">
                  <a:solidFill>
                    <a:srgbClr val="FF0000"/>
                  </a:solidFill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</a:rPr>
                <a:t>ВН снизилась до менее </a:t>
              </a:r>
              <a:r>
                <a:rPr lang="ru-RU" sz="1400" kern="1200" dirty="0">
                  <a:solidFill>
                    <a:srgbClr val="002060"/>
                  </a:solidFill>
                </a:rPr>
                <a:t>50 </a:t>
              </a:r>
              <a:r>
                <a:rPr lang="ru-RU" sz="1400" kern="1200" dirty="0" err="1">
                  <a:solidFill>
                    <a:srgbClr val="002060"/>
                  </a:solidFill>
                </a:rPr>
                <a:t>кл</a:t>
              </a:r>
              <a:r>
                <a:rPr lang="ru-RU" sz="1400" kern="1200" dirty="0">
                  <a:solidFill>
                    <a:srgbClr val="002060"/>
                  </a:solidFill>
                </a:rPr>
                <a:t>., 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ru-RU" sz="1400" kern="1200" dirty="0">
                  <a:solidFill>
                    <a:schemeClr val="tx1"/>
                  </a:solidFill>
                </a:rPr>
                <a:t>У</a:t>
              </a:r>
              <a:r>
                <a:rPr lang="ru-RU" sz="1400" kern="1200" dirty="0">
                  <a:solidFill>
                    <a:srgbClr val="FF0000"/>
                  </a:solidFill>
                </a:rPr>
                <a:t> 33 ЛЖВ </a:t>
              </a:r>
              <a:r>
                <a:rPr lang="ru-RU" sz="1400" dirty="0"/>
                <a:t> </a:t>
              </a:r>
              <a:r>
                <a:rPr lang="ru-RU" sz="1400" dirty="0">
                  <a:solidFill>
                    <a:srgbClr val="002060"/>
                  </a:solidFill>
                </a:rPr>
                <a:t> ВН снизилась до не определяемой</a:t>
              </a:r>
              <a:endParaRPr lang="ru-RU" sz="1400" b="1" kern="1200" dirty="0">
                <a:solidFill>
                  <a:srgbClr val="002060"/>
                </a:solidFill>
              </a:endParaRP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b="1" kern="1200" dirty="0">
                  <a:solidFill>
                    <a:srgbClr val="002060"/>
                  </a:solidFill>
                </a:rPr>
                <a:t>418 ЛЖВ были охвачены услугами по мотивации и к лечению: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ru-RU" sz="1400" kern="1200" dirty="0">
                  <a:solidFill>
                    <a:srgbClr val="002060"/>
                  </a:solidFill>
                </a:rPr>
                <a:t>из них </a:t>
              </a:r>
              <a:r>
                <a:rPr lang="ru-RU" sz="1400" kern="1200" dirty="0">
                  <a:solidFill>
                    <a:srgbClr val="FF0000"/>
                  </a:solidFill>
                </a:rPr>
                <a:t>315(75%)</a:t>
              </a:r>
              <a:r>
                <a:rPr lang="ru-RU" sz="1400" kern="1200" dirty="0">
                  <a:solidFill>
                    <a:srgbClr val="002060"/>
                  </a:solidFill>
                </a:rPr>
                <a:t> начали/возобновили  лечение</a:t>
              </a:r>
              <a:endParaRPr lang="ru-RU" sz="1100" kern="1200" dirty="0">
                <a:solidFill>
                  <a:srgbClr val="002060"/>
                </a:solidFill>
              </a:endParaRP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b="1" u="sng" dirty="0">
                  <a:solidFill>
                    <a:schemeClr val="tx1"/>
                  </a:solidFill>
                </a:rPr>
                <a:t>Найдено 73 ЛЖВ, из числа потерянных</a:t>
              </a:r>
              <a:r>
                <a:rPr lang="ru-RU" sz="1400" dirty="0"/>
                <a:t>, на Д учет и АРТ привлечено – </a:t>
              </a:r>
              <a:r>
                <a:rPr lang="ru-RU" sz="1400" dirty="0">
                  <a:solidFill>
                    <a:srgbClr val="FF0000"/>
                  </a:solidFill>
                </a:rPr>
                <a:t>53 ЛЖВ (73%)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>
                  <a:solidFill>
                    <a:schemeClr val="tx1"/>
                  </a:solidFill>
                </a:rPr>
                <a:t>Обследовано силами НПО 155 партнеров ЛЖВ, выявлено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3 случая ВИЧ-инфекции.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chemeClr val="tx1"/>
                  </a:solidFill>
                </a:rPr>
                <a:t>Услуги соцработника получили </a:t>
              </a:r>
              <a:r>
                <a:rPr lang="ru-RU" sz="1400" b="1" dirty="0">
                  <a:solidFill>
                    <a:schemeClr val="tx1"/>
                  </a:solidFill>
                </a:rPr>
                <a:t>414 Л</a:t>
              </a:r>
              <a:r>
                <a:rPr lang="ru-RU" sz="1400" dirty="0">
                  <a:solidFill>
                    <a:schemeClr val="tx1"/>
                  </a:solidFill>
                </a:rPr>
                <a:t>ЖВ</a:t>
              </a:r>
              <a:endParaRPr lang="ru-RU" sz="1100" kern="1200" dirty="0">
                <a:solidFill>
                  <a:schemeClr val="tx1"/>
                </a:solidFill>
              </a:endParaRP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>
                  <a:solidFill>
                    <a:schemeClr val="tx1"/>
                  </a:solidFill>
                </a:rPr>
                <a:t>Помощь в  восстановлении документов –</a:t>
              </a:r>
              <a:r>
                <a:rPr lang="ru-RU" sz="1400" b="1" kern="1200" dirty="0">
                  <a:solidFill>
                    <a:schemeClr val="tx1"/>
                  </a:solidFill>
                </a:rPr>
                <a:t> 4 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Проведен Тренинг  по Взаимодействию специалистов центров СПИД и НПО проектных регионов.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546916" y="1313467"/>
              <a:ext cx="3321932" cy="674714"/>
            </a:xfrm>
            <a:custGeom>
              <a:avLst/>
              <a:gdLst>
                <a:gd name="connsiteX0" fmla="*/ 0 w 3349466"/>
                <a:gd name="connsiteY0" fmla="*/ 81836 h 491004"/>
                <a:gd name="connsiteX1" fmla="*/ 81836 w 3349466"/>
                <a:gd name="connsiteY1" fmla="*/ 0 h 491004"/>
                <a:gd name="connsiteX2" fmla="*/ 3267630 w 3349466"/>
                <a:gd name="connsiteY2" fmla="*/ 0 h 491004"/>
                <a:gd name="connsiteX3" fmla="*/ 3349466 w 3349466"/>
                <a:gd name="connsiteY3" fmla="*/ 81836 h 491004"/>
                <a:gd name="connsiteX4" fmla="*/ 3349466 w 3349466"/>
                <a:gd name="connsiteY4" fmla="*/ 409168 h 491004"/>
                <a:gd name="connsiteX5" fmla="*/ 3267630 w 3349466"/>
                <a:gd name="connsiteY5" fmla="*/ 491004 h 491004"/>
                <a:gd name="connsiteX6" fmla="*/ 81836 w 3349466"/>
                <a:gd name="connsiteY6" fmla="*/ 491004 h 491004"/>
                <a:gd name="connsiteX7" fmla="*/ 0 w 3349466"/>
                <a:gd name="connsiteY7" fmla="*/ 409168 h 491004"/>
                <a:gd name="connsiteX8" fmla="*/ 0 w 3349466"/>
                <a:gd name="connsiteY8" fmla="*/ 81836 h 49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466" h="491004">
                  <a:moveTo>
                    <a:pt x="0" y="81836"/>
                  </a:moveTo>
                  <a:cubicBezTo>
                    <a:pt x="0" y="36639"/>
                    <a:pt x="36639" y="0"/>
                    <a:pt x="81836" y="0"/>
                  </a:cubicBezTo>
                  <a:lnTo>
                    <a:pt x="3267630" y="0"/>
                  </a:lnTo>
                  <a:cubicBezTo>
                    <a:pt x="3312827" y="0"/>
                    <a:pt x="3349466" y="36639"/>
                    <a:pt x="3349466" y="81836"/>
                  </a:cubicBezTo>
                  <a:lnTo>
                    <a:pt x="3349466" y="409168"/>
                  </a:lnTo>
                  <a:cubicBezTo>
                    <a:pt x="3349466" y="454365"/>
                    <a:pt x="3312827" y="491004"/>
                    <a:pt x="3267630" y="491004"/>
                  </a:cubicBezTo>
                  <a:lnTo>
                    <a:pt x="81836" y="491004"/>
                  </a:lnTo>
                  <a:cubicBezTo>
                    <a:pt x="36639" y="491004"/>
                    <a:pt x="0" y="454365"/>
                    <a:pt x="0" y="409168"/>
                  </a:cubicBezTo>
                  <a:lnTo>
                    <a:pt x="0" y="81836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09" tIns="105249" rIns="166209" bIns="1052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Люди, живущие с ВИЧ (ЛЖВ)</a:t>
              </a:r>
              <a:endParaRPr 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60123" y="2012047"/>
              <a:ext cx="3208725" cy="4927247"/>
            </a:xfrm>
            <a:custGeom>
              <a:avLst/>
              <a:gdLst>
                <a:gd name="connsiteX0" fmla="*/ 0 w 3349466"/>
                <a:gd name="connsiteY0" fmla="*/ 0 h 3996719"/>
                <a:gd name="connsiteX1" fmla="*/ 3349466 w 3349466"/>
                <a:gd name="connsiteY1" fmla="*/ 0 h 3996719"/>
                <a:gd name="connsiteX2" fmla="*/ 3349466 w 3349466"/>
                <a:gd name="connsiteY2" fmla="*/ 3996719 h 3996719"/>
                <a:gd name="connsiteX3" fmla="*/ 0 w 3349466"/>
                <a:gd name="connsiteY3" fmla="*/ 3996719 h 3996719"/>
                <a:gd name="connsiteX4" fmla="*/ 0 w 3349466"/>
                <a:gd name="connsiteY4" fmla="*/ 0 h 39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466" h="3996719">
                  <a:moveTo>
                    <a:pt x="0" y="0"/>
                  </a:moveTo>
                  <a:lnTo>
                    <a:pt x="3349466" y="0"/>
                  </a:lnTo>
                  <a:lnTo>
                    <a:pt x="3349466" y="3996719"/>
                  </a:lnTo>
                  <a:lnTo>
                    <a:pt x="0" y="3996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F3">
                <a:alpha val="30196"/>
              </a:srgbClr>
            </a:solidFill>
            <a:ln>
              <a:solidFill>
                <a:srgbClr val="17151F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</a:rPr>
                <a:t>В рамках проекта осуществляется: </a:t>
              </a:r>
              <a:r>
                <a:rPr lang="ru-RU" sz="1400" u="sng" dirty="0">
                  <a:solidFill>
                    <a:srgbClr val="002060"/>
                  </a:solidFill>
                </a:rPr>
                <a:t>Поддержка 2х сайтов</a:t>
              </a:r>
              <a:r>
                <a:rPr lang="ru-RU" sz="1400" b="1" u="sng" dirty="0">
                  <a:solidFill>
                    <a:srgbClr val="002060"/>
                  </a:solidFill>
                </a:rPr>
                <a:t>:</a:t>
              </a:r>
            </a:p>
            <a:p>
              <a:pPr marL="285750" lvl="0" indent="-285750">
                <a:buFontTx/>
                <a:buChar char="-"/>
              </a:pPr>
              <a:r>
                <a:rPr lang="ru-RU" sz="1400" dirty="0">
                  <a:solidFill>
                    <a:srgbClr val="002060"/>
                  </a:solidFill>
                </a:rPr>
                <a:t>«Справедливость для каждого ЛЖВ»</a:t>
              </a:r>
            </a:p>
            <a:p>
              <a:pPr marL="285750" lvl="0" indent="-285750">
                <a:buFontTx/>
                <a:buChar char="-"/>
              </a:pPr>
              <a:r>
                <a:rPr lang="ru-RU" sz="1400" dirty="0">
                  <a:solidFill>
                    <a:srgbClr val="002060"/>
                  </a:solidFill>
                </a:rPr>
                <a:t>  pereboi.kz </a:t>
              </a:r>
            </a:p>
            <a:p>
              <a:pPr marL="285750" lvl="0" indent="-285750">
                <a:buFontTx/>
                <a:buChar char="-"/>
              </a:pPr>
              <a:r>
                <a:rPr lang="ru-RU" sz="1400" dirty="0">
                  <a:solidFill>
                    <a:srgbClr val="002060"/>
                  </a:solidFill>
                </a:rPr>
                <a:t>Чат бот/телеграмм канал</a:t>
              </a:r>
            </a:p>
            <a:p>
              <a:pPr lvl="0"/>
              <a:endParaRPr lang="ru-RU" sz="1400" dirty="0">
                <a:solidFill>
                  <a:srgbClr val="002060"/>
                </a:solidFill>
              </a:endParaRPr>
            </a:p>
            <a:p>
              <a:pPr lvl="0"/>
              <a:r>
                <a:rPr lang="ru-RU" sz="1400" i="1" dirty="0">
                  <a:solidFill>
                    <a:srgbClr val="002060"/>
                  </a:solidFill>
                </a:rPr>
                <a:t>*Из поступивших обращений на сайт «Справедливость для каждого ЛЖВ» - </a:t>
              </a:r>
              <a:r>
                <a:rPr lang="ru-RU" sz="1400" i="1" u="sng" dirty="0">
                  <a:solidFill>
                    <a:srgbClr val="FF0000"/>
                  </a:solidFill>
                </a:rPr>
                <a:t>45% связаны со  стигмой и дискриминацией</a:t>
              </a:r>
              <a:r>
                <a:rPr lang="ru-RU" sz="1400" i="1" dirty="0">
                  <a:solidFill>
                    <a:srgbClr val="002060"/>
                  </a:solidFill>
                </a:rPr>
                <a:t>.</a:t>
              </a:r>
            </a:p>
            <a:p>
              <a:pPr lvl="0"/>
              <a:endParaRPr lang="ru-RU" sz="1400" b="1" dirty="0">
                <a:solidFill>
                  <a:srgbClr val="002060"/>
                </a:solidFill>
              </a:endParaRP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</a:rPr>
                <a:t> Поддержана работа юриста для оказания правовой поддержки КГН и ЛЖВ.</a:t>
              </a:r>
            </a:p>
            <a:p>
              <a:pPr lvl="0"/>
              <a:r>
                <a:rPr lang="ru-RU" sz="1400" b="1" dirty="0">
                  <a:solidFill>
                    <a:srgbClr val="002060"/>
                  </a:solidFill>
                </a:rPr>
                <a:t> </a:t>
              </a:r>
            </a:p>
            <a:p>
              <a:pPr lvl="0"/>
              <a:r>
                <a:rPr lang="en-US" sz="1400" b="1" i="1" dirty="0">
                  <a:solidFill>
                    <a:srgbClr val="002060"/>
                  </a:solidFill>
                </a:rPr>
                <a:t>* </a:t>
              </a:r>
              <a:r>
                <a:rPr lang="ru-RU" sz="1400" i="1" dirty="0">
                  <a:solidFill>
                    <a:srgbClr val="002060"/>
                  </a:solidFill>
                </a:rPr>
                <a:t>проведено 89 консультаций, из них  28</a:t>
              </a:r>
              <a:r>
                <a:rPr lang="en-US" sz="1400" i="1" dirty="0">
                  <a:solidFill>
                    <a:srgbClr val="002060"/>
                  </a:solidFill>
                </a:rPr>
                <a:t> </a:t>
              </a:r>
              <a:r>
                <a:rPr lang="en-US" sz="1400" i="1" dirty="0">
                  <a:solidFill>
                    <a:srgbClr val="FF0000"/>
                  </a:solidFill>
                </a:rPr>
                <a:t>(32%) </a:t>
              </a:r>
              <a:r>
                <a:rPr lang="ru-RU" sz="1400" i="1" dirty="0">
                  <a:solidFill>
                    <a:srgbClr val="FF0000"/>
                  </a:solidFill>
                </a:rPr>
                <a:t> </a:t>
              </a:r>
              <a:r>
                <a:rPr lang="ru-RU" sz="1400" i="1" dirty="0">
                  <a:solidFill>
                    <a:srgbClr val="002060"/>
                  </a:solidFill>
                </a:rPr>
                <a:t>кейсов связаны со  стигмой и дискриминацией</a:t>
              </a:r>
            </a:p>
            <a:p>
              <a:r>
                <a:rPr lang="ru-RU" dirty="0"/>
                <a:t> </a:t>
              </a:r>
              <a:endParaRPr lang="ru-RU" sz="14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158378" y="1313467"/>
              <a:ext cx="3349466" cy="674714"/>
            </a:xfrm>
            <a:custGeom>
              <a:avLst/>
              <a:gdLst>
                <a:gd name="connsiteX0" fmla="*/ 0 w 3349466"/>
                <a:gd name="connsiteY0" fmla="*/ 81836 h 491004"/>
                <a:gd name="connsiteX1" fmla="*/ 81836 w 3349466"/>
                <a:gd name="connsiteY1" fmla="*/ 0 h 491004"/>
                <a:gd name="connsiteX2" fmla="*/ 3267630 w 3349466"/>
                <a:gd name="connsiteY2" fmla="*/ 0 h 491004"/>
                <a:gd name="connsiteX3" fmla="*/ 3349466 w 3349466"/>
                <a:gd name="connsiteY3" fmla="*/ 81836 h 491004"/>
                <a:gd name="connsiteX4" fmla="*/ 3349466 w 3349466"/>
                <a:gd name="connsiteY4" fmla="*/ 409168 h 491004"/>
                <a:gd name="connsiteX5" fmla="*/ 3267630 w 3349466"/>
                <a:gd name="connsiteY5" fmla="*/ 491004 h 491004"/>
                <a:gd name="connsiteX6" fmla="*/ 81836 w 3349466"/>
                <a:gd name="connsiteY6" fmla="*/ 491004 h 491004"/>
                <a:gd name="connsiteX7" fmla="*/ 0 w 3349466"/>
                <a:gd name="connsiteY7" fmla="*/ 409168 h 491004"/>
                <a:gd name="connsiteX8" fmla="*/ 0 w 3349466"/>
                <a:gd name="connsiteY8" fmla="*/ 81836 h 49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466" h="491004">
                  <a:moveTo>
                    <a:pt x="0" y="81836"/>
                  </a:moveTo>
                  <a:cubicBezTo>
                    <a:pt x="0" y="36639"/>
                    <a:pt x="36639" y="0"/>
                    <a:pt x="81836" y="0"/>
                  </a:cubicBezTo>
                  <a:lnTo>
                    <a:pt x="3267630" y="0"/>
                  </a:lnTo>
                  <a:cubicBezTo>
                    <a:pt x="3312827" y="0"/>
                    <a:pt x="3349466" y="36639"/>
                    <a:pt x="3349466" y="81836"/>
                  </a:cubicBezTo>
                  <a:lnTo>
                    <a:pt x="3349466" y="409168"/>
                  </a:lnTo>
                  <a:cubicBezTo>
                    <a:pt x="3349466" y="454365"/>
                    <a:pt x="3312827" y="491004"/>
                    <a:pt x="3267630" y="491004"/>
                  </a:cubicBezTo>
                  <a:lnTo>
                    <a:pt x="81836" y="491004"/>
                  </a:lnTo>
                  <a:cubicBezTo>
                    <a:pt x="36639" y="491004"/>
                    <a:pt x="0" y="454365"/>
                    <a:pt x="0" y="409168"/>
                  </a:cubicBezTo>
                  <a:lnTo>
                    <a:pt x="0" y="81836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09" tIns="105249" rIns="166209" bIns="10524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Антиретровирусная терапия (АРТ) для мигрантов</a:t>
              </a:r>
              <a:endParaRPr 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158378" y="1988182"/>
              <a:ext cx="3349466" cy="2806998"/>
            </a:xfrm>
            <a:custGeom>
              <a:avLst/>
              <a:gdLst>
                <a:gd name="connsiteX0" fmla="*/ 0 w 3349466"/>
                <a:gd name="connsiteY0" fmla="*/ 0 h 3996719"/>
                <a:gd name="connsiteX1" fmla="*/ 3349466 w 3349466"/>
                <a:gd name="connsiteY1" fmla="*/ 0 h 3996719"/>
                <a:gd name="connsiteX2" fmla="*/ 3349466 w 3349466"/>
                <a:gd name="connsiteY2" fmla="*/ 3996719 h 3996719"/>
                <a:gd name="connsiteX3" fmla="*/ 0 w 3349466"/>
                <a:gd name="connsiteY3" fmla="*/ 3996719 h 3996719"/>
                <a:gd name="connsiteX4" fmla="*/ 0 w 3349466"/>
                <a:gd name="connsiteY4" fmla="*/ 0 h 39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466" h="3996719">
                  <a:moveTo>
                    <a:pt x="0" y="0"/>
                  </a:moveTo>
                  <a:lnTo>
                    <a:pt x="3349466" y="0"/>
                  </a:lnTo>
                  <a:lnTo>
                    <a:pt x="3349466" y="3996719"/>
                  </a:lnTo>
                  <a:lnTo>
                    <a:pt x="0" y="3996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F3">
                <a:alpha val="30196"/>
              </a:srgbClr>
            </a:solidFill>
            <a:ln>
              <a:solidFill>
                <a:srgbClr val="17151F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285750" lvl="1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002060"/>
                  </a:solidFill>
                </a:rPr>
                <a:t>В рамках гранта в  17 регионах  РК  </a:t>
              </a:r>
            </a:p>
            <a:p>
              <a:pPr marL="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dirty="0">
                  <a:solidFill>
                    <a:srgbClr val="FF0000"/>
                  </a:solidFill>
                </a:rPr>
                <a:t>        172 иностранца с ВИЧ  получают АРТ</a:t>
              </a:r>
            </a:p>
            <a:p>
              <a:pPr marL="285750" lvl="1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>
                  <a:solidFill>
                    <a:srgbClr val="002060"/>
                  </a:solidFill>
                </a:rPr>
                <a:t>Проведено:</a:t>
              </a:r>
            </a:p>
            <a:p>
              <a:pPr marL="285750" lvl="1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ru-RU" sz="1400" u="sng" kern="1200" dirty="0">
                  <a:solidFill>
                    <a:srgbClr val="FF0000"/>
                  </a:solidFill>
                </a:rPr>
                <a:t>273</a:t>
              </a:r>
              <a:r>
                <a:rPr lang="ru-RU" sz="1400" u="sng" kern="1200" dirty="0">
                  <a:solidFill>
                    <a:srgbClr val="002060"/>
                  </a:solidFill>
                </a:rPr>
                <a:t> консультации врачей инфекционистов</a:t>
              </a:r>
            </a:p>
            <a:p>
              <a:pPr marL="285750" lvl="1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ru-RU" sz="1400" u="sng" dirty="0">
                  <a:solidFill>
                    <a:srgbClr val="FF0000"/>
                  </a:solidFill>
                </a:rPr>
                <a:t>258</a:t>
              </a:r>
              <a:r>
                <a:rPr lang="ru-RU" sz="1400" u="sng" dirty="0">
                  <a:solidFill>
                    <a:srgbClr val="002060"/>
                  </a:solidFill>
                </a:rPr>
                <a:t> исследований на вирусную нагрузку</a:t>
              </a:r>
            </a:p>
            <a:p>
              <a:pPr marL="285750" lvl="1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ru-RU" sz="1400" dirty="0">
                  <a:solidFill>
                    <a:srgbClr val="002060"/>
                  </a:solidFill>
                </a:rPr>
                <a:t> </a:t>
              </a:r>
              <a:r>
                <a:rPr lang="ru-RU" sz="1400" u="sng" dirty="0">
                  <a:solidFill>
                    <a:srgbClr val="FF0000"/>
                  </a:solidFill>
                </a:rPr>
                <a:t>223</a:t>
              </a:r>
              <a:r>
                <a:rPr lang="ru-RU" sz="1400" u="sng" dirty="0">
                  <a:solidFill>
                    <a:srgbClr val="002060"/>
                  </a:solidFill>
                </a:rPr>
                <a:t> исследований на СД -4</a:t>
              </a:r>
              <a:r>
                <a:rPr lang="ru-RU" sz="1400" b="1" dirty="0">
                  <a:solidFill>
                    <a:srgbClr val="002060"/>
                  </a:solidFill>
                </a:rPr>
                <a:t>.</a:t>
              </a:r>
              <a:endParaRPr lang="LID4096" sz="14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70BB7C4-3C62-FEF7-5388-31349E1C3D30}"/>
              </a:ext>
            </a:extLst>
          </p:cNvPr>
          <p:cNvSpPr txBox="1"/>
          <p:nvPr/>
        </p:nvSpPr>
        <p:spPr>
          <a:xfrm>
            <a:off x="8094799" y="4794378"/>
            <a:ext cx="3418327" cy="1770698"/>
          </a:xfrm>
          <a:prstGeom prst="roundRect">
            <a:avLst/>
          </a:prstGeom>
          <a:solidFill>
            <a:srgbClr val="DAE3F3">
              <a:alpha val="18039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Закуплено: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   - 3 096 упаковок (по 30 таб.) препарата  «</a:t>
            </a:r>
            <a:r>
              <a:rPr lang="ru-RU" sz="1400" i="1" dirty="0" err="1">
                <a:solidFill>
                  <a:srgbClr val="002060"/>
                </a:solidFill>
              </a:rPr>
              <a:t>Телдай</a:t>
            </a:r>
            <a:r>
              <a:rPr lang="ru-RU" sz="1400" i="1" dirty="0">
                <a:solidFill>
                  <a:srgbClr val="002060"/>
                </a:solidFill>
              </a:rPr>
              <a:t>» для иностранцев с ВИЧ-инфекцией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  - 1248 флаконов (по 240 мл.) «</a:t>
            </a:r>
            <a:r>
              <a:rPr lang="ru-RU" sz="1400" i="1" dirty="0" err="1">
                <a:solidFill>
                  <a:srgbClr val="002060"/>
                </a:solidFill>
              </a:rPr>
              <a:t>Ламивудин</a:t>
            </a:r>
            <a:r>
              <a:rPr lang="ru-RU" sz="1400" i="1" dirty="0">
                <a:solidFill>
                  <a:srgbClr val="002060"/>
                </a:solidFill>
              </a:rPr>
              <a:t>» для лечения детей с ВИЧ  граждан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53214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FF4C32D7-2333-112B-D11C-AF153F08223B}"/>
              </a:ext>
            </a:extLst>
          </p:cNvPr>
          <p:cNvSpPr/>
          <p:nvPr/>
        </p:nvSpPr>
        <p:spPr>
          <a:xfrm>
            <a:off x="1246102" y="74529"/>
            <a:ext cx="903979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Задача 4: Преодоление барьеров, связанных с вопросами прав людей на здоровье и гендерного неравенства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id="{99BA7CD9-493A-F0B0-73E0-51D490CDA21E}"/>
              </a:ext>
            </a:extLst>
          </p:cNvPr>
          <p:cNvSpPr/>
          <p:nvPr/>
        </p:nvSpPr>
        <p:spPr>
          <a:xfrm>
            <a:off x="640582" y="1372486"/>
            <a:ext cx="10843847" cy="186660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Создана группа из национального (1) и региональных консультантов (9) для проведения мониторинга силами сообщества (МСС) в РК среди всех 5 ключевых групп населения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Проведено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анкетирование (с апреля по август 2024 года)  для выявления кейсов по доступности к услугам ЛЖВ и КГН. Данные отправлены национальному консультанту для подготовки анализа и отчета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Проведен Анализ действующего законодательства в области ВИЧ и правоприменительной практики государства на предмет соответствия международным обязательствам, принятым страной</a:t>
            </a:r>
          </a:p>
        </p:txBody>
      </p:sp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D1E92FE3-0F05-A696-4E9B-68BA2F59ABE2}"/>
              </a:ext>
            </a:extLst>
          </p:cNvPr>
          <p:cNvSpPr/>
          <p:nvPr/>
        </p:nvSpPr>
        <p:spPr>
          <a:xfrm>
            <a:off x="640582" y="3271070"/>
            <a:ext cx="7610789" cy="289354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Запланировано привлечение эксперта для внесения  изменений в  НПА  для улучшения доступности к услугам КГН,  ЛЖВ и снижения стигмы и дискриминации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Проведены мероприятия, посвященные Дню памяти умерших от СПИД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Диалоговая площадка  по  укреплению сотрудничества с НПО и </a:t>
            </a:r>
          </a:p>
          <a:p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международными организациями</a:t>
            </a:r>
          </a:p>
          <a:p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Планируется проведение (19 октября 2024 г.)  Круглого стола </a:t>
            </a:r>
          </a:p>
          <a:p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с участием членов рабочей группы по СММ для </a:t>
            </a:r>
          </a:p>
          <a:p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подготовки Дорожной карты с бюджетом на 2025-2026гг.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853E0F-FDD7-A39A-DE1B-E4B6D842C6D4}"/>
              </a:ext>
            </a:extLst>
          </p:cNvPr>
          <p:cNvGrpSpPr/>
          <p:nvPr/>
        </p:nvGrpSpPr>
        <p:grpSpPr>
          <a:xfrm>
            <a:off x="6229350" y="2890156"/>
            <a:ext cx="5962650" cy="3967844"/>
            <a:chOff x="6444344" y="2890156"/>
            <a:chExt cx="5962650" cy="3967844"/>
          </a:xfrm>
        </p:grpSpPr>
        <p:pic>
          <p:nvPicPr>
            <p:cNvPr id="17" name="Picture 2" descr="Если близкий человек ВИЧ-инфицированный">
              <a:extLst>
                <a:ext uri="{FF2B5EF4-FFF2-40B4-BE49-F238E27FC236}">
                  <a16:creationId xmlns:a16="http://schemas.microsoft.com/office/drawing/2014/main" id="{C79AAF6F-DC0D-CCE5-519E-9CF5B444BE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2E9E4"/>
                </a:clrFrom>
                <a:clrTo>
                  <a:srgbClr val="F2E9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40"/>
            <a:stretch/>
          </p:blipFill>
          <p:spPr bwMode="auto">
            <a:xfrm>
              <a:off x="6444344" y="2890156"/>
              <a:ext cx="5442857" cy="3967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Если близкий человек ВИЧ-инфицированный">
              <a:extLst>
                <a:ext uri="{FF2B5EF4-FFF2-40B4-BE49-F238E27FC236}">
                  <a16:creationId xmlns:a16="http://schemas.microsoft.com/office/drawing/2014/main" id="{BF935400-3240-8D92-3E0D-5798C652E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2E9E4"/>
                </a:clrFrom>
                <a:clrTo>
                  <a:srgbClr val="F2E9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84" t="-215" r="-232" b="215"/>
            <a:stretch/>
          </p:blipFill>
          <p:spPr bwMode="auto">
            <a:xfrm>
              <a:off x="10964636" y="2890157"/>
              <a:ext cx="1442358" cy="3967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27875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A053F71-B7E2-46C7-8851-F26FE9CF18AD}" vid="{9DA6CA57-2A9D-4930-9D3B-1A6C28E520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4219</TotalTime>
  <Words>2256</Words>
  <Application>Microsoft Office PowerPoint</Application>
  <PresentationFormat>Широкоэкранный</PresentationFormat>
  <Paragraphs>276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Akrobat</vt:lpstr>
      <vt:lpstr>Arial</vt:lpstr>
      <vt:lpstr>Calibri</vt:lpstr>
      <vt:lpstr>Calibri Light</vt:lpstr>
      <vt:lpstr>Exo</vt:lpstr>
      <vt:lpstr>Roboto Condensed</vt:lpstr>
      <vt:lpstr>Wingdings</vt:lpstr>
      <vt:lpstr>Theme1</vt:lpstr>
      <vt:lpstr>Грант Глобального Фонда «Реализация устойчивых стратегических мер по сдерживанию эпидемии ВИЧ-инфекции среди ключевых групп населения в Республике Казахстан» на 2024-2026 годы</vt:lpstr>
      <vt:lpstr>Грант ГФ №KAZ-H-RAC/3508 «Реализация устойчивых стратегических мер по сдерживанию эпидемии ВИЧ-инфекции среди ключевых групп населения в Республике Казахстан» на 2024-2026гг </vt:lpstr>
      <vt:lpstr>Презентация PowerPoint</vt:lpstr>
      <vt:lpstr>Презентация PowerPoint</vt:lpstr>
      <vt:lpstr>Достижение программных индикаторов за 9 месяцев  2024 г.  среди ключевых групп населения (КГН): </vt:lpstr>
      <vt:lpstr>Профилактика ВИЧ через онлайн-инструменты</vt:lpstr>
      <vt:lpstr>Задача 2 – Тестирование: укрепить и расширить адаптированные к ключевым группам населения стратегии и вмешательства по тестированию на ВИЧ.</vt:lpstr>
      <vt:lpstr>Достижение программных индикаторов за 9 месяцев  2024 г.  среди ЛЖВ:</vt:lpstr>
      <vt:lpstr>Презентация PowerPoint</vt:lpstr>
      <vt:lpstr>Обеспечение устойчивости государственного финансирования на программы ВИЧ</vt:lpstr>
      <vt:lpstr>Запрос на изменение проектного региона  с Туркестанской  на Западно-Казахстанскую  область </vt:lpstr>
      <vt:lpstr>Дальнейшие планы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Лолита Юрьевна</dc:creator>
  <cp:lastModifiedBy>Ryssaldy Demeuova</cp:lastModifiedBy>
  <cp:revision>178</cp:revision>
  <cp:lastPrinted>2024-10-01T09:04:55Z</cp:lastPrinted>
  <dcterms:created xsi:type="dcterms:W3CDTF">2024-01-22T06:49:39Z</dcterms:created>
  <dcterms:modified xsi:type="dcterms:W3CDTF">2024-10-04T06:10:36Z</dcterms:modified>
</cp:coreProperties>
</file>