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6" r:id="rId4"/>
    <p:sldId id="273" r:id="rId5"/>
    <p:sldId id="274" r:id="rId6"/>
    <p:sldId id="268" r:id="rId7"/>
    <p:sldId id="277" r:id="rId8"/>
    <p:sldId id="290" r:id="rId9"/>
    <p:sldId id="288" r:id="rId10"/>
    <p:sldId id="289" r:id="rId11"/>
    <p:sldId id="260" r:id="rId12"/>
    <p:sldId id="291" r:id="rId13"/>
    <p:sldId id="295" r:id="rId14"/>
    <p:sldId id="297" r:id="rId15"/>
    <p:sldId id="298" r:id="rId16"/>
    <p:sldId id="300" r:id="rId17"/>
    <p:sldId id="299" r:id="rId18"/>
    <p:sldId id="301" r:id="rId19"/>
    <p:sldId id="281" r:id="rId20"/>
    <p:sldId id="321" r:id="rId21"/>
    <p:sldId id="282" r:id="rId22"/>
    <p:sldId id="283" r:id="rId23"/>
    <p:sldId id="280" r:id="rId24"/>
    <p:sldId id="304" r:id="rId25"/>
    <p:sldId id="303" r:id="rId26"/>
    <p:sldId id="302" r:id="rId27"/>
    <p:sldId id="305" r:id="rId28"/>
    <p:sldId id="292" r:id="rId29"/>
    <p:sldId id="306" r:id="rId30"/>
    <p:sldId id="293" r:id="rId31"/>
    <p:sldId id="307" r:id="rId32"/>
    <p:sldId id="308" r:id="rId33"/>
    <p:sldId id="309" r:id="rId34"/>
    <p:sldId id="310" r:id="rId35"/>
    <p:sldId id="311" r:id="rId36"/>
    <p:sldId id="312" r:id="rId37"/>
    <p:sldId id="314" r:id="rId38"/>
    <p:sldId id="316" r:id="rId39"/>
    <p:sldId id="313" r:id="rId40"/>
    <p:sldId id="317" r:id="rId41"/>
    <p:sldId id="318" r:id="rId42"/>
    <p:sldId id="315" r:id="rId43"/>
    <p:sldId id="319" r:id="rId44"/>
    <p:sldId id="320" r:id="rId45"/>
    <p:sldId id="267" r:id="rId46"/>
    <p:sldId id="294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3"/>
    <p:restoredTop sz="94643"/>
  </p:normalViewPr>
  <p:slideViewPr>
    <p:cSldViewPr snapToGrid="0" snapToObjects="1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ssaldy Demeuova" userId="1b36aab8-03ea-4a7c-9005-27f2602792bf" providerId="ADAL" clId="{F24AD093-63E6-44B3-A645-A14D185079F3}"/>
    <pc:docChg chg="undo custSel modSld">
      <pc:chgData name="Ryssaldy Demeuova" userId="1b36aab8-03ea-4a7c-9005-27f2602792bf" providerId="ADAL" clId="{F24AD093-63E6-44B3-A645-A14D185079F3}" dt="2026-09-30T11:58:31.790" v="762" actId="20577"/>
      <pc:docMkLst>
        <pc:docMk/>
      </pc:docMkLst>
      <pc:sldChg chg="modSp mod">
        <pc:chgData name="Ryssaldy Demeuova" userId="1b36aab8-03ea-4a7c-9005-27f2602792bf" providerId="ADAL" clId="{F24AD093-63E6-44B3-A645-A14D185079F3}" dt="2026-09-29T10:07:24.038" v="311" actId="20577"/>
        <pc:sldMkLst>
          <pc:docMk/>
          <pc:sldMk cId="2803596908" sldId="256"/>
        </pc:sldMkLst>
        <pc:spChg chg="mod">
          <ac:chgData name="Ryssaldy Demeuova" userId="1b36aab8-03ea-4a7c-9005-27f2602792bf" providerId="ADAL" clId="{F24AD093-63E6-44B3-A645-A14D185079F3}" dt="2026-09-07T05:58:43.039" v="107" actId="20577"/>
          <ac:spMkLst>
            <pc:docMk/>
            <pc:sldMk cId="2803596908" sldId="256"/>
            <ac:spMk id="2" creationId="{B66247E2-5A70-CA48-9126-74E3A55B4B34}"/>
          </ac:spMkLst>
        </pc:spChg>
        <pc:spChg chg="mod">
          <ac:chgData name="Ryssaldy Demeuova" userId="1b36aab8-03ea-4a7c-9005-27f2602792bf" providerId="ADAL" clId="{F24AD093-63E6-44B3-A645-A14D185079F3}" dt="2026-09-29T10:07:24.038" v="311" actId="20577"/>
          <ac:spMkLst>
            <pc:docMk/>
            <pc:sldMk cId="2803596908" sldId="256"/>
            <ac:spMk id="3" creationId="{8BD86889-5559-D24A-934A-735587EB6807}"/>
          </ac:spMkLst>
        </pc:spChg>
      </pc:sldChg>
      <pc:sldChg chg="modSp mod">
        <pc:chgData name="Ryssaldy Demeuova" userId="1b36aab8-03ea-4a7c-9005-27f2602792bf" providerId="ADAL" clId="{F24AD093-63E6-44B3-A645-A14D185079F3}" dt="2026-09-07T05:34:45.742" v="18" actId="20577"/>
        <pc:sldMkLst>
          <pc:docMk/>
          <pc:sldMk cId="2351350414" sldId="257"/>
        </pc:sldMkLst>
        <pc:spChg chg="mod">
          <ac:chgData name="Ryssaldy Demeuova" userId="1b36aab8-03ea-4a7c-9005-27f2602792bf" providerId="ADAL" clId="{F24AD093-63E6-44B3-A645-A14D185079F3}" dt="2026-09-07T05:34:45.742" v="18" actId="20577"/>
          <ac:spMkLst>
            <pc:docMk/>
            <pc:sldMk cId="2351350414" sldId="257"/>
            <ac:spMk id="3" creationId="{6A2EE573-353B-6940-88EA-21986B2BB322}"/>
          </ac:spMkLst>
        </pc:spChg>
      </pc:sldChg>
      <pc:sldChg chg="modSp mod">
        <pc:chgData name="Ryssaldy Demeuova" userId="1b36aab8-03ea-4a7c-9005-27f2602792bf" providerId="ADAL" clId="{F24AD093-63E6-44B3-A645-A14D185079F3}" dt="2026-09-07T05:35:04.539" v="20" actId="20577"/>
        <pc:sldMkLst>
          <pc:docMk/>
          <pc:sldMk cId="977365745" sldId="277"/>
        </pc:sldMkLst>
        <pc:spChg chg="mod">
          <ac:chgData name="Ryssaldy Demeuova" userId="1b36aab8-03ea-4a7c-9005-27f2602792bf" providerId="ADAL" clId="{F24AD093-63E6-44B3-A645-A14D185079F3}" dt="2026-09-07T05:35:04.539" v="20" actId="20577"/>
          <ac:spMkLst>
            <pc:docMk/>
            <pc:sldMk cId="977365745" sldId="277"/>
            <ac:spMk id="2" creationId="{B93E4DD0-7CEB-8F42-97D1-6DF5630AF41D}"/>
          </ac:spMkLst>
        </pc:spChg>
      </pc:sldChg>
      <pc:sldChg chg="modSp mod">
        <pc:chgData name="Ryssaldy Demeuova" userId="1b36aab8-03ea-4a7c-9005-27f2602792bf" providerId="ADAL" clId="{F24AD093-63E6-44B3-A645-A14D185079F3}" dt="2026-09-29T10:13:07.673" v="467" actId="20577"/>
        <pc:sldMkLst>
          <pc:docMk/>
          <pc:sldMk cId="3625127963" sldId="281"/>
        </pc:sldMkLst>
        <pc:spChg chg="mod">
          <ac:chgData name="Ryssaldy Demeuova" userId="1b36aab8-03ea-4a7c-9005-27f2602792bf" providerId="ADAL" clId="{F24AD093-63E6-44B3-A645-A14D185079F3}" dt="2026-09-29T10:13:07.673" v="467" actId="20577"/>
          <ac:spMkLst>
            <pc:docMk/>
            <pc:sldMk cId="3625127963" sldId="281"/>
            <ac:spMk id="5" creationId="{A3ED5B6C-9C86-5C4B-9BF7-F2FC930DB015}"/>
          </ac:spMkLst>
        </pc:spChg>
        <pc:spChg chg="mod">
          <ac:chgData name="Ryssaldy Demeuova" userId="1b36aab8-03ea-4a7c-9005-27f2602792bf" providerId="ADAL" clId="{F24AD093-63E6-44B3-A645-A14D185079F3}" dt="2026-09-29T10:11:14.112" v="374" actId="20577"/>
          <ac:spMkLst>
            <pc:docMk/>
            <pc:sldMk cId="3625127963" sldId="281"/>
            <ac:spMk id="7" creationId="{0F8EE703-2664-144B-863E-ED7EBA235DC9}"/>
          </ac:spMkLst>
        </pc:spChg>
        <pc:graphicFrameChg chg="modGraphic">
          <ac:chgData name="Ryssaldy Demeuova" userId="1b36aab8-03ea-4a7c-9005-27f2602792bf" providerId="ADAL" clId="{F24AD093-63E6-44B3-A645-A14D185079F3}" dt="2026-09-29T10:12:12.527" v="438" actId="20577"/>
          <ac:graphicFrameMkLst>
            <pc:docMk/>
            <pc:sldMk cId="3625127963" sldId="281"/>
            <ac:graphicFrameMk id="3" creationId="{3BD6AB93-E7CB-6B4E-94D0-CBD2B02663D3}"/>
          </ac:graphicFrameMkLst>
        </pc:graphicFrameChg>
      </pc:sldChg>
      <pc:sldChg chg="modSp mod">
        <pc:chgData name="Ryssaldy Demeuova" userId="1b36aab8-03ea-4a7c-9005-27f2602792bf" providerId="ADAL" clId="{F24AD093-63E6-44B3-A645-A14D185079F3}" dt="2026-09-29T10:14:08.289" v="468" actId="6549"/>
        <pc:sldMkLst>
          <pc:docMk/>
          <pc:sldMk cId="3605938681" sldId="283"/>
        </pc:sldMkLst>
        <pc:spChg chg="mod">
          <ac:chgData name="Ryssaldy Demeuova" userId="1b36aab8-03ea-4a7c-9005-27f2602792bf" providerId="ADAL" clId="{F24AD093-63E6-44B3-A645-A14D185079F3}" dt="2026-09-29T10:14:08.289" v="468" actId="6549"/>
          <ac:spMkLst>
            <pc:docMk/>
            <pc:sldMk cId="3605938681" sldId="283"/>
            <ac:spMk id="5" creationId="{A283198D-2B74-8447-8D5E-9499384EE842}"/>
          </ac:spMkLst>
        </pc:spChg>
      </pc:sldChg>
      <pc:sldChg chg="delSp modSp mod">
        <pc:chgData name="Ryssaldy Demeuova" userId="1b36aab8-03ea-4a7c-9005-27f2602792bf" providerId="ADAL" clId="{F24AD093-63E6-44B3-A645-A14D185079F3}" dt="2026-09-29T10:23:12.871" v="597" actId="20577"/>
        <pc:sldMkLst>
          <pc:docMk/>
          <pc:sldMk cId="907176776" sldId="288"/>
        </pc:sldMkLst>
        <pc:spChg chg="mod">
          <ac:chgData name="Ryssaldy Demeuova" userId="1b36aab8-03ea-4a7c-9005-27f2602792bf" providerId="ADAL" clId="{F24AD093-63E6-44B3-A645-A14D185079F3}" dt="2026-09-29T10:23:12.871" v="597" actId="20577"/>
          <ac:spMkLst>
            <pc:docMk/>
            <pc:sldMk cId="907176776" sldId="288"/>
            <ac:spMk id="7" creationId="{F7CF94C0-48DC-A84E-9D42-F73F82B1672F}"/>
          </ac:spMkLst>
        </pc:spChg>
        <pc:spChg chg="mod">
          <ac:chgData name="Ryssaldy Demeuova" userId="1b36aab8-03ea-4a7c-9005-27f2602792bf" providerId="ADAL" clId="{F24AD093-63E6-44B3-A645-A14D185079F3}" dt="2026-09-07T05:36:13.820" v="43" actId="6549"/>
          <ac:spMkLst>
            <pc:docMk/>
            <pc:sldMk cId="907176776" sldId="288"/>
            <ac:spMk id="8" creationId="{C3E3A212-C1ED-6740-8C9D-BE9B99AD95C0}"/>
          </ac:spMkLst>
        </pc:spChg>
      </pc:sldChg>
      <pc:sldChg chg="modSp mod">
        <pc:chgData name="Ryssaldy Demeuova" userId="1b36aab8-03ea-4a7c-9005-27f2602792bf" providerId="ADAL" clId="{F24AD093-63E6-44B3-A645-A14D185079F3}" dt="2026-09-07T05:36:21.926" v="45" actId="20577"/>
        <pc:sldMkLst>
          <pc:docMk/>
          <pc:sldMk cId="3439280830" sldId="289"/>
        </pc:sldMkLst>
        <pc:spChg chg="mod">
          <ac:chgData name="Ryssaldy Demeuova" userId="1b36aab8-03ea-4a7c-9005-27f2602792bf" providerId="ADAL" clId="{F24AD093-63E6-44B3-A645-A14D185079F3}" dt="2026-09-07T05:36:21.926" v="45" actId="20577"/>
          <ac:spMkLst>
            <pc:docMk/>
            <pc:sldMk cId="3439280830" sldId="289"/>
            <ac:spMk id="3" creationId="{368CF8BC-1BC4-6441-B3A7-E5890691D7B7}"/>
          </ac:spMkLst>
        </pc:spChg>
      </pc:sldChg>
      <pc:sldChg chg="modSp mod">
        <pc:chgData name="Ryssaldy Demeuova" userId="1b36aab8-03ea-4a7c-9005-27f2602792bf" providerId="ADAL" clId="{F24AD093-63E6-44B3-A645-A14D185079F3}" dt="2026-09-10T05:50:23.387" v="153" actId="20577"/>
        <pc:sldMkLst>
          <pc:docMk/>
          <pc:sldMk cId="3343292306" sldId="290"/>
        </pc:sldMkLst>
        <pc:spChg chg="mod">
          <ac:chgData name="Ryssaldy Demeuova" userId="1b36aab8-03ea-4a7c-9005-27f2602792bf" providerId="ADAL" clId="{F24AD093-63E6-44B3-A645-A14D185079F3}" dt="2026-09-10T05:50:23.387" v="153" actId="20577"/>
          <ac:spMkLst>
            <pc:docMk/>
            <pc:sldMk cId="3343292306" sldId="290"/>
            <ac:spMk id="3" creationId="{FE1B996F-D4DB-F046-B4C7-6DD5EB3A014D}"/>
          </ac:spMkLst>
        </pc:spChg>
      </pc:sldChg>
      <pc:sldChg chg="modSp mod">
        <pc:chgData name="Ryssaldy Demeuova" userId="1b36aab8-03ea-4a7c-9005-27f2602792bf" providerId="ADAL" clId="{F24AD093-63E6-44B3-A645-A14D185079F3}" dt="2026-09-30T06:32:11.660" v="738" actId="20577"/>
        <pc:sldMkLst>
          <pc:docMk/>
          <pc:sldMk cId="130021366" sldId="293"/>
        </pc:sldMkLst>
        <pc:spChg chg="mod">
          <ac:chgData name="Ryssaldy Demeuova" userId="1b36aab8-03ea-4a7c-9005-27f2602792bf" providerId="ADAL" clId="{F24AD093-63E6-44B3-A645-A14D185079F3}" dt="2026-09-30T06:32:11.660" v="738" actId="20577"/>
          <ac:spMkLst>
            <pc:docMk/>
            <pc:sldMk cId="130021366" sldId="293"/>
            <ac:spMk id="3" creationId="{A8FFA9AC-D2F5-154A-B25C-C8B353B05B81}"/>
          </ac:spMkLst>
        </pc:spChg>
      </pc:sldChg>
      <pc:sldChg chg="modSp mod">
        <pc:chgData name="Ryssaldy Demeuova" userId="1b36aab8-03ea-4a7c-9005-27f2602792bf" providerId="ADAL" clId="{F24AD093-63E6-44B3-A645-A14D185079F3}" dt="2026-09-29T11:51:42.271" v="613" actId="20577"/>
        <pc:sldMkLst>
          <pc:docMk/>
          <pc:sldMk cId="956146649" sldId="295"/>
        </pc:sldMkLst>
        <pc:spChg chg="mod">
          <ac:chgData name="Ryssaldy Demeuova" userId="1b36aab8-03ea-4a7c-9005-27f2602792bf" providerId="ADAL" clId="{F24AD093-63E6-44B3-A645-A14D185079F3}" dt="2026-09-29T11:51:42.271" v="613" actId="20577"/>
          <ac:spMkLst>
            <pc:docMk/>
            <pc:sldMk cId="956146649" sldId="295"/>
            <ac:spMk id="4" creationId="{E8373101-9377-2C48-BD09-5D0B7AED7BDF}"/>
          </ac:spMkLst>
        </pc:spChg>
      </pc:sldChg>
      <pc:sldChg chg="modSp mod">
        <pc:chgData name="Ryssaldy Demeuova" userId="1b36aab8-03ea-4a7c-9005-27f2602792bf" providerId="ADAL" clId="{F24AD093-63E6-44B3-A645-A14D185079F3}" dt="2026-09-29T11:53:18.628" v="617" actId="20577"/>
        <pc:sldMkLst>
          <pc:docMk/>
          <pc:sldMk cId="1836753779" sldId="297"/>
        </pc:sldMkLst>
        <pc:spChg chg="mod">
          <ac:chgData name="Ryssaldy Demeuova" userId="1b36aab8-03ea-4a7c-9005-27f2602792bf" providerId="ADAL" clId="{F24AD093-63E6-44B3-A645-A14D185079F3}" dt="2026-09-29T11:53:18.628" v="617" actId="20577"/>
          <ac:spMkLst>
            <pc:docMk/>
            <pc:sldMk cId="1836753779" sldId="297"/>
            <ac:spMk id="3" creationId="{A8FFA9AC-D2F5-154A-B25C-C8B353B05B81}"/>
          </ac:spMkLst>
        </pc:spChg>
      </pc:sldChg>
      <pc:sldChg chg="modSp mod">
        <pc:chgData name="Ryssaldy Demeuova" userId="1b36aab8-03ea-4a7c-9005-27f2602792bf" providerId="ADAL" clId="{F24AD093-63E6-44B3-A645-A14D185079F3}" dt="2026-09-29T11:53:40.321" v="619" actId="20577"/>
        <pc:sldMkLst>
          <pc:docMk/>
          <pc:sldMk cId="2838672278" sldId="298"/>
        </pc:sldMkLst>
        <pc:spChg chg="mod">
          <ac:chgData name="Ryssaldy Demeuova" userId="1b36aab8-03ea-4a7c-9005-27f2602792bf" providerId="ADAL" clId="{F24AD093-63E6-44B3-A645-A14D185079F3}" dt="2026-09-29T11:53:40.321" v="619" actId="20577"/>
          <ac:spMkLst>
            <pc:docMk/>
            <pc:sldMk cId="2838672278" sldId="298"/>
            <ac:spMk id="3" creationId="{A8FFA9AC-D2F5-154A-B25C-C8B353B05B81}"/>
          </ac:spMkLst>
        </pc:spChg>
      </pc:sldChg>
      <pc:sldChg chg="modSp mod">
        <pc:chgData name="Ryssaldy Demeuova" userId="1b36aab8-03ea-4a7c-9005-27f2602792bf" providerId="ADAL" clId="{F24AD093-63E6-44B3-A645-A14D185079F3}" dt="2026-09-30T11:43:18.107" v="742" actId="20577"/>
        <pc:sldMkLst>
          <pc:docMk/>
          <pc:sldMk cId="3234312160" sldId="299"/>
        </pc:sldMkLst>
        <pc:spChg chg="mod">
          <ac:chgData name="Ryssaldy Demeuova" userId="1b36aab8-03ea-4a7c-9005-27f2602792bf" providerId="ADAL" clId="{F24AD093-63E6-44B3-A645-A14D185079F3}" dt="2026-09-30T11:43:18.107" v="742" actId="20577"/>
          <ac:spMkLst>
            <pc:docMk/>
            <pc:sldMk cId="3234312160" sldId="299"/>
            <ac:spMk id="3" creationId="{A8FFA9AC-D2F5-154A-B25C-C8B353B05B81}"/>
          </ac:spMkLst>
        </pc:spChg>
      </pc:sldChg>
      <pc:sldChg chg="modSp mod">
        <pc:chgData name="Ryssaldy Demeuova" userId="1b36aab8-03ea-4a7c-9005-27f2602792bf" providerId="ADAL" clId="{F24AD093-63E6-44B3-A645-A14D185079F3}" dt="2026-09-30T11:50:56.184" v="744" actId="20577"/>
        <pc:sldMkLst>
          <pc:docMk/>
          <pc:sldMk cId="3627423609" sldId="300"/>
        </pc:sldMkLst>
        <pc:spChg chg="mod">
          <ac:chgData name="Ryssaldy Demeuova" userId="1b36aab8-03ea-4a7c-9005-27f2602792bf" providerId="ADAL" clId="{F24AD093-63E6-44B3-A645-A14D185079F3}" dt="2026-09-30T11:50:56.184" v="744" actId="20577"/>
          <ac:spMkLst>
            <pc:docMk/>
            <pc:sldMk cId="3627423609" sldId="300"/>
            <ac:spMk id="3" creationId="{A8FFA9AC-D2F5-154A-B25C-C8B353B05B81}"/>
          </ac:spMkLst>
        </pc:spChg>
      </pc:sldChg>
      <pc:sldChg chg="modSp mod">
        <pc:chgData name="Ryssaldy Demeuova" userId="1b36aab8-03ea-4a7c-9005-27f2602792bf" providerId="ADAL" clId="{F24AD093-63E6-44B3-A645-A14D185079F3}" dt="2026-09-29T10:31:46.701" v="609" actId="20577"/>
        <pc:sldMkLst>
          <pc:docMk/>
          <pc:sldMk cId="2674144023" sldId="304"/>
        </pc:sldMkLst>
        <pc:spChg chg="mod">
          <ac:chgData name="Ryssaldy Demeuova" userId="1b36aab8-03ea-4a7c-9005-27f2602792bf" providerId="ADAL" clId="{F24AD093-63E6-44B3-A645-A14D185079F3}" dt="2026-09-29T10:31:46.701" v="609" actId="20577"/>
          <ac:spMkLst>
            <pc:docMk/>
            <pc:sldMk cId="2674144023" sldId="304"/>
            <ac:spMk id="3" creationId="{63B6C32C-2C29-6F43-9DCC-545578032C90}"/>
          </ac:spMkLst>
        </pc:spChg>
      </pc:sldChg>
      <pc:sldChg chg="modSp mod">
        <pc:chgData name="Ryssaldy Demeuova" userId="1b36aab8-03ea-4a7c-9005-27f2602792bf" providerId="ADAL" clId="{F24AD093-63E6-44B3-A645-A14D185079F3}" dt="2026-09-29T10:15:24.352" v="472" actId="20577"/>
        <pc:sldMkLst>
          <pc:docMk/>
          <pc:sldMk cId="1335591561" sldId="305"/>
        </pc:sldMkLst>
        <pc:spChg chg="mod">
          <ac:chgData name="Ryssaldy Demeuova" userId="1b36aab8-03ea-4a7c-9005-27f2602792bf" providerId="ADAL" clId="{F24AD093-63E6-44B3-A645-A14D185079F3}" dt="2026-09-29T10:15:24.352" v="472" actId="20577"/>
          <ac:spMkLst>
            <pc:docMk/>
            <pc:sldMk cId="1335591561" sldId="305"/>
            <ac:spMk id="3" creationId="{5B16BD89-FD46-CE48-9B94-DAF4C35F84EF}"/>
          </ac:spMkLst>
        </pc:spChg>
      </pc:sldChg>
      <pc:sldChg chg="modSp mod">
        <pc:chgData name="Ryssaldy Demeuova" userId="1b36aab8-03ea-4a7c-9005-27f2602792bf" providerId="ADAL" clId="{F24AD093-63E6-44B3-A645-A14D185079F3}" dt="2026-09-30T11:53:55.917" v="748" actId="20577"/>
        <pc:sldMkLst>
          <pc:docMk/>
          <pc:sldMk cId="3639093617" sldId="306"/>
        </pc:sldMkLst>
        <pc:spChg chg="mod">
          <ac:chgData name="Ryssaldy Demeuova" userId="1b36aab8-03ea-4a7c-9005-27f2602792bf" providerId="ADAL" clId="{F24AD093-63E6-44B3-A645-A14D185079F3}" dt="2026-09-30T11:53:55.917" v="748" actId="20577"/>
          <ac:spMkLst>
            <pc:docMk/>
            <pc:sldMk cId="3639093617" sldId="306"/>
            <ac:spMk id="4" creationId="{E8373101-9377-2C48-BD09-5D0B7AED7BDF}"/>
          </ac:spMkLst>
        </pc:spChg>
      </pc:sldChg>
      <pc:sldChg chg="modSp mod">
        <pc:chgData name="Ryssaldy Demeuova" userId="1b36aab8-03ea-4a7c-9005-27f2602792bf" providerId="ADAL" clId="{F24AD093-63E6-44B3-A645-A14D185079F3}" dt="2026-09-29T12:47:39.358" v="699" actId="20577"/>
        <pc:sldMkLst>
          <pc:docMk/>
          <pc:sldMk cId="2845116783" sldId="308"/>
        </pc:sldMkLst>
        <pc:spChg chg="mod">
          <ac:chgData name="Ryssaldy Demeuova" userId="1b36aab8-03ea-4a7c-9005-27f2602792bf" providerId="ADAL" clId="{F24AD093-63E6-44B3-A645-A14D185079F3}" dt="2026-09-29T12:47:39.358" v="699" actId="20577"/>
          <ac:spMkLst>
            <pc:docMk/>
            <pc:sldMk cId="2845116783" sldId="308"/>
            <ac:spMk id="4" creationId="{E8373101-9377-2C48-BD09-5D0B7AED7BDF}"/>
          </ac:spMkLst>
        </pc:spChg>
      </pc:sldChg>
      <pc:sldChg chg="modSp mod">
        <pc:chgData name="Ryssaldy Demeuova" userId="1b36aab8-03ea-4a7c-9005-27f2602792bf" providerId="ADAL" clId="{F24AD093-63E6-44B3-A645-A14D185079F3}" dt="2026-09-30T11:56:18.994" v="752" actId="20577"/>
        <pc:sldMkLst>
          <pc:docMk/>
          <pc:sldMk cId="276967945" sldId="309"/>
        </pc:sldMkLst>
        <pc:spChg chg="mod">
          <ac:chgData name="Ryssaldy Demeuova" userId="1b36aab8-03ea-4a7c-9005-27f2602792bf" providerId="ADAL" clId="{F24AD093-63E6-44B3-A645-A14D185079F3}" dt="2026-09-30T11:56:18.994" v="752" actId="20577"/>
          <ac:spMkLst>
            <pc:docMk/>
            <pc:sldMk cId="276967945" sldId="309"/>
            <ac:spMk id="3" creationId="{A8FFA9AC-D2F5-154A-B25C-C8B353B05B81}"/>
          </ac:spMkLst>
        </pc:spChg>
      </pc:sldChg>
      <pc:sldChg chg="modSp mod">
        <pc:chgData name="Ryssaldy Demeuova" userId="1b36aab8-03ea-4a7c-9005-27f2602792bf" providerId="ADAL" clId="{F24AD093-63E6-44B3-A645-A14D185079F3}" dt="2026-09-29T12:44:01.544" v="668" actId="20577"/>
        <pc:sldMkLst>
          <pc:docMk/>
          <pc:sldMk cId="2693592303" sldId="310"/>
        </pc:sldMkLst>
        <pc:spChg chg="mod">
          <ac:chgData name="Ryssaldy Demeuova" userId="1b36aab8-03ea-4a7c-9005-27f2602792bf" providerId="ADAL" clId="{F24AD093-63E6-44B3-A645-A14D185079F3}" dt="2026-09-29T12:44:01.544" v="668" actId="20577"/>
          <ac:spMkLst>
            <pc:docMk/>
            <pc:sldMk cId="2693592303" sldId="310"/>
            <ac:spMk id="3" creationId="{A8FFA9AC-D2F5-154A-B25C-C8B353B05B81}"/>
          </ac:spMkLst>
        </pc:spChg>
      </pc:sldChg>
      <pc:sldChg chg="modSp mod">
        <pc:chgData name="Ryssaldy Demeuova" userId="1b36aab8-03ea-4a7c-9005-27f2602792bf" providerId="ADAL" clId="{F24AD093-63E6-44B3-A645-A14D185079F3}" dt="2026-09-30T11:58:31.790" v="762" actId="20577"/>
        <pc:sldMkLst>
          <pc:docMk/>
          <pc:sldMk cId="1932304442" sldId="311"/>
        </pc:sldMkLst>
        <pc:spChg chg="mod">
          <ac:chgData name="Ryssaldy Demeuova" userId="1b36aab8-03ea-4a7c-9005-27f2602792bf" providerId="ADAL" clId="{F24AD093-63E6-44B3-A645-A14D185079F3}" dt="2026-09-30T11:58:31.790" v="762" actId="20577"/>
          <ac:spMkLst>
            <pc:docMk/>
            <pc:sldMk cId="1932304442" sldId="311"/>
            <ac:spMk id="3" creationId="{A8FFA9AC-D2F5-154A-B25C-C8B353B05B81}"/>
          </ac:spMkLst>
        </pc:spChg>
        <pc:spChg chg="mod">
          <ac:chgData name="Ryssaldy Demeuova" userId="1b36aab8-03ea-4a7c-9005-27f2602792bf" providerId="ADAL" clId="{F24AD093-63E6-44B3-A645-A14D185079F3}" dt="2026-09-29T10:20:03.529" v="567" actId="20577"/>
          <ac:spMkLst>
            <pc:docMk/>
            <pc:sldMk cId="1932304442" sldId="311"/>
            <ac:spMk id="4" creationId="{3175A739-E813-DF49-A651-9D5B5CEAD02C}"/>
          </ac:spMkLst>
        </pc:spChg>
      </pc:sldChg>
      <pc:sldChg chg="modSp mod">
        <pc:chgData name="Ryssaldy Demeuova" userId="1b36aab8-03ea-4a7c-9005-27f2602792bf" providerId="ADAL" clId="{F24AD093-63E6-44B3-A645-A14D185079F3}" dt="2026-09-29T12:47:27.803" v="697" actId="20577"/>
        <pc:sldMkLst>
          <pc:docMk/>
          <pc:sldMk cId="843937550" sldId="312"/>
        </pc:sldMkLst>
        <pc:spChg chg="mod">
          <ac:chgData name="Ryssaldy Demeuova" userId="1b36aab8-03ea-4a7c-9005-27f2602792bf" providerId="ADAL" clId="{F24AD093-63E6-44B3-A645-A14D185079F3}" dt="2026-09-29T12:47:27.803" v="697" actId="20577"/>
          <ac:spMkLst>
            <pc:docMk/>
            <pc:sldMk cId="843937550" sldId="312"/>
            <ac:spMk id="3" creationId="{A8FFA9AC-D2F5-154A-B25C-C8B353B05B81}"/>
          </ac:spMkLst>
        </pc:spChg>
      </pc:sldChg>
      <pc:sldChg chg="modSp mod">
        <pc:chgData name="Ryssaldy Demeuova" userId="1b36aab8-03ea-4a7c-9005-27f2602792bf" providerId="ADAL" clId="{F24AD093-63E6-44B3-A645-A14D185079F3}" dt="2026-09-29T12:48:25.932" v="722" actId="20577"/>
        <pc:sldMkLst>
          <pc:docMk/>
          <pc:sldMk cId="100065177" sldId="314"/>
        </pc:sldMkLst>
        <pc:spChg chg="mod">
          <ac:chgData name="Ryssaldy Demeuova" userId="1b36aab8-03ea-4a7c-9005-27f2602792bf" providerId="ADAL" clId="{F24AD093-63E6-44B3-A645-A14D185079F3}" dt="2026-09-29T12:48:25.932" v="722" actId="20577"/>
          <ac:spMkLst>
            <pc:docMk/>
            <pc:sldMk cId="100065177" sldId="314"/>
            <ac:spMk id="3" creationId="{A8FFA9AC-D2F5-154A-B25C-C8B353B05B81}"/>
          </ac:spMkLst>
        </pc:spChg>
      </pc:sldChg>
      <pc:sldChg chg="modSp mod">
        <pc:chgData name="Ryssaldy Demeuova" userId="1b36aab8-03ea-4a7c-9005-27f2602792bf" providerId="ADAL" clId="{F24AD093-63E6-44B3-A645-A14D185079F3}" dt="2026-09-29T12:48:46.730" v="726" actId="20577"/>
        <pc:sldMkLst>
          <pc:docMk/>
          <pc:sldMk cId="1227468804" sldId="319"/>
        </pc:sldMkLst>
        <pc:spChg chg="mod">
          <ac:chgData name="Ryssaldy Demeuova" userId="1b36aab8-03ea-4a7c-9005-27f2602792bf" providerId="ADAL" clId="{F24AD093-63E6-44B3-A645-A14D185079F3}" dt="2026-09-29T12:48:46.730" v="726" actId="20577"/>
          <ac:spMkLst>
            <pc:docMk/>
            <pc:sldMk cId="1227468804" sldId="319"/>
            <ac:spMk id="4" creationId="{E8373101-9377-2C48-BD09-5D0B7AED7BDF}"/>
          </ac:spMkLst>
        </pc:spChg>
      </pc:sldChg>
      <pc:sldChg chg="modSp mod">
        <pc:chgData name="Ryssaldy Demeuova" userId="1b36aab8-03ea-4a7c-9005-27f2602792bf" providerId="ADAL" clId="{F24AD093-63E6-44B3-A645-A14D185079F3}" dt="2026-09-29T12:48:59.026" v="736" actId="20577"/>
        <pc:sldMkLst>
          <pc:docMk/>
          <pc:sldMk cId="544473565" sldId="320"/>
        </pc:sldMkLst>
        <pc:spChg chg="mod">
          <ac:chgData name="Ryssaldy Demeuova" userId="1b36aab8-03ea-4a7c-9005-27f2602792bf" providerId="ADAL" clId="{F24AD093-63E6-44B3-A645-A14D185079F3}" dt="2026-09-29T12:48:59.026" v="736" actId="20577"/>
          <ac:spMkLst>
            <pc:docMk/>
            <pc:sldMk cId="544473565" sldId="320"/>
            <ac:spMk id="3" creationId="{A8FFA9AC-D2F5-154A-B25C-C8B353B05B8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6247E2-5A70-CA48-9126-74E3A55B4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658" y="1545385"/>
            <a:ext cx="8941925" cy="885299"/>
          </a:xfrm>
        </p:spPr>
        <p:txBody>
          <a:bodyPr/>
          <a:lstStyle/>
          <a:p>
            <a:r>
              <a:rPr lang="ru-RU" sz="3600" b="1" dirty="0"/>
              <a:t>выборы СКК – 202</a:t>
            </a:r>
            <a:r>
              <a:rPr lang="en-US" sz="3600" b="1" dirty="0"/>
              <a:t>6:</a:t>
            </a:r>
            <a:r>
              <a:rPr lang="ru-RU" sz="3600" b="1" dirty="0"/>
              <a:t> ПЛАН ВЫБОРОВ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D86889-5559-D24A-934A-735587EB68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01851" y="3354231"/>
            <a:ext cx="6988298" cy="1958384"/>
          </a:xfrm>
        </p:spPr>
        <p:txBody>
          <a:bodyPr>
            <a:noAutofit/>
          </a:bodyPr>
          <a:lstStyle/>
          <a:p>
            <a:pPr algn="l"/>
            <a:r>
              <a:rPr lang="ru-RU" sz="1600" dirty="0"/>
              <a:t>Республика Казахстан, </a:t>
            </a:r>
          </a:p>
          <a:p>
            <a:pPr algn="l"/>
            <a:r>
              <a:rPr lang="en-US" sz="1600" dirty="0"/>
              <a:t>30 </a:t>
            </a:r>
            <a:r>
              <a:rPr lang="ru-RU" sz="1600" dirty="0"/>
              <a:t>сентября 202</a:t>
            </a:r>
            <a:r>
              <a:rPr lang="en-US" sz="1600" dirty="0"/>
              <a:t>6</a:t>
            </a:r>
            <a:r>
              <a:rPr lang="ru-RU" sz="1600" dirty="0"/>
              <a:t> года</a:t>
            </a:r>
          </a:p>
          <a:p>
            <a:pPr algn="l"/>
            <a:endParaRPr lang="ru-RU" sz="1600" b="1" dirty="0"/>
          </a:p>
          <a:p>
            <a:pPr algn="l"/>
            <a:r>
              <a:rPr lang="ru-RU" sz="1600" b="1" dirty="0"/>
              <a:t>Ориентационная встреча по проведению выборов в члены СКК внутри избирательных групп неправительственного сектора</a:t>
            </a:r>
          </a:p>
          <a:p>
            <a:pPr algn="l"/>
            <a:r>
              <a:rPr lang="ru-RU" sz="1600" dirty="0"/>
              <a:t>Демеуова Рысалды</a:t>
            </a:r>
          </a:p>
        </p:txBody>
      </p:sp>
    </p:spTree>
    <p:extLst>
      <p:ext uri="{BB962C8B-B14F-4D97-AF65-F5344CB8AC3E}">
        <p14:creationId xmlns:p14="http://schemas.microsoft.com/office/powerpoint/2010/main" val="2803596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A32557-EADC-6E48-A40D-D087978AB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80954"/>
          </a:xfrm>
        </p:spPr>
        <p:txBody>
          <a:bodyPr/>
          <a:lstStyle/>
          <a:p>
            <a:r>
              <a:rPr lang="ru-RU" b="1" dirty="0"/>
              <a:t>План презентации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2EE573-353B-6940-88EA-21986B2BB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91607"/>
            <a:ext cx="9601200" cy="358140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dirty="0"/>
              <a:t>Политика ГФ по вопросам СКК (в части выборов членов СКК)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Организация и проведение выборов членов СКК в 2026 году</a:t>
            </a:r>
          </a:p>
          <a:p>
            <a:pPr marL="0" indent="0">
              <a:buNone/>
            </a:pPr>
            <a:r>
              <a:rPr lang="ru-RU" dirty="0"/>
              <a:t>	документация о выборах</a:t>
            </a:r>
          </a:p>
          <a:p>
            <a:pPr marL="0" indent="0">
              <a:buNone/>
            </a:pPr>
            <a:r>
              <a:rPr lang="ru-RU" dirty="0"/>
              <a:t>	ключевые вопросы для Оргкомитета</a:t>
            </a:r>
          </a:p>
          <a:p>
            <a:pPr marL="0" indent="0">
              <a:buNone/>
            </a:pPr>
            <a:r>
              <a:rPr lang="ru-RU" dirty="0"/>
              <a:t>	шесть этапов проведения выборов (ожидаемый результат каждого этапа, 	действия в рамках каждого этапа, информация для помощи в реализации 	этапов выборов, другая организационная информация)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Особое внимание – принципы проведения выборов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350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E4DD0-7CEB-8F42-97D1-6DF5630AF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524" y="2638167"/>
            <a:ext cx="9601200" cy="809368"/>
          </a:xfrm>
        </p:spPr>
        <p:txBody>
          <a:bodyPr/>
          <a:lstStyle/>
          <a:p>
            <a:r>
              <a:rPr lang="ru-RU" dirty="0"/>
              <a:t>Политика ГФ по вопросам СКК</a:t>
            </a:r>
          </a:p>
        </p:txBody>
      </p:sp>
    </p:spTree>
    <p:extLst>
      <p:ext uri="{BB962C8B-B14F-4D97-AF65-F5344CB8AC3E}">
        <p14:creationId xmlns:p14="http://schemas.microsoft.com/office/powerpoint/2010/main" val="2226313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CF9EE7-907F-D546-8408-CD37E845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098457"/>
            <a:ext cx="9601200" cy="575841"/>
          </a:xfrm>
        </p:spPr>
        <p:txBody>
          <a:bodyPr>
            <a:noAutofit/>
          </a:bodyPr>
          <a:lstStyle/>
          <a:p>
            <a:r>
              <a:rPr lang="ru-RU" sz="3600" b="1" dirty="0"/>
              <a:t>СКК</a:t>
            </a:r>
            <a:r>
              <a:rPr lang="en-US" sz="3600" b="1" dirty="0"/>
              <a:t>: </a:t>
            </a:r>
            <a:r>
              <a:rPr lang="ru-RU" sz="3600" b="1" dirty="0"/>
              <a:t>механизм партнерства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F78D03-AE7C-3A45-9F02-E77819862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769982"/>
            <a:ext cx="10157254" cy="3237619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СКК - это механизм государственно-частного партнерства в координации национальных программ борьбы с болезнями на уровне страны. </a:t>
            </a:r>
          </a:p>
          <a:p>
            <a:pPr lvl="0"/>
            <a:r>
              <a:rPr lang="ru-RU" dirty="0"/>
              <a:t>Члены СКК представляют интересы заинтересованных сторон в борьбе с ВИЧ, туберкулезом и малярией. </a:t>
            </a:r>
          </a:p>
          <a:p>
            <a:pPr lvl="0"/>
            <a:r>
              <a:rPr lang="ru-RU" dirty="0"/>
              <a:t>Отдельно, члены СКК подотчетны своей избирательной группе, а как орган - СКК подотчетен стране (через определенные каналы отчетности, включая основной орган государственной власти). </a:t>
            </a:r>
          </a:p>
          <a:p>
            <a:r>
              <a:rPr lang="ru-RU" dirty="0"/>
              <a:t>СКК должны соответствовать требованиям ГФ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F28C1A78-DFB4-F64A-9E29-1E03C27709E7}"/>
              </a:ext>
            </a:extLst>
          </p:cNvPr>
          <p:cNvPicPr>
            <a:picLocks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346168"/>
            <a:ext cx="2436472" cy="322965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21DBC1-80A7-0142-AAB6-36DD0BECAAB7}"/>
              </a:ext>
            </a:extLst>
          </p:cNvPr>
          <p:cNvSpPr txBox="1"/>
          <p:nvPr/>
        </p:nvSpPr>
        <p:spPr>
          <a:xfrm>
            <a:off x="1371600" y="1674298"/>
            <a:ext cx="10399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> Руководство ГФ  «Политика по вопросам СКК, включая принципы и требования»,</a:t>
            </a:r>
          </a:p>
          <a:p>
            <a:r>
              <a:rPr lang="ru-RU" sz="1600" dirty="0">
                <a:solidFill>
                  <a:schemeClr val="tx2"/>
                </a:solidFill>
              </a:rPr>
              <a:t> утверждено Правлением ГФ 10 мая 2018 года</a:t>
            </a:r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F189F76B-2FDC-3D44-9291-E12F79175848}"/>
              </a:ext>
            </a:extLst>
          </p:cNvPr>
          <p:cNvSpPr txBox="1">
            <a:spLocks/>
          </p:cNvSpPr>
          <p:nvPr/>
        </p:nvSpPr>
        <p:spPr bwMode="gray">
          <a:xfrm>
            <a:off x="1371600" y="5643105"/>
            <a:ext cx="10490887" cy="1091327"/>
          </a:xfrm>
          <a:prstGeom prst="wedgeRectCallout">
            <a:avLst>
              <a:gd name="adj1" fmla="val 20026"/>
              <a:gd name="adj2" fmla="val -40367"/>
            </a:avLst>
          </a:prstGeom>
          <a:solidFill>
            <a:schemeClr val="accent5">
              <a:lumMod val="40000"/>
              <a:lumOff val="60000"/>
            </a:schemeClr>
          </a:solidFill>
          <a:ln w="34925" cap="flat" cmpd="sng" algn="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92000" tIns="192000" rIns="192000" bIns="192000" rtlCol="0" anchor="ctr" anchorCtr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Одним из принципов работы СКК является </a:t>
            </a:r>
            <a:r>
              <a:rPr lang="ru-RU" sz="1600" b="1" dirty="0">
                <a:solidFill>
                  <a:schemeClr val="tx1"/>
                </a:solidFill>
              </a:rPr>
              <a:t>вовлечение ключевых групп населения, людей, живущих с</a:t>
            </a:r>
            <a:r>
              <a:rPr lang="en-US" sz="1600" b="1" dirty="0">
                <a:solidFill>
                  <a:schemeClr val="tx1"/>
                </a:solidFill>
              </a:rPr>
              <a:t>/</a:t>
            </a:r>
            <a:r>
              <a:rPr lang="uk-UA" sz="1600" b="1" dirty="0" err="1">
                <a:solidFill>
                  <a:schemeClr val="tx1"/>
                </a:solidFill>
              </a:rPr>
              <a:t>затронутых</a:t>
            </a:r>
            <a:r>
              <a:rPr lang="uk-UA" sz="1600" b="1" dirty="0">
                <a:solidFill>
                  <a:schemeClr val="tx1"/>
                </a:solidFill>
              </a:rPr>
              <a:t> </a:t>
            </a:r>
            <a:r>
              <a:rPr lang="uk-UA" sz="1600" b="1" dirty="0" err="1">
                <a:solidFill>
                  <a:schemeClr val="tx1"/>
                </a:solidFill>
              </a:rPr>
              <a:t>заболеваниями</a:t>
            </a:r>
            <a:r>
              <a:rPr lang="ru-RU" sz="1600" b="1" dirty="0">
                <a:solidFill>
                  <a:schemeClr val="tx1"/>
                </a:solidFill>
              </a:rPr>
              <a:t>, и гражданского общества</a:t>
            </a:r>
            <a:r>
              <a:rPr lang="ru-RU" sz="1600" dirty="0">
                <a:solidFill>
                  <a:schemeClr val="tx1"/>
                </a:solidFill>
              </a:rPr>
              <a:t> в СКК, чтобы их  голоса были услышаны и был вклад в улучшение реализации программ и достижения целей.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540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F23DF-3B06-414A-9D09-07B3F792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121258"/>
            <a:ext cx="9601200" cy="576897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Представительство секторов в СКК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46E8EBEF-958E-E44D-893A-AD8A7ECE6DFD}"/>
              </a:ext>
            </a:extLst>
          </p:cNvPr>
          <p:cNvPicPr>
            <a:picLocks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362835"/>
            <a:ext cx="2436472" cy="322965"/>
          </a:xfrm>
          <a:prstGeom prst="rect">
            <a:avLst/>
          </a:prstGeom>
          <a:noFill/>
        </p:spPr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id="{586697D5-8428-A246-AA86-C6FFACA3DAFA}"/>
              </a:ext>
            </a:extLst>
          </p:cNvPr>
          <p:cNvSpPr txBox="1">
            <a:spLocks/>
          </p:cNvSpPr>
          <p:nvPr/>
        </p:nvSpPr>
        <p:spPr>
          <a:xfrm>
            <a:off x="1371600" y="2405462"/>
            <a:ext cx="10157254" cy="4057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Государственный сектор </a:t>
            </a:r>
            <a:r>
              <a:rPr lang="ru-RU" dirty="0"/>
              <a:t>(правительство)</a:t>
            </a:r>
          </a:p>
          <a:p>
            <a:r>
              <a:rPr lang="ru-RU" b="1" dirty="0"/>
              <a:t>Гражданское общество </a:t>
            </a:r>
            <a:r>
              <a:rPr lang="ru-RU" dirty="0"/>
              <a:t>(наблюдательные организации, ключевые группы населения, женщины и девочки, дети и молодежь, квалифицированные международные НПО, квалифицированные национальные НПО, работающие в сфере борьбы с заболеваниями, благотворительные организации, включая религиозные, академические организации)</a:t>
            </a:r>
          </a:p>
          <a:p>
            <a:r>
              <a:rPr lang="ru-RU" b="1" dirty="0"/>
              <a:t>Частный сектор </a:t>
            </a:r>
            <a:r>
              <a:rPr lang="ru-RU" dirty="0"/>
              <a:t>(крупные кампании приверженные борьбе с заболеваниями, организации малого и среднего бизнеса, бизнес – ассоциации, отрасли промышленности, затронутые заболеваниями, частные врачи и клиники, благотворительные организации, созданные корпорациями)</a:t>
            </a:r>
          </a:p>
          <a:p>
            <a:r>
              <a:rPr lang="ru-RU" b="1" dirty="0"/>
              <a:t>Другие заинтересованные стороны </a:t>
            </a:r>
            <a:r>
              <a:rPr lang="ru-RU" dirty="0"/>
              <a:t>(многосторонние и двусторонние международные организации в стране)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8A880D-0CE6-B940-A695-08EBEAE2680F}"/>
              </a:ext>
            </a:extLst>
          </p:cNvPr>
          <p:cNvSpPr txBox="1"/>
          <p:nvPr/>
        </p:nvSpPr>
        <p:spPr>
          <a:xfrm>
            <a:off x="1371600" y="1674298"/>
            <a:ext cx="10399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> Приложение 1 к Руководству ГФ  «Политика по вопросам СКК, включая принципы и требования»,</a:t>
            </a:r>
          </a:p>
          <a:p>
            <a:r>
              <a:rPr lang="ru-RU" sz="1600" dirty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4251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F23DF-3B06-414A-9D09-07B3F792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096544"/>
            <a:ext cx="9601200" cy="576897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Требования ГФ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B4F591-8F9A-C247-A8B1-C499A9C3C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084185"/>
            <a:ext cx="10504025" cy="4572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Требование 4: </a:t>
            </a:r>
            <a:r>
              <a:rPr lang="ru-RU" dirty="0"/>
              <a:t>Глобальный фонд предписывает всем СКК, с учетом эпидемиологической обстановки, прав человека и гендерных аспектов, подтвердить представленность в комитете: </a:t>
            </a:r>
          </a:p>
          <a:p>
            <a:r>
              <a:rPr lang="ru-RU" dirty="0"/>
              <a:t>людей, живущих с ВИЧ, и людей, представляющих людей, живущих с ВИЧ; </a:t>
            </a:r>
          </a:p>
          <a:p>
            <a:r>
              <a:rPr lang="ru-RU" dirty="0"/>
              <a:t>людей, затронутых туберкулезом и малярией; и людей, представляющих людей затронутых туберкулезом и малярией; </a:t>
            </a:r>
          </a:p>
          <a:p>
            <a:r>
              <a:rPr lang="ru-RU" dirty="0"/>
              <a:t>людей, входящих в ключевые группы населения и представляющих ключевые группы населения. 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b="1" dirty="0"/>
              <a:t>Требование ГФ 5:</a:t>
            </a:r>
            <a:r>
              <a:rPr lang="ru-RU" dirty="0"/>
              <a:t> Глобальный фонд предписывает, чтобы все члены СКК, представляющие неправительственные избирательные группы, избирались своими избирательными группами на основе документальных и прозрачных процедур, разработанных каждой избирательной группой. Это требование применяется ко всем членам комитета, представляющим неправительственный сектор, включая членов комитета, на которых распространяется Требование 4, и не применяется к многосторонним и двусторонним партнерам.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46E8EBEF-958E-E44D-893A-AD8A7ECE6DFD}"/>
              </a:ext>
            </a:extLst>
          </p:cNvPr>
          <p:cNvPicPr>
            <a:picLocks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362835"/>
            <a:ext cx="2436472" cy="3229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3199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E4DD0-7CEB-8F42-97D1-6DF5630AF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167" y="2391032"/>
            <a:ext cx="9601200" cy="809368"/>
          </a:xfrm>
        </p:spPr>
        <p:txBody>
          <a:bodyPr>
            <a:normAutofit fontScale="90000"/>
          </a:bodyPr>
          <a:lstStyle/>
          <a:p>
            <a:r>
              <a:rPr lang="ru-RU" dirty="0"/>
              <a:t>Организация и проведение выборов членов СКК - 2026</a:t>
            </a:r>
          </a:p>
        </p:txBody>
      </p:sp>
    </p:spTree>
    <p:extLst>
      <p:ext uri="{BB962C8B-B14F-4D97-AF65-F5344CB8AC3E}">
        <p14:creationId xmlns:p14="http://schemas.microsoft.com/office/powerpoint/2010/main" val="977365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A2005-6003-F04C-B44E-B1480C38E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93295"/>
            <a:ext cx="9601200" cy="685800"/>
          </a:xfrm>
        </p:spPr>
        <p:txBody>
          <a:bodyPr>
            <a:normAutofit/>
          </a:bodyPr>
          <a:lstStyle/>
          <a:p>
            <a:r>
              <a:rPr lang="ru-RU" sz="4000" b="1" dirty="0"/>
              <a:t>Документальное обеспечение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1B996F-D4DB-F046-B4C7-6DD5EB3A0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347537"/>
            <a:ext cx="10551695" cy="523373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Система взаимосвязанных документов, которые регламентируют выборы в стране</a:t>
            </a:r>
          </a:p>
          <a:p>
            <a:pPr lvl="0"/>
            <a:r>
              <a:rPr lang="ru-RU" b="1" dirty="0"/>
              <a:t>Внутренние правила работы СКК </a:t>
            </a:r>
            <a:r>
              <a:rPr lang="ru-RU" dirty="0"/>
              <a:t>(срок членства в СКК, квоты для избирательных групп, обязанности членов СКК и общий подход к процедуре избрания членов СКК)</a:t>
            </a:r>
          </a:p>
          <a:p>
            <a:pPr marL="0" indent="0">
              <a:buNone/>
            </a:pPr>
            <a:endParaRPr lang="ru-RU" dirty="0"/>
          </a:p>
          <a:p>
            <a:pPr lvl="0"/>
            <a:r>
              <a:rPr lang="ru-RU" b="1" dirty="0"/>
              <a:t>Техническое задание представителя неправительственного сектора в СКК – 2026 </a:t>
            </a:r>
            <a:r>
              <a:rPr lang="ru-RU" dirty="0"/>
              <a:t>(на основе опыта 2021 и 2024 годов: раскрывает права и обязанности члена СКК, объясняет применение конфликта интересов, нацеливает на функцию представительства голоса  в СКК, содержит разъяснения относительно этапов выборов)</a:t>
            </a:r>
          </a:p>
          <a:p>
            <a:pPr marL="0" indent="0">
              <a:buNone/>
            </a:pPr>
            <a:endParaRPr lang="ru-RU" dirty="0"/>
          </a:p>
          <a:p>
            <a:pPr lvl="0"/>
            <a:r>
              <a:rPr lang="ru-RU" b="1" dirty="0"/>
              <a:t>Положения о выборах, разработанные и утвержденные внутри избирательных групп </a:t>
            </a:r>
            <a:r>
              <a:rPr lang="ru-RU" dirty="0"/>
              <a:t>(детализирует процедуру Внутренних правил работы СКК на уровне сообществ и объединений, описывает каким образом организованы выборы в избирательных группах) – третий опыт после выборов в 2021, 2024 годах!</a:t>
            </a:r>
          </a:p>
          <a:p>
            <a:pPr marL="0" lvl="0" indent="0">
              <a:buNone/>
            </a:pPr>
            <a:endParaRPr lang="ru-RU" dirty="0"/>
          </a:p>
          <a:p>
            <a:pPr lvl="0"/>
            <a:r>
              <a:rPr lang="ru-RU" b="1" dirty="0"/>
              <a:t>План проведения выборов в 2026 году  </a:t>
            </a:r>
            <a:r>
              <a:rPr lang="ru-RU" dirty="0"/>
              <a:t>(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адресован к использованию ответственным за выборы в каждой избирательной группе, описывает ключевые функции и роли участников процесса, ориентирует на сроки, предлагает вовлечение представителей внешних партнерских организаций)</a:t>
            </a:r>
          </a:p>
          <a:p>
            <a:pPr marL="0" lvl="0" indent="0">
              <a:buNone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/>
              <a:t>Объявление о начале выборов </a:t>
            </a:r>
            <a:r>
              <a:rPr lang="ru-RU" dirty="0"/>
              <a:t>(избирательные группы, срок подачи документов о результатах выборов,  ссылки на документацию, связанную с проведением выборов, контактная информация)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3292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DBF762-ACBF-A44F-A6EF-40C1F4F86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553453"/>
            <a:ext cx="9601200" cy="745958"/>
          </a:xfrm>
        </p:spPr>
        <p:txBody>
          <a:bodyPr>
            <a:normAutofit/>
          </a:bodyPr>
          <a:lstStyle/>
          <a:p>
            <a:r>
              <a:rPr lang="ru-RU" sz="3600" b="1" dirty="0"/>
              <a:t>6 этапов проведения выборов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467C58-3D44-2142-B5C3-5D324FB0A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1" y="1672389"/>
            <a:ext cx="8349915" cy="477653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Этап 1</a:t>
            </a:r>
            <a:r>
              <a:rPr lang="ru-RU" dirty="0"/>
              <a:t>. Подготовка к проведению выборов (в том числе инициатива создания Мандатной</a:t>
            </a:r>
            <a:r>
              <a:rPr lang="en-US" dirty="0"/>
              <a:t>/C</a:t>
            </a:r>
            <a:r>
              <a:rPr lang="ru-RU" dirty="0"/>
              <a:t>четной комиссий, необходимых для участия в выборах)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b="1" dirty="0"/>
              <a:t>Этап 2</a:t>
            </a:r>
            <a:r>
              <a:rPr lang="ru-RU" dirty="0"/>
              <a:t>. Объявление о начале выборов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Этап 3.</a:t>
            </a:r>
            <a:r>
              <a:rPr lang="ru-RU" dirty="0"/>
              <a:t> Регистрация кандидатов в члены СКК/альтернаты и избирателей для голосования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Этап 4</a:t>
            </a:r>
            <a:r>
              <a:rPr lang="ru-RU" dirty="0"/>
              <a:t>. Публикация списка кандидатур в члены СКК/альтернаты от каждой избирательной группы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Этап 5.</a:t>
            </a:r>
            <a:r>
              <a:rPr lang="ru-RU" dirty="0"/>
              <a:t> Голосование за кандидатуры в члены СКК/альтернаты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Этап 6</a:t>
            </a:r>
            <a:r>
              <a:rPr lang="ru-RU" dirty="0"/>
              <a:t>. Публикация результатов голосования на основе подтверждающей документации</a:t>
            </a:r>
          </a:p>
          <a:p>
            <a:endParaRPr lang="ru-RU" dirty="0"/>
          </a:p>
        </p:txBody>
      </p:sp>
      <p:sp>
        <p:nvSpPr>
          <p:cNvPr id="5" name="Freeform 598">
            <a:extLst>
              <a:ext uri="{FF2B5EF4-FFF2-40B4-BE49-F238E27FC236}">
                <a16:creationId xmlns:a16="http://schemas.microsoft.com/office/drawing/2014/main" id="{37F8B4C2-8EE8-0640-AA62-AC5856F6F9A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407781" y="1625355"/>
            <a:ext cx="487101" cy="487101"/>
          </a:xfrm>
          <a:custGeom>
            <a:avLst/>
            <a:gdLst>
              <a:gd name="T0" fmla="*/ 256 w 512"/>
              <a:gd name="T1" fmla="*/ 0 h 512"/>
              <a:gd name="T2" fmla="*/ 0 w 512"/>
              <a:gd name="T3" fmla="*/ 256 h 512"/>
              <a:gd name="T4" fmla="*/ 256 w 512"/>
              <a:gd name="T5" fmla="*/ 512 h 512"/>
              <a:gd name="T6" fmla="*/ 512 w 512"/>
              <a:gd name="T7" fmla="*/ 256 h 512"/>
              <a:gd name="T8" fmla="*/ 256 w 512"/>
              <a:gd name="T9" fmla="*/ 0 h 512"/>
              <a:gd name="T10" fmla="*/ 402 w 512"/>
              <a:gd name="T11" fmla="*/ 167 h 512"/>
              <a:gd name="T12" fmla="*/ 189 w 512"/>
              <a:gd name="T13" fmla="*/ 381 h 512"/>
              <a:gd name="T14" fmla="*/ 181 w 512"/>
              <a:gd name="T15" fmla="*/ 384 h 512"/>
              <a:gd name="T16" fmla="*/ 173 w 512"/>
              <a:gd name="T17" fmla="*/ 381 h 512"/>
              <a:gd name="T18" fmla="*/ 99 w 512"/>
              <a:gd name="T19" fmla="*/ 306 h 512"/>
              <a:gd name="T20" fmla="*/ 99 w 512"/>
              <a:gd name="T21" fmla="*/ 291 h 512"/>
              <a:gd name="T22" fmla="*/ 114 w 512"/>
              <a:gd name="T23" fmla="*/ 291 h 512"/>
              <a:gd name="T24" fmla="*/ 181 w 512"/>
              <a:gd name="T25" fmla="*/ 358 h 512"/>
              <a:gd name="T26" fmla="*/ 387 w 512"/>
              <a:gd name="T27" fmla="*/ 152 h 512"/>
              <a:gd name="T28" fmla="*/ 402 w 512"/>
              <a:gd name="T29" fmla="*/ 152 h 512"/>
              <a:gd name="T30" fmla="*/ 402 w 512"/>
              <a:gd name="T31" fmla="*/ 167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402" y="167"/>
                </a:moveTo>
                <a:cubicBezTo>
                  <a:pt x="189" y="381"/>
                  <a:pt x="189" y="381"/>
                  <a:pt x="189" y="381"/>
                </a:cubicBezTo>
                <a:cubicBezTo>
                  <a:pt x="186" y="383"/>
                  <a:pt x="184" y="384"/>
                  <a:pt x="181" y="384"/>
                </a:cubicBezTo>
                <a:cubicBezTo>
                  <a:pt x="178" y="384"/>
                  <a:pt x="176" y="383"/>
                  <a:pt x="173" y="381"/>
                </a:cubicBezTo>
                <a:cubicBezTo>
                  <a:pt x="99" y="306"/>
                  <a:pt x="99" y="306"/>
                  <a:pt x="99" y="306"/>
                </a:cubicBezTo>
                <a:cubicBezTo>
                  <a:pt x="95" y="302"/>
                  <a:pt x="95" y="295"/>
                  <a:pt x="99" y="291"/>
                </a:cubicBezTo>
                <a:cubicBezTo>
                  <a:pt x="103" y="287"/>
                  <a:pt x="110" y="287"/>
                  <a:pt x="114" y="291"/>
                </a:cubicBezTo>
                <a:cubicBezTo>
                  <a:pt x="181" y="358"/>
                  <a:pt x="181" y="358"/>
                  <a:pt x="181" y="358"/>
                </a:cubicBezTo>
                <a:cubicBezTo>
                  <a:pt x="387" y="152"/>
                  <a:pt x="387" y="152"/>
                  <a:pt x="387" y="152"/>
                </a:cubicBezTo>
                <a:cubicBezTo>
                  <a:pt x="391" y="148"/>
                  <a:pt x="398" y="148"/>
                  <a:pt x="402" y="152"/>
                </a:cubicBezTo>
                <a:cubicBezTo>
                  <a:pt x="406" y="156"/>
                  <a:pt x="406" y="163"/>
                  <a:pt x="402" y="16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CF94C0-48DC-A84E-9D42-F73F82B1672F}"/>
              </a:ext>
            </a:extLst>
          </p:cNvPr>
          <p:cNvSpPr txBox="1"/>
          <p:nvPr/>
        </p:nvSpPr>
        <p:spPr>
          <a:xfrm>
            <a:off x="9147273" y="3495906"/>
            <a:ext cx="25474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highlight>
                  <a:srgbClr val="FFFF00"/>
                </a:highlight>
              </a:rPr>
              <a:t>30 сентября </a:t>
            </a:r>
            <a:r>
              <a:rPr lang="ru-RU" b="1" dirty="0"/>
              <a:t>старт выполнения</a:t>
            </a:r>
          </a:p>
          <a:p>
            <a:r>
              <a:rPr lang="ru-RU" b="1" dirty="0"/>
              <a:t>этапа № 3 </a:t>
            </a:r>
          </a:p>
          <a:p>
            <a:r>
              <a:rPr lang="ru-RU" b="1" dirty="0"/>
              <a:t>с привлечением </a:t>
            </a:r>
          </a:p>
          <a:p>
            <a:r>
              <a:rPr lang="ru-RU" b="1" dirty="0"/>
              <a:t>Оргкомитета из числа ответственных за выборы в каждой избирательной группе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E3A212-C1ED-6740-8C9D-BE9B99AD95C0}"/>
              </a:ext>
            </a:extLst>
          </p:cNvPr>
          <p:cNvSpPr txBox="1"/>
          <p:nvPr/>
        </p:nvSpPr>
        <p:spPr>
          <a:xfrm>
            <a:off x="10068249" y="1759439"/>
            <a:ext cx="20213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Выполнено членами СКК, Секретариатом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76BD335E-D0D7-A446-A726-07E63EAF9F79}"/>
              </a:ext>
            </a:extLst>
          </p:cNvPr>
          <p:cNvSpPr/>
          <p:nvPr/>
        </p:nvSpPr>
        <p:spPr>
          <a:xfrm>
            <a:off x="1095611" y="3128211"/>
            <a:ext cx="10993944" cy="3320715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176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A52DBF-A2B8-1F40-A959-03C7B1CE3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82053"/>
          </a:xfrm>
        </p:spPr>
        <p:txBody>
          <a:bodyPr>
            <a:normAutofit/>
          </a:bodyPr>
          <a:lstStyle/>
          <a:p>
            <a:r>
              <a:rPr lang="ru-RU" sz="3600" b="1" dirty="0"/>
              <a:t>Оргкомитет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8CF8BC-1BC4-6441-B3A7-E5890691D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467853"/>
            <a:ext cx="10262937" cy="451184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Создается Секретариатом СКК для организации выборов в избирательных группах</a:t>
            </a:r>
          </a:p>
          <a:p>
            <a:r>
              <a:rPr lang="ru-RU" dirty="0"/>
              <a:t>Персональный состав формируется на основе подачи кандидатур от каждой избирательной группы (по 1 представителю)</a:t>
            </a:r>
          </a:p>
          <a:p>
            <a:r>
              <a:rPr lang="ru-RU" dirty="0"/>
              <a:t>Рекомендуется учитывать необходимость исключения заинтересованности членов Оргкомитета участвовать в выборах в качестве кандидатов на членство в СКК (оградит от потенциального риска нарушения каких-либо прав других кандидатов во время организации выборов членом Оргкомитета)</a:t>
            </a:r>
          </a:p>
          <a:p>
            <a:r>
              <a:rPr lang="ru-RU" dirty="0"/>
              <a:t>Каждый член Оргкомитета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en-US" dirty="0"/>
              <a:t>	</a:t>
            </a:r>
            <a:r>
              <a:rPr lang="ru-RU" dirty="0"/>
              <a:t>координирует выполнение Плана проведения выборов - 2026 внутри своего 	сообщества/объединения НПО </a:t>
            </a:r>
          </a:p>
          <a:p>
            <a:pPr marL="0" indent="0">
              <a:buNone/>
            </a:pPr>
            <a:r>
              <a:rPr lang="ru-RU" dirty="0"/>
              <a:t>	осуществляет внешнюю (Секретариат, партнерские организации) и внутреннюю 	коммуникацию (члены избирательной группы)</a:t>
            </a:r>
          </a:p>
          <a:p>
            <a:pPr marL="0" indent="0">
              <a:buNone/>
            </a:pPr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39280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41749D-7D33-1742-A030-78F6B84D8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505327"/>
            <a:ext cx="9601200" cy="622139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Ключевые вопросы </a:t>
            </a:r>
            <a:br>
              <a:rPr lang="ru-RU" sz="4000" b="1" dirty="0"/>
            </a:br>
            <a:r>
              <a:rPr lang="ru-RU" sz="4000" dirty="0"/>
              <a:t>Что нужно знать члену Оргкомитета</a:t>
            </a:r>
            <a:r>
              <a:rPr lang="ru-RU" dirty="0"/>
              <a:t>!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EC581F85-118F-CF48-B518-4C6009DEF7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4414881"/>
              </p:ext>
            </p:extLst>
          </p:nvPr>
        </p:nvGraphicFramePr>
        <p:xfrm>
          <a:off x="1371600" y="2002420"/>
          <a:ext cx="9601200" cy="4274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1048">
                  <a:extLst>
                    <a:ext uri="{9D8B030D-6E8A-4147-A177-3AD203B41FA5}">
                      <a16:colId xmlns:a16="http://schemas.microsoft.com/office/drawing/2014/main" val="193687533"/>
                    </a:ext>
                  </a:extLst>
                </a:gridCol>
                <a:gridCol w="8160152">
                  <a:extLst>
                    <a:ext uri="{9D8B030D-6E8A-4147-A177-3AD203B41FA5}">
                      <a16:colId xmlns:a16="http://schemas.microsoft.com/office/drawing/2014/main" val="27588348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 этапов проведения выборов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735527"/>
                  </a:ext>
                </a:extLst>
              </a:tr>
              <a:tr h="1016041">
                <a:tc>
                  <a:txBody>
                    <a:bodyPr/>
                    <a:lstStyle/>
                    <a:p>
                      <a:r>
                        <a:rPr lang="ru-RU" b="1" dirty="0"/>
                        <a:t>КТО?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Избиратели, кандидаты и вовлеченные представители партнерских организаций!</a:t>
                      </a:r>
                    </a:p>
                    <a:p>
                      <a:r>
                        <a:rPr lang="ru-RU" dirty="0"/>
                        <a:t>Кто входит в избирательную группу, кто голосует (физлицо</a:t>
                      </a:r>
                      <a:r>
                        <a:rPr lang="en-US" dirty="0"/>
                        <a:t>/</a:t>
                      </a:r>
                      <a:r>
                        <a:rPr lang="ru-RU" dirty="0"/>
                        <a:t>организация), кто выдвигается в кандидатуры, кто привлекается из числа внешних организаций для участия в выборах и в качестве кого?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242590"/>
                  </a:ext>
                </a:extLst>
              </a:tr>
              <a:tr h="1038249">
                <a:tc>
                  <a:txBody>
                    <a:bodyPr/>
                    <a:lstStyle/>
                    <a:p>
                      <a:r>
                        <a:rPr lang="ru-RU" b="1" dirty="0"/>
                        <a:t>КАК?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Процедура выборов!</a:t>
                      </a:r>
                    </a:p>
                    <a:p>
                      <a:r>
                        <a:rPr lang="ru-RU" dirty="0"/>
                        <a:t>Как организовать выборы и согласно какой процедуры?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056520"/>
                  </a:ext>
                </a:extLst>
              </a:tr>
              <a:tr h="1133090">
                <a:tc>
                  <a:txBody>
                    <a:bodyPr/>
                    <a:lstStyle/>
                    <a:p>
                      <a:r>
                        <a:rPr lang="ru-RU" b="1" dirty="0"/>
                        <a:t>КОГДА?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Сроки проведения выборов!</a:t>
                      </a:r>
                    </a:p>
                    <a:p>
                      <a:r>
                        <a:rPr lang="ru-RU" b="0" dirty="0"/>
                        <a:t>Какие сроки проведения выборов и точное время и дата подачи кандидатур в Секретариат СКК?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208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8721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E4DD0-7CEB-8F42-97D1-6DF5630AF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81" y="2391032"/>
            <a:ext cx="10696833" cy="80936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Этап 3. Регистрация кандидатов и избирателей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831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3. Ожидаемый результат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E8373101-9377-2C48-BD09-5D0B7AED7BDF}"/>
              </a:ext>
            </a:extLst>
          </p:cNvPr>
          <p:cNvSpPr txBox="1">
            <a:spLocks/>
          </p:cNvSpPr>
          <p:nvPr/>
        </p:nvSpPr>
        <p:spPr>
          <a:xfrm>
            <a:off x="1371600" y="1742574"/>
            <a:ext cx="10575758" cy="43815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!!!</a:t>
            </a:r>
            <a:r>
              <a:rPr lang="ru-RU" dirty="0"/>
              <a:t> </a:t>
            </a:r>
            <a:r>
              <a:rPr lang="ru-RU" b="1" dirty="0">
                <a:highlight>
                  <a:srgbClr val="FFFF00"/>
                </a:highlight>
              </a:rPr>
              <a:t>к </a:t>
            </a:r>
            <a:r>
              <a:rPr lang="en-US" b="1" dirty="0">
                <a:highlight>
                  <a:srgbClr val="FFFF00"/>
                </a:highlight>
              </a:rPr>
              <a:t>20</a:t>
            </a:r>
            <a:r>
              <a:rPr lang="ru-RU" b="1" dirty="0">
                <a:highlight>
                  <a:srgbClr val="FFFF00"/>
                </a:highlight>
              </a:rPr>
              <a:t> октября </a:t>
            </a:r>
            <a:r>
              <a:rPr lang="ru-RU" b="1" dirty="0"/>
              <a:t>завершена регистрация кандидатов и избирателей внутри избирательных групп, Мандатные</a:t>
            </a:r>
            <a:r>
              <a:rPr lang="en-US" b="1" dirty="0"/>
              <a:t>/C</a:t>
            </a:r>
            <a:r>
              <a:rPr lang="ru-RU" b="1" dirty="0"/>
              <a:t>четные комиссии начали свою работу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Документы, которые готовятся в ходе реализации этапа 3.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список избирателей на основе их регистрации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список кандидатур в члены СКК на основе их заявок</a:t>
            </a:r>
          </a:p>
          <a:p>
            <a:pPr>
              <a:buFont typeface="Wingdings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персональный состав Мандатной</a:t>
            </a:r>
            <a:r>
              <a:rPr lang="en-US" dirty="0">
                <a:solidFill>
                  <a:schemeClr val="tx1"/>
                </a:solidFill>
              </a:rPr>
              <a:t>/C</a:t>
            </a:r>
            <a:r>
              <a:rPr lang="ru-RU" dirty="0">
                <a:solidFill>
                  <a:schemeClr val="tx1"/>
                </a:solidFill>
              </a:rPr>
              <a:t>четной комиссии</a:t>
            </a:r>
          </a:p>
          <a:p>
            <a:pPr>
              <a:buFont typeface="Wingdings" pitchFamily="2" charset="2"/>
              <a:buChar char="§"/>
            </a:pPr>
            <a:r>
              <a:rPr lang="ru-RU" dirty="0">
                <a:solidFill>
                  <a:schemeClr val="tx1"/>
                </a:solidFill>
              </a:rPr>
              <a:t>Документ (протокол или решение), подтверждающий проведение совещания Мандатной</a:t>
            </a:r>
            <a:r>
              <a:rPr lang="en-US" dirty="0">
                <a:solidFill>
                  <a:schemeClr val="tx1"/>
                </a:solidFill>
              </a:rPr>
              <a:t>/C</a:t>
            </a:r>
            <a:r>
              <a:rPr lang="ru-RU" dirty="0">
                <a:solidFill>
                  <a:schemeClr val="tx1"/>
                </a:solidFill>
              </a:rPr>
              <a:t>четной комиссии (повестка дня, фиксация отсутствия конфликта интересов и соблюдения конфиденциальности в работе с персональными данными избирателей и кандидатур, результат обзора документации зарегистрированных кандидатур, список кандидатур  и фиксация о допуске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ru-RU" dirty="0">
                <a:solidFill>
                  <a:schemeClr val="tx1"/>
                </a:solidFill>
              </a:rPr>
              <a:t>не допуске к голосованию, количество зарегистрированных избирателей, подписи членов комиссии).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56146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48916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3. Действия члена Оргкомитета (1)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224" y="1323474"/>
            <a:ext cx="11232776" cy="553452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highlight>
                  <a:srgbClr val="FFFF00"/>
                </a:highlight>
              </a:rPr>
              <a:t>до </a:t>
            </a:r>
            <a:r>
              <a:rPr lang="en-US" b="1" dirty="0">
                <a:highlight>
                  <a:srgbClr val="FFFF00"/>
                </a:highlight>
              </a:rPr>
              <a:t>30  </a:t>
            </a:r>
            <a:r>
              <a:rPr lang="ru-RU" b="1" dirty="0">
                <a:highlight>
                  <a:srgbClr val="FFFF00"/>
                </a:highlight>
              </a:rPr>
              <a:t>октября </a:t>
            </a:r>
            <a:r>
              <a:rPr lang="ru-RU" dirty="0"/>
              <a:t>подготовить пакет документов для коммуникации внутри избирательной группы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краткое информирование об СКК, его функции и принципы работы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права и обязанности членов СКК, которые будут представлять интересы избирательной группы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критерии к кандидатам от избирательной группы и способ как проверить соответствие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форма заявки для кандидата (в соответствии с объявлением Секретариата СКК)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форма бюллетеня для будущего голосования избирателя (в соответствии с формой Положения о выборах, принятого внутри избирательной группы)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способ регистрации избирателя внутри сообщества, который будет доступен членам Мандатной</a:t>
            </a:r>
            <a:r>
              <a:rPr lang="en-US" dirty="0"/>
              <a:t>/</a:t>
            </a:r>
            <a:r>
              <a:rPr lang="ru-RU" dirty="0"/>
              <a:t>Счетной комиссии </a:t>
            </a:r>
          </a:p>
          <a:p>
            <a:pPr marL="0" indent="0">
              <a:buNone/>
            </a:pPr>
            <a:r>
              <a:rPr lang="ru-RU" b="1" i="1" dirty="0"/>
              <a:t>Обсуждение</a:t>
            </a:r>
          </a:p>
          <a:p>
            <a:pPr marL="0" indent="0">
              <a:buNone/>
            </a:pPr>
            <a:r>
              <a:rPr lang="ru-RU" b="1" i="1" dirty="0"/>
              <a:t>Примеры коммуникации из опыта других стран (1) размещение на веб-сайтах организаций/групп, которые входят в избирательную группу, (2) рассылка через эл. почту, (3) размещение в чатах сообщества (дополнительный, не ограничивается только этим способ), (4) проведение общего собрания сообщества (съезд, форум, собрание) </a:t>
            </a:r>
          </a:p>
          <a:p>
            <a:pPr marL="0" indent="0">
              <a:buNone/>
            </a:pPr>
            <a:r>
              <a:rPr lang="ru-RU" b="1" i="1" dirty="0"/>
              <a:t>Наиболее эффективным является комбинирование нескольких каналов коммуникации для наибольшего охвата аудитории</a:t>
            </a:r>
            <a:r>
              <a:rPr lang="ru-RU" i="1" dirty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6753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33137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3. Действия члена Оргкомитета (2)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28009"/>
            <a:ext cx="10479505" cy="484872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не позже </a:t>
            </a:r>
            <a:r>
              <a:rPr lang="ru-RU" b="1" dirty="0">
                <a:highlight>
                  <a:srgbClr val="FFFF00"/>
                </a:highlight>
              </a:rPr>
              <a:t>2</a:t>
            </a:r>
            <a:r>
              <a:rPr lang="en-US" b="1" dirty="0">
                <a:highlight>
                  <a:srgbClr val="FFFF00"/>
                </a:highlight>
              </a:rPr>
              <a:t>0</a:t>
            </a:r>
            <a:r>
              <a:rPr lang="ru-RU" b="1" dirty="0">
                <a:highlight>
                  <a:srgbClr val="FFFF00"/>
                </a:highlight>
              </a:rPr>
              <a:t> октября </a:t>
            </a:r>
            <a:r>
              <a:rPr lang="ru-RU" b="1" dirty="0"/>
              <a:t>открыть регистрацию</a:t>
            </a:r>
            <a:r>
              <a:rPr lang="ru-RU" dirty="0"/>
              <a:t> через коммуникацию внутри избирательных групп: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указание информации об СКК, правах и обязанностях членов СКК, критериев к кандидатам, ограничениям к кандидатам (членство два срока подряд)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приглашение избирателей и кандидатов к регистрации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точная дата и время начала и окончания регистрации избирателей и приема заявок от кандидатов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четкая инструкция избирателя о том, как зарегистрироваться (адрес почты или онлайн через сайт)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четкие инструкции по заполнению заявки кандидата и способа ее подачи (форма заявки кандидата прилагается, эл. адрес)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перечень документов, </a:t>
            </a:r>
            <a:r>
              <a:rPr lang="ru-RU" dirty="0" err="1"/>
              <a:t>прилагающихся</a:t>
            </a:r>
            <a:r>
              <a:rPr lang="ru-RU" dirty="0"/>
              <a:t> к заявке кандидата (должен быть предусмотрен способ как проверить соответствие критериям к кандидатам из документов)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оглашение запланированной даты начала будущего голосования и указание информации о форме бюллетеня для голосования избирателями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контактная информация члена Оргкомитета от избирательной группы для обращений в случае потребности в дополнительных разъяснениях по поводу регистрации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672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48916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3. Действия члена Оргкомитета (3)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40042"/>
            <a:ext cx="10820400" cy="51374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завершить формирование Мандатной</a:t>
            </a:r>
            <a:r>
              <a:rPr lang="en-US" b="1" dirty="0"/>
              <a:t>/C</a:t>
            </a:r>
            <a:r>
              <a:rPr lang="ru-RU" b="1" dirty="0"/>
              <a:t>четной комиссии и привлечь независимых наблюдателей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на основе ответов на запросы (отправлены до 20 октября каждой избирательной группой) подготовить список (персональный состав) членов комиссии и независимых наблюдателей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провести  ориентационную встречу (совещание) комиссии с целью: </a:t>
            </a:r>
          </a:p>
          <a:p>
            <a:pPr marL="0" indent="0">
              <a:buNone/>
            </a:pPr>
            <a:r>
              <a:rPr lang="ru-RU" dirty="0"/>
              <a:t>	(1) их подготовки к выполнению функций комиссии </a:t>
            </a:r>
          </a:p>
          <a:p>
            <a:pPr marL="0" indent="0">
              <a:buNone/>
            </a:pPr>
            <a:r>
              <a:rPr lang="ru-RU" dirty="0"/>
              <a:t>	(2) декларировании отсутствия конфликта интересов и необходимости соблюдения 	конфиденциальности персональной информации избирателей и кандидатов</a:t>
            </a:r>
          </a:p>
          <a:p>
            <a:pPr marL="0" indent="0">
              <a:buNone/>
            </a:pPr>
            <a:r>
              <a:rPr lang="ru-RU" dirty="0"/>
              <a:t>	(2) планировании работы и налаживания коммуникации с членом Оргкомитета	</a:t>
            </a:r>
          </a:p>
          <a:p>
            <a:pPr marL="0" indent="0">
              <a:buNone/>
            </a:pPr>
            <a:r>
              <a:rPr lang="ru-RU" dirty="0"/>
              <a:t>	(3) договоренности о документировании результатов голосования и заседаний 	комиссии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обеспечить доступ комиссии и независимых наблюдателей к информации о ходе регистрации избирателей и подачи заявок от кандидатов в течении этапа 3</a:t>
            </a:r>
          </a:p>
        </p:txBody>
      </p:sp>
    </p:spTree>
    <p:extLst>
      <p:ext uri="{BB962C8B-B14F-4D97-AF65-F5344CB8AC3E}">
        <p14:creationId xmlns:p14="http://schemas.microsoft.com/office/powerpoint/2010/main" val="3627423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3. Действия члена Оргкомитета (4)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04737"/>
            <a:ext cx="10479505" cy="41869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highlight>
                  <a:srgbClr val="FFFF00"/>
                </a:highlight>
              </a:rPr>
              <a:t>до 20 октября </a:t>
            </a:r>
            <a:r>
              <a:rPr lang="ru-RU" b="1" dirty="0"/>
              <a:t>закрыть регистрацию и сотрудничать с Мандатной</a:t>
            </a:r>
            <a:r>
              <a:rPr lang="en-US" b="1" dirty="0"/>
              <a:t>/C</a:t>
            </a:r>
            <a:r>
              <a:rPr lang="ru-RU" b="1" dirty="0"/>
              <a:t>четной комиссией</a:t>
            </a:r>
            <a:r>
              <a:rPr lang="ru-RU" dirty="0"/>
              <a:t>: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письменное уведомление сообщества о том, что регистрация закрыта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формирование списка зарегистрированных избирателей (конфиденциальность)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формирование списка кандидатов (пакет поданных документов согласно объявлению Секретариата СКК)</a:t>
            </a: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ru-RU" dirty="0"/>
              <a:t>организация верификации списка кандидатов Мандатной/Счетной комиссией на соответствие критериям, условиям подачи (ст. 4 Внутренних правил работы СКК) и оформления документов кандидата, а также допуск к проверке информации о регистрации избирателей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содействие в оформлении решения (протокола) Мандатной/Счетной комиссии о допуске кандидатур в члены СКК к этапу голосования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в случае если, Мандатная</a:t>
            </a:r>
            <a:r>
              <a:rPr lang="en-US" dirty="0"/>
              <a:t>/C</a:t>
            </a:r>
            <a:r>
              <a:rPr lang="ru-RU" dirty="0"/>
              <a:t>четная комиссия не допустила какую-либо кандидатуру к голосованию – член Оргкомитета уведомляет письменно кандидата с приложением документа о решении комиссии (изложение причин) </a:t>
            </a:r>
          </a:p>
          <a:p>
            <a:pPr>
              <a:buFont typeface="Wingdings" pitchFamily="2" charset="2"/>
              <a:buChar char="§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4312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441" y="2695074"/>
            <a:ext cx="10323095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Информация в помощь для выполнения этапа 3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1664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22DD5-DBE7-F54D-86DC-9C127EC3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095" y="242507"/>
            <a:ext cx="10637870" cy="671894"/>
          </a:xfrm>
        </p:spPr>
        <p:txBody>
          <a:bodyPr>
            <a:normAutofit/>
          </a:bodyPr>
          <a:lstStyle/>
          <a:p>
            <a:r>
              <a:rPr lang="ru-RU" sz="3600" b="1" dirty="0"/>
              <a:t>Квота для гражданского общества</a:t>
            </a:r>
            <a:endParaRPr lang="ru-RU" sz="3600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F8EE703-2664-144B-863E-ED7EBA235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2173" y="1050324"/>
            <a:ext cx="10493792" cy="5535827"/>
          </a:xfrm>
        </p:spPr>
        <p:txBody>
          <a:bodyPr/>
          <a:lstStyle/>
          <a:p>
            <a:r>
              <a:rPr lang="ru-RU" dirty="0"/>
              <a:t>Установлено Внутренними правилами работы СКК (на сайте СКК в открытом доступе)</a:t>
            </a:r>
          </a:p>
          <a:p>
            <a:r>
              <a:rPr lang="ru-RU" dirty="0"/>
              <a:t>Изменения</a:t>
            </a:r>
            <a:r>
              <a:rPr lang="en-US" dirty="0"/>
              <a:t>/</a:t>
            </a:r>
            <a:r>
              <a:rPr lang="ru-RU" dirty="0"/>
              <a:t>уточнения квот вносятся решением СКК</a:t>
            </a:r>
          </a:p>
          <a:p>
            <a:pPr marL="0" indent="0">
              <a:buNone/>
            </a:pPr>
            <a:r>
              <a:rPr lang="ru-RU" dirty="0"/>
              <a:t>Ст. 10.1 Внутренних правил работы СКК предусматривает</a:t>
            </a:r>
            <a:r>
              <a:rPr lang="en-US" dirty="0"/>
              <a:t>:</a:t>
            </a:r>
            <a:endParaRPr lang="ru-RU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>
              <a:buFont typeface="Wingdings" pitchFamily="2" charset="2"/>
              <a:buChar char="§"/>
            </a:pPr>
            <a:r>
              <a:rPr lang="ru-RU" dirty="0"/>
              <a:t>Опубликовано Секретариатом СКК в объявление о начале выборов (</a:t>
            </a:r>
            <a:r>
              <a:rPr lang="ru-RU" dirty="0">
                <a:highlight>
                  <a:srgbClr val="FFFF00"/>
                </a:highlight>
              </a:rPr>
              <a:t>30 сентября</a:t>
            </a:r>
            <a:r>
              <a:rPr lang="ru-RU" dirty="0"/>
              <a:t>)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BD6AB93-E7CB-6B4E-94D0-CBD2B0266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740277"/>
              </p:ext>
            </p:extLst>
          </p:nvPr>
        </p:nvGraphicFramePr>
        <p:xfrm>
          <a:off x="1322173" y="2426066"/>
          <a:ext cx="10392032" cy="271530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33176">
                  <a:extLst>
                    <a:ext uri="{9D8B030D-6E8A-4147-A177-3AD203B41FA5}">
                      <a16:colId xmlns:a16="http://schemas.microsoft.com/office/drawing/2014/main" val="93185114"/>
                    </a:ext>
                  </a:extLst>
                </a:gridCol>
                <a:gridCol w="459790">
                  <a:extLst>
                    <a:ext uri="{9D8B030D-6E8A-4147-A177-3AD203B41FA5}">
                      <a16:colId xmlns:a16="http://schemas.microsoft.com/office/drawing/2014/main" val="360913647"/>
                    </a:ext>
                  </a:extLst>
                </a:gridCol>
                <a:gridCol w="8399066">
                  <a:extLst>
                    <a:ext uri="{9D8B030D-6E8A-4147-A177-3AD203B41FA5}">
                      <a16:colId xmlns:a16="http://schemas.microsoft.com/office/drawing/2014/main" val="1680481442"/>
                    </a:ext>
                  </a:extLst>
                </a:gridCol>
              </a:tblGrid>
              <a:tr h="515369"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Гражданское общество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Организации гражданского общества по туберкулезу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144414"/>
                  </a:ext>
                </a:extLst>
              </a:tr>
              <a:tr h="5540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Международные организации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421589"/>
                  </a:ext>
                </a:extLst>
              </a:tr>
              <a:tr h="15461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Люди, живущие с ВИЧ, и люди, представляющие людей, живущих с ВИЧ;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Люди, затронутые туберкулезом; и организации/люди, представляющие людей, затронутых туберкулезом;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Люди, входящие в ключевые группы населения и представляющие ключевые группы населения (эпидемиология)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05713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3ED5B6C-9C86-5C4B-9BF7-F2FC930DB015}"/>
              </a:ext>
            </a:extLst>
          </p:cNvPr>
          <p:cNvSpPr txBox="1"/>
          <p:nvPr/>
        </p:nvSpPr>
        <p:spPr>
          <a:xfrm>
            <a:off x="1704709" y="5996791"/>
            <a:ext cx="10009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(1 место по квоте гражданского общества (1 для объединений национальных организаций по ТБ)</a:t>
            </a:r>
            <a:r>
              <a:rPr lang="en-US" dirty="0"/>
              <a:t>; 2 </a:t>
            </a:r>
            <a:r>
              <a:rPr lang="ru-RU" dirty="0"/>
              <a:t>места для международные организации</a:t>
            </a:r>
            <a:r>
              <a:rPr lang="en-US" dirty="0"/>
              <a:t>; 7 </a:t>
            </a:r>
            <a:r>
              <a:rPr lang="ru-RU" dirty="0"/>
              <a:t>мест для сообществ КГН)</a:t>
            </a:r>
          </a:p>
        </p:txBody>
      </p:sp>
    </p:spTree>
    <p:extLst>
      <p:ext uri="{BB962C8B-B14F-4D97-AF65-F5344CB8AC3E}">
        <p14:creationId xmlns:p14="http://schemas.microsoft.com/office/powerpoint/2010/main" val="3625127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4FC9E1-91A7-5945-BE92-999F114C4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577" y="222813"/>
            <a:ext cx="9601200" cy="726311"/>
          </a:xfrm>
        </p:spPr>
        <p:txBody>
          <a:bodyPr>
            <a:normAutofit/>
          </a:bodyPr>
          <a:lstStyle/>
          <a:p>
            <a:r>
              <a:rPr lang="ru-RU" sz="3600" b="1" dirty="0"/>
              <a:t>Терминология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70FD32-BB72-7E42-B607-F596F983E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8962" y="949124"/>
            <a:ext cx="10232020" cy="519703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Избирательная группа</a:t>
            </a:r>
            <a:r>
              <a:rPr lang="ru-RU" dirty="0"/>
              <a:t> – это </a:t>
            </a:r>
            <a:r>
              <a:rPr lang="ru-RU" b="1" dirty="0"/>
              <a:t>сообщество</a:t>
            </a:r>
            <a:r>
              <a:rPr lang="ru-RU" dirty="0"/>
              <a:t> конкретной ключевой группы населения </a:t>
            </a:r>
            <a:r>
              <a:rPr lang="ru-RU" b="1" dirty="0"/>
              <a:t>или объединение</a:t>
            </a:r>
            <a:r>
              <a:rPr lang="ru-RU" dirty="0"/>
              <a:t> различных общественных организаций, которые приняли решение о сотрудничестве с целью обеспечения своего голоса в составе СКК через своего представителя, избранного на основе документально подтвержденного открытого и прозрачного процесса внутри сообщества или объединения </a:t>
            </a:r>
            <a:r>
              <a:rPr lang="ru-RU" i="1" dirty="0"/>
              <a:t>(например, сообщество МСМ, объединение МНПО и другие)</a:t>
            </a:r>
          </a:p>
          <a:p>
            <a:pPr marL="0" indent="0">
              <a:buNone/>
            </a:pPr>
            <a:endParaRPr lang="ru-RU" i="1" dirty="0"/>
          </a:p>
          <a:p>
            <a:r>
              <a:rPr lang="ru-RU" b="1" dirty="0"/>
              <a:t>Сообщество</a:t>
            </a:r>
            <a:r>
              <a:rPr lang="ru-RU" dirty="0"/>
              <a:t> - объединение отдельных представителей конкретной ключевой группы населения (физические лица), инициативных групп, созданных этими представителями, а также организаций, которые основаны на принципе членства людей, относящихся к ключевым группам населения </a:t>
            </a:r>
            <a:r>
              <a:rPr lang="ru-RU" i="1" dirty="0"/>
              <a:t>(например, сообщество людей, живущих с ВИЧ, сообщество людей, затронутых заболеванием туберкулеза и другие)</a:t>
            </a:r>
          </a:p>
          <a:p>
            <a:pPr marL="0" indent="0">
              <a:buNone/>
            </a:pPr>
            <a:endParaRPr lang="ru-RU" i="1" dirty="0"/>
          </a:p>
          <a:p>
            <a:r>
              <a:rPr lang="ru-RU" dirty="0"/>
              <a:t> </a:t>
            </a:r>
            <a:r>
              <a:rPr lang="ru-RU" b="1" dirty="0"/>
              <a:t>Объединение организаций – </a:t>
            </a:r>
            <a:r>
              <a:rPr lang="ru-RU" dirty="0"/>
              <a:t>коалиция/ассоциация/союз или любое другое объединение организаций, которое добровольно создано несколькими общественными организациями (юридически зарегистрированными) с целью мобилизации совместных усилий в сфере своей работы </a:t>
            </a:r>
            <a:r>
              <a:rPr lang="ru-RU" i="1" dirty="0"/>
              <a:t>(например, объединение общественных организаций, предоставляющих услуги в сфере противодействия туберкулеза, объединение академических организаций, другое)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5739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22DD5-DBE7-F54D-86DC-9C127EC3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505" y="435040"/>
            <a:ext cx="9601200" cy="871151"/>
          </a:xfrm>
        </p:spPr>
        <p:txBody>
          <a:bodyPr>
            <a:normAutofit/>
          </a:bodyPr>
          <a:lstStyle/>
          <a:p>
            <a:r>
              <a:rPr lang="ru-RU" sz="3600" b="1" dirty="0"/>
              <a:t>Избиратель сообществ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83198D-2B74-8447-8D5E-9499384EE842}"/>
              </a:ext>
            </a:extLst>
          </p:cNvPr>
          <p:cNvSpPr txBox="1"/>
          <p:nvPr/>
        </p:nvSpPr>
        <p:spPr>
          <a:xfrm>
            <a:off x="1162831" y="1821314"/>
            <a:ext cx="3466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Пример ИГ – сообщество ЖЖВ</a:t>
            </a:r>
          </a:p>
          <a:p>
            <a:r>
              <a:rPr lang="ru-RU" dirty="0"/>
              <a:t>непрямые выборы</a:t>
            </a:r>
          </a:p>
        </p:txBody>
      </p:sp>
      <p:sp>
        <p:nvSpPr>
          <p:cNvPr id="6" name="Freeform 747">
            <a:extLst>
              <a:ext uri="{FF2B5EF4-FFF2-40B4-BE49-F238E27FC236}">
                <a16:creationId xmlns:a16="http://schemas.microsoft.com/office/drawing/2014/main" id="{AE3EE405-5C97-6744-900B-3089985DC90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69322" y="4905996"/>
            <a:ext cx="793169" cy="793169"/>
          </a:xfrm>
          <a:custGeom>
            <a:avLst/>
            <a:gdLst>
              <a:gd name="T0" fmla="*/ 307 w 512"/>
              <a:gd name="T1" fmla="*/ 137 h 512"/>
              <a:gd name="T2" fmla="*/ 308 w 512"/>
              <a:gd name="T3" fmla="*/ 137 h 512"/>
              <a:gd name="T4" fmla="*/ 292 w 512"/>
              <a:gd name="T5" fmla="*/ 149 h 512"/>
              <a:gd name="T6" fmla="*/ 285 w 512"/>
              <a:gd name="T7" fmla="*/ 141 h 512"/>
              <a:gd name="T8" fmla="*/ 269 w 512"/>
              <a:gd name="T9" fmla="*/ 141 h 512"/>
              <a:gd name="T10" fmla="*/ 261 w 512"/>
              <a:gd name="T11" fmla="*/ 150 h 512"/>
              <a:gd name="T12" fmla="*/ 204 w 512"/>
              <a:gd name="T13" fmla="*/ 137 h 512"/>
              <a:gd name="T14" fmla="*/ 204 w 512"/>
              <a:gd name="T15" fmla="*/ 137 h 512"/>
              <a:gd name="T16" fmla="*/ 256 w 512"/>
              <a:gd name="T17" fmla="*/ 117 h 512"/>
              <a:gd name="T18" fmla="*/ 307 w 512"/>
              <a:gd name="T19" fmla="*/ 137 h 512"/>
              <a:gd name="T20" fmla="*/ 512 w 512"/>
              <a:gd name="T21" fmla="*/ 256 h 512"/>
              <a:gd name="T22" fmla="*/ 256 w 512"/>
              <a:gd name="T23" fmla="*/ 512 h 512"/>
              <a:gd name="T24" fmla="*/ 0 w 512"/>
              <a:gd name="T25" fmla="*/ 256 h 512"/>
              <a:gd name="T26" fmla="*/ 256 w 512"/>
              <a:gd name="T27" fmla="*/ 0 h 512"/>
              <a:gd name="T28" fmla="*/ 512 w 512"/>
              <a:gd name="T29" fmla="*/ 256 h 512"/>
              <a:gd name="T30" fmla="*/ 389 w 512"/>
              <a:gd name="T31" fmla="*/ 353 h 512"/>
              <a:gd name="T32" fmla="*/ 343 w 512"/>
              <a:gd name="T33" fmla="*/ 342 h 512"/>
              <a:gd name="T34" fmla="*/ 319 w 512"/>
              <a:gd name="T35" fmla="*/ 338 h 512"/>
              <a:gd name="T36" fmla="*/ 302 w 512"/>
              <a:gd name="T37" fmla="*/ 290 h 512"/>
              <a:gd name="T38" fmla="*/ 332 w 512"/>
              <a:gd name="T39" fmla="*/ 222 h 512"/>
              <a:gd name="T40" fmla="*/ 324 w 512"/>
              <a:gd name="T41" fmla="*/ 124 h 512"/>
              <a:gd name="T42" fmla="*/ 256 w 512"/>
              <a:gd name="T43" fmla="*/ 96 h 512"/>
              <a:gd name="T44" fmla="*/ 187 w 512"/>
              <a:gd name="T45" fmla="*/ 124 h 512"/>
              <a:gd name="T46" fmla="*/ 180 w 512"/>
              <a:gd name="T47" fmla="*/ 222 h 512"/>
              <a:gd name="T48" fmla="*/ 209 w 512"/>
              <a:gd name="T49" fmla="*/ 289 h 512"/>
              <a:gd name="T50" fmla="*/ 192 w 512"/>
              <a:gd name="T51" fmla="*/ 338 h 512"/>
              <a:gd name="T52" fmla="*/ 168 w 512"/>
              <a:gd name="T53" fmla="*/ 342 h 512"/>
              <a:gd name="T54" fmla="*/ 122 w 512"/>
              <a:gd name="T55" fmla="*/ 353 h 512"/>
              <a:gd name="T56" fmla="*/ 118 w 512"/>
              <a:gd name="T57" fmla="*/ 368 h 512"/>
              <a:gd name="T58" fmla="*/ 133 w 512"/>
              <a:gd name="T59" fmla="*/ 372 h 512"/>
              <a:gd name="T60" fmla="*/ 171 w 512"/>
              <a:gd name="T61" fmla="*/ 363 h 512"/>
              <a:gd name="T62" fmla="*/ 202 w 512"/>
              <a:gd name="T63" fmla="*/ 357 h 512"/>
              <a:gd name="T64" fmla="*/ 228 w 512"/>
              <a:gd name="T65" fmla="*/ 315 h 512"/>
              <a:gd name="T66" fmla="*/ 227 w 512"/>
              <a:gd name="T67" fmla="*/ 278 h 512"/>
              <a:gd name="T68" fmla="*/ 200 w 512"/>
              <a:gd name="T69" fmla="*/ 216 h 512"/>
              <a:gd name="T70" fmla="*/ 195 w 512"/>
              <a:gd name="T71" fmla="*/ 159 h 512"/>
              <a:gd name="T72" fmla="*/ 240 w 512"/>
              <a:gd name="T73" fmla="*/ 175 h 512"/>
              <a:gd name="T74" fmla="*/ 270 w 512"/>
              <a:gd name="T75" fmla="*/ 170 h 512"/>
              <a:gd name="T76" fmla="*/ 274 w 512"/>
              <a:gd name="T77" fmla="*/ 167 h 512"/>
              <a:gd name="T78" fmla="*/ 277 w 512"/>
              <a:gd name="T79" fmla="*/ 164 h 512"/>
              <a:gd name="T80" fmla="*/ 280 w 512"/>
              <a:gd name="T81" fmla="*/ 167 h 512"/>
              <a:gd name="T82" fmla="*/ 287 w 512"/>
              <a:gd name="T83" fmla="*/ 170 h 512"/>
              <a:gd name="T84" fmla="*/ 316 w 512"/>
              <a:gd name="T85" fmla="*/ 159 h 512"/>
              <a:gd name="T86" fmla="*/ 311 w 512"/>
              <a:gd name="T87" fmla="*/ 216 h 512"/>
              <a:gd name="T88" fmla="*/ 285 w 512"/>
              <a:gd name="T89" fmla="*/ 278 h 512"/>
              <a:gd name="T90" fmla="*/ 284 w 512"/>
              <a:gd name="T91" fmla="*/ 315 h 512"/>
              <a:gd name="T92" fmla="*/ 309 w 512"/>
              <a:gd name="T93" fmla="*/ 357 h 512"/>
              <a:gd name="T94" fmla="*/ 341 w 512"/>
              <a:gd name="T95" fmla="*/ 363 h 512"/>
              <a:gd name="T96" fmla="*/ 378 w 512"/>
              <a:gd name="T97" fmla="*/ 372 h 512"/>
              <a:gd name="T98" fmla="*/ 384 w 512"/>
              <a:gd name="T99" fmla="*/ 373 h 512"/>
              <a:gd name="T100" fmla="*/ 393 w 512"/>
              <a:gd name="T101" fmla="*/ 368 h 512"/>
              <a:gd name="T102" fmla="*/ 389 w 512"/>
              <a:gd name="T103" fmla="*/ 353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12" h="512">
                <a:moveTo>
                  <a:pt x="307" y="137"/>
                </a:moveTo>
                <a:cubicBezTo>
                  <a:pt x="307" y="137"/>
                  <a:pt x="307" y="137"/>
                  <a:pt x="308" y="137"/>
                </a:cubicBezTo>
                <a:cubicBezTo>
                  <a:pt x="302" y="145"/>
                  <a:pt x="295" y="148"/>
                  <a:pt x="292" y="149"/>
                </a:cubicBezTo>
                <a:cubicBezTo>
                  <a:pt x="285" y="141"/>
                  <a:pt x="285" y="141"/>
                  <a:pt x="285" y="141"/>
                </a:cubicBezTo>
                <a:cubicBezTo>
                  <a:pt x="280" y="137"/>
                  <a:pt x="274" y="137"/>
                  <a:pt x="269" y="141"/>
                </a:cubicBezTo>
                <a:cubicBezTo>
                  <a:pt x="261" y="150"/>
                  <a:pt x="261" y="150"/>
                  <a:pt x="261" y="150"/>
                </a:cubicBezTo>
                <a:cubicBezTo>
                  <a:pt x="252" y="153"/>
                  <a:pt x="221" y="160"/>
                  <a:pt x="204" y="137"/>
                </a:cubicBezTo>
                <a:cubicBezTo>
                  <a:pt x="204" y="137"/>
                  <a:pt x="204" y="137"/>
                  <a:pt x="204" y="137"/>
                </a:cubicBezTo>
                <a:cubicBezTo>
                  <a:pt x="214" y="124"/>
                  <a:pt x="231" y="117"/>
                  <a:pt x="256" y="117"/>
                </a:cubicBezTo>
                <a:cubicBezTo>
                  <a:pt x="280" y="117"/>
                  <a:pt x="297" y="124"/>
                  <a:pt x="307" y="137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389" y="353"/>
                </a:moveTo>
                <a:cubicBezTo>
                  <a:pt x="375" y="345"/>
                  <a:pt x="358" y="344"/>
                  <a:pt x="343" y="342"/>
                </a:cubicBezTo>
                <a:cubicBezTo>
                  <a:pt x="333" y="341"/>
                  <a:pt x="323" y="340"/>
                  <a:pt x="319" y="338"/>
                </a:cubicBezTo>
                <a:cubicBezTo>
                  <a:pt x="308" y="332"/>
                  <a:pt x="299" y="297"/>
                  <a:pt x="302" y="290"/>
                </a:cubicBezTo>
                <a:cubicBezTo>
                  <a:pt x="315" y="272"/>
                  <a:pt x="327" y="240"/>
                  <a:pt x="332" y="222"/>
                </a:cubicBezTo>
                <a:cubicBezTo>
                  <a:pt x="338" y="198"/>
                  <a:pt x="347" y="154"/>
                  <a:pt x="324" y="124"/>
                </a:cubicBezTo>
                <a:cubicBezTo>
                  <a:pt x="310" y="105"/>
                  <a:pt x="287" y="96"/>
                  <a:pt x="256" y="96"/>
                </a:cubicBezTo>
                <a:cubicBezTo>
                  <a:pt x="224" y="96"/>
                  <a:pt x="201" y="105"/>
                  <a:pt x="187" y="124"/>
                </a:cubicBezTo>
                <a:cubicBezTo>
                  <a:pt x="165" y="154"/>
                  <a:pt x="173" y="198"/>
                  <a:pt x="180" y="222"/>
                </a:cubicBezTo>
                <a:cubicBezTo>
                  <a:pt x="185" y="240"/>
                  <a:pt x="197" y="272"/>
                  <a:pt x="209" y="289"/>
                </a:cubicBezTo>
                <a:cubicBezTo>
                  <a:pt x="212" y="297"/>
                  <a:pt x="203" y="332"/>
                  <a:pt x="192" y="338"/>
                </a:cubicBezTo>
                <a:cubicBezTo>
                  <a:pt x="188" y="340"/>
                  <a:pt x="178" y="341"/>
                  <a:pt x="168" y="342"/>
                </a:cubicBezTo>
                <a:cubicBezTo>
                  <a:pt x="153" y="344"/>
                  <a:pt x="136" y="345"/>
                  <a:pt x="122" y="353"/>
                </a:cubicBezTo>
                <a:cubicBezTo>
                  <a:pt x="117" y="356"/>
                  <a:pt x="115" y="362"/>
                  <a:pt x="118" y="368"/>
                </a:cubicBezTo>
                <a:cubicBezTo>
                  <a:pt x="121" y="373"/>
                  <a:pt x="128" y="375"/>
                  <a:pt x="133" y="372"/>
                </a:cubicBezTo>
                <a:cubicBezTo>
                  <a:pt x="143" y="366"/>
                  <a:pt x="158" y="365"/>
                  <a:pt x="171" y="363"/>
                </a:cubicBezTo>
                <a:cubicBezTo>
                  <a:pt x="183" y="362"/>
                  <a:pt x="194" y="361"/>
                  <a:pt x="202" y="357"/>
                </a:cubicBezTo>
                <a:cubicBezTo>
                  <a:pt x="218" y="348"/>
                  <a:pt x="225" y="325"/>
                  <a:pt x="228" y="315"/>
                </a:cubicBezTo>
                <a:cubicBezTo>
                  <a:pt x="230" y="306"/>
                  <a:pt x="233" y="288"/>
                  <a:pt x="227" y="278"/>
                </a:cubicBezTo>
                <a:cubicBezTo>
                  <a:pt x="216" y="263"/>
                  <a:pt x="205" y="233"/>
                  <a:pt x="200" y="216"/>
                </a:cubicBezTo>
                <a:cubicBezTo>
                  <a:pt x="197" y="205"/>
                  <a:pt x="191" y="180"/>
                  <a:pt x="195" y="159"/>
                </a:cubicBezTo>
                <a:cubicBezTo>
                  <a:pt x="209" y="171"/>
                  <a:pt x="225" y="175"/>
                  <a:pt x="240" y="175"/>
                </a:cubicBezTo>
                <a:cubicBezTo>
                  <a:pt x="252" y="175"/>
                  <a:pt x="263" y="172"/>
                  <a:pt x="270" y="170"/>
                </a:cubicBezTo>
                <a:cubicBezTo>
                  <a:pt x="271" y="169"/>
                  <a:pt x="273" y="168"/>
                  <a:pt x="274" y="167"/>
                </a:cubicBezTo>
                <a:cubicBezTo>
                  <a:pt x="277" y="164"/>
                  <a:pt x="277" y="164"/>
                  <a:pt x="277" y="164"/>
                </a:cubicBezTo>
                <a:cubicBezTo>
                  <a:pt x="280" y="167"/>
                  <a:pt x="280" y="167"/>
                  <a:pt x="280" y="167"/>
                </a:cubicBezTo>
                <a:cubicBezTo>
                  <a:pt x="282" y="169"/>
                  <a:pt x="284" y="170"/>
                  <a:pt x="287" y="170"/>
                </a:cubicBezTo>
                <a:cubicBezTo>
                  <a:pt x="288" y="170"/>
                  <a:pt x="302" y="171"/>
                  <a:pt x="316" y="159"/>
                </a:cubicBezTo>
                <a:cubicBezTo>
                  <a:pt x="320" y="180"/>
                  <a:pt x="314" y="205"/>
                  <a:pt x="311" y="216"/>
                </a:cubicBezTo>
                <a:cubicBezTo>
                  <a:pt x="306" y="233"/>
                  <a:pt x="295" y="263"/>
                  <a:pt x="285" y="278"/>
                </a:cubicBezTo>
                <a:cubicBezTo>
                  <a:pt x="278" y="288"/>
                  <a:pt x="281" y="306"/>
                  <a:pt x="284" y="315"/>
                </a:cubicBezTo>
                <a:cubicBezTo>
                  <a:pt x="286" y="325"/>
                  <a:pt x="293" y="348"/>
                  <a:pt x="309" y="357"/>
                </a:cubicBezTo>
                <a:cubicBezTo>
                  <a:pt x="317" y="361"/>
                  <a:pt x="328" y="362"/>
                  <a:pt x="341" y="363"/>
                </a:cubicBezTo>
                <a:cubicBezTo>
                  <a:pt x="354" y="365"/>
                  <a:pt x="369" y="366"/>
                  <a:pt x="378" y="372"/>
                </a:cubicBezTo>
                <a:cubicBezTo>
                  <a:pt x="380" y="373"/>
                  <a:pt x="382" y="373"/>
                  <a:pt x="384" y="373"/>
                </a:cubicBezTo>
                <a:cubicBezTo>
                  <a:pt x="387" y="373"/>
                  <a:pt x="391" y="371"/>
                  <a:pt x="393" y="368"/>
                </a:cubicBezTo>
                <a:cubicBezTo>
                  <a:pt x="396" y="362"/>
                  <a:pt x="394" y="356"/>
                  <a:pt x="389" y="35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Freeform 815">
            <a:extLst>
              <a:ext uri="{FF2B5EF4-FFF2-40B4-BE49-F238E27FC236}">
                <a16:creationId xmlns:a16="http://schemas.microsoft.com/office/drawing/2014/main" id="{377D251D-80ED-1445-9192-3EAFC02E98D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230867" y="4961114"/>
            <a:ext cx="829878" cy="738051"/>
          </a:xfrm>
          <a:custGeom>
            <a:avLst/>
            <a:gdLst>
              <a:gd name="T0" fmla="*/ 244 w 512"/>
              <a:gd name="T1" fmla="*/ 118 h 512"/>
              <a:gd name="T2" fmla="*/ 209 w 512"/>
              <a:gd name="T3" fmla="*/ 135 h 512"/>
              <a:gd name="T4" fmla="*/ 180 w 512"/>
              <a:gd name="T5" fmla="*/ 221 h 512"/>
              <a:gd name="T6" fmla="*/ 209 w 512"/>
              <a:gd name="T7" fmla="*/ 298 h 512"/>
              <a:gd name="T8" fmla="*/ 180 w 512"/>
              <a:gd name="T9" fmla="*/ 222 h 512"/>
              <a:gd name="T10" fmla="*/ 279 w 512"/>
              <a:gd name="T11" fmla="*/ 120 h 512"/>
              <a:gd name="T12" fmla="*/ 315 w 512"/>
              <a:gd name="T13" fmla="*/ 168 h 512"/>
              <a:gd name="T14" fmla="*/ 279 w 512"/>
              <a:gd name="T15" fmla="*/ 120 h 512"/>
              <a:gd name="T16" fmla="*/ 331 w 512"/>
              <a:gd name="T17" fmla="*/ 222 h 512"/>
              <a:gd name="T18" fmla="*/ 302 w 512"/>
              <a:gd name="T19" fmla="*/ 298 h 512"/>
              <a:gd name="T20" fmla="*/ 332 w 512"/>
              <a:gd name="T21" fmla="*/ 220 h 512"/>
              <a:gd name="T22" fmla="*/ 256 w 512"/>
              <a:gd name="T23" fmla="*/ 512 h 512"/>
              <a:gd name="T24" fmla="*/ 256 w 512"/>
              <a:gd name="T25" fmla="*/ 0 h 512"/>
              <a:gd name="T26" fmla="*/ 389 w 512"/>
              <a:gd name="T27" fmla="*/ 353 h 512"/>
              <a:gd name="T28" fmla="*/ 319 w 512"/>
              <a:gd name="T29" fmla="*/ 338 h 512"/>
              <a:gd name="T30" fmla="*/ 373 w 512"/>
              <a:gd name="T31" fmla="*/ 320 h 512"/>
              <a:gd name="T32" fmla="*/ 380 w 512"/>
              <a:gd name="T33" fmla="*/ 301 h 512"/>
              <a:gd name="T34" fmla="*/ 326 w 512"/>
              <a:gd name="T35" fmla="*/ 123 h 512"/>
              <a:gd name="T36" fmla="*/ 256 w 512"/>
              <a:gd name="T37" fmla="*/ 96 h 512"/>
              <a:gd name="T38" fmla="*/ 254 w 512"/>
              <a:gd name="T39" fmla="*/ 96 h 512"/>
              <a:gd name="T40" fmla="*/ 186 w 512"/>
              <a:gd name="T41" fmla="*/ 123 h 512"/>
              <a:gd name="T42" fmla="*/ 131 w 512"/>
              <a:gd name="T43" fmla="*/ 301 h 512"/>
              <a:gd name="T44" fmla="*/ 138 w 512"/>
              <a:gd name="T45" fmla="*/ 320 h 512"/>
              <a:gd name="T46" fmla="*/ 193 w 512"/>
              <a:gd name="T47" fmla="*/ 338 h 512"/>
              <a:gd name="T48" fmla="*/ 123 w 512"/>
              <a:gd name="T49" fmla="*/ 353 h 512"/>
              <a:gd name="T50" fmla="*/ 133 w 512"/>
              <a:gd name="T51" fmla="*/ 372 h 512"/>
              <a:gd name="T52" fmla="*/ 202 w 512"/>
              <a:gd name="T53" fmla="*/ 357 h 512"/>
              <a:gd name="T54" fmla="*/ 227 w 512"/>
              <a:gd name="T55" fmla="*/ 278 h 512"/>
              <a:gd name="T56" fmla="*/ 196 w 512"/>
              <a:gd name="T57" fmla="*/ 190 h 512"/>
              <a:gd name="T58" fmla="*/ 315 w 512"/>
              <a:gd name="T59" fmla="*/ 190 h 512"/>
              <a:gd name="T60" fmla="*/ 284 w 512"/>
              <a:gd name="T61" fmla="*/ 278 h 512"/>
              <a:gd name="T62" fmla="*/ 309 w 512"/>
              <a:gd name="T63" fmla="*/ 357 h 512"/>
              <a:gd name="T64" fmla="*/ 378 w 512"/>
              <a:gd name="T65" fmla="*/ 372 h 512"/>
              <a:gd name="T66" fmla="*/ 393 w 512"/>
              <a:gd name="T67" fmla="*/ 368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2" h="512">
                <a:moveTo>
                  <a:pt x="230" y="121"/>
                </a:moveTo>
                <a:cubicBezTo>
                  <a:pt x="235" y="120"/>
                  <a:pt x="240" y="119"/>
                  <a:pt x="244" y="118"/>
                </a:cubicBezTo>
                <a:cubicBezTo>
                  <a:pt x="239" y="143"/>
                  <a:pt x="220" y="162"/>
                  <a:pt x="196" y="168"/>
                </a:cubicBezTo>
                <a:cubicBezTo>
                  <a:pt x="198" y="155"/>
                  <a:pt x="202" y="144"/>
                  <a:pt x="209" y="135"/>
                </a:cubicBezTo>
                <a:cubicBezTo>
                  <a:pt x="215" y="128"/>
                  <a:pt x="223" y="124"/>
                  <a:pt x="230" y="121"/>
                </a:cubicBezTo>
                <a:close/>
                <a:moveTo>
                  <a:pt x="180" y="221"/>
                </a:moveTo>
                <a:cubicBezTo>
                  <a:pt x="176" y="259"/>
                  <a:pt x="167" y="283"/>
                  <a:pt x="159" y="298"/>
                </a:cubicBezTo>
                <a:cubicBezTo>
                  <a:pt x="209" y="298"/>
                  <a:pt x="209" y="298"/>
                  <a:pt x="209" y="298"/>
                </a:cubicBezTo>
                <a:cubicBezTo>
                  <a:pt x="210" y="294"/>
                  <a:pt x="210" y="291"/>
                  <a:pt x="209" y="289"/>
                </a:cubicBezTo>
                <a:cubicBezTo>
                  <a:pt x="197" y="272"/>
                  <a:pt x="185" y="245"/>
                  <a:pt x="180" y="222"/>
                </a:cubicBezTo>
                <a:cubicBezTo>
                  <a:pt x="180" y="221"/>
                  <a:pt x="180" y="221"/>
                  <a:pt x="180" y="221"/>
                </a:cubicBezTo>
                <a:close/>
                <a:moveTo>
                  <a:pt x="279" y="120"/>
                </a:moveTo>
                <a:cubicBezTo>
                  <a:pt x="275" y="119"/>
                  <a:pt x="271" y="118"/>
                  <a:pt x="267" y="118"/>
                </a:cubicBezTo>
                <a:cubicBezTo>
                  <a:pt x="272" y="143"/>
                  <a:pt x="291" y="162"/>
                  <a:pt x="315" y="168"/>
                </a:cubicBezTo>
                <a:cubicBezTo>
                  <a:pt x="313" y="155"/>
                  <a:pt x="309" y="144"/>
                  <a:pt x="302" y="135"/>
                </a:cubicBezTo>
                <a:cubicBezTo>
                  <a:pt x="295" y="128"/>
                  <a:pt x="287" y="123"/>
                  <a:pt x="279" y="120"/>
                </a:cubicBezTo>
                <a:close/>
                <a:moveTo>
                  <a:pt x="332" y="220"/>
                </a:moveTo>
                <a:cubicBezTo>
                  <a:pt x="331" y="220"/>
                  <a:pt x="331" y="221"/>
                  <a:pt x="331" y="222"/>
                </a:cubicBezTo>
                <a:cubicBezTo>
                  <a:pt x="326" y="245"/>
                  <a:pt x="314" y="272"/>
                  <a:pt x="302" y="290"/>
                </a:cubicBezTo>
                <a:cubicBezTo>
                  <a:pt x="301" y="291"/>
                  <a:pt x="301" y="295"/>
                  <a:pt x="302" y="298"/>
                </a:cubicBezTo>
                <a:cubicBezTo>
                  <a:pt x="353" y="298"/>
                  <a:pt x="353" y="298"/>
                  <a:pt x="353" y="298"/>
                </a:cubicBezTo>
                <a:cubicBezTo>
                  <a:pt x="344" y="283"/>
                  <a:pt x="335" y="258"/>
                  <a:pt x="332" y="220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389" y="353"/>
                </a:moveTo>
                <a:cubicBezTo>
                  <a:pt x="375" y="345"/>
                  <a:pt x="358" y="344"/>
                  <a:pt x="343" y="342"/>
                </a:cubicBezTo>
                <a:cubicBezTo>
                  <a:pt x="333" y="341"/>
                  <a:pt x="323" y="340"/>
                  <a:pt x="319" y="338"/>
                </a:cubicBezTo>
                <a:cubicBezTo>
                  <a:pt x="314" y="335"/>
                  <a:pt x="310" y="328"/>
                  <a:pt x="307" y="320"/>
                </a:cubicBezTo>
                <a:cubicBezTo>
                  <a:pt x="373" y="320"/>
                  <a:pt x="373" y="320"/>
                  <a:pt x="373" y="320"/>
                </a:cubicBezTo>
                <a:cubicBezTo>
                  <a:pt x="377" y="320"/>
                  <a:pt x="381" y="317"/>
                  <a:pt x="383" y="313"/>
                </a:cubicBezTo>
                <a:cubicBezTo>
                  <a:pt x="385" y="309"/>
                  <a:pt x="383" y="304"/>
                  <a:pt x="380" y="301"/>
                </a:cubicBezTo>
                <a:cubicBezTo>
                  <a:pt x="380" y="301"/>
                  <a:pt x="352" y="272"/>
                  <a:pt x="352" y="192"/>
                </a:cubicBezTo>
                <a:cubicBezTo>
                  <a:pt x="352" y="163"/>
                  <a:pt x="343" y="139"/>
                  <a:pt x="326" y="123"/>
                </a:cubicBezTo>
                <a:cubicBezTo>
                  <a:pt x="313" y="110"/>
                  <a:pt x="298" y="104"/>
                  <a:pt x="286" y="100"/>
                </a:cubicBezTo>
                <a:cubicBezTo>
                  <a:pt x="270" y="95"/>
                  <a:pt x="257" y="96"/>
                  <a:pt x="256" y="96"/>
                </a:cubicBezTo>
                <a:cubicBezTo>
                  <a:pt x="256" y="96"/>
                  <a:pt x="256" y="96"/>
                  <a:pt x="256" y="96"/>
                </a:cubicBezTo>
                <a:cubicBezTo>
                  <a:pt x="255" y="96"/>
                  <a:pt x="255" y="96"/>
                  <a:pt x="254" y="96"/>
                </a:cubicBezTo>
                <a:cubicBezTo>
                  <a:pt x="252" y="96"/>
                  <a:pt x="238" y="95"/>
                  <a:pt x="222" y="101"/>
                </a:cubicBezTo>
                <a:cubicBezTo>
                  <a:pt x="210" y="105"/>
                  <a:pt x="197" y="111"/>
                  <a:pt x="186" y="123"/>
                </a:cubicBezTo>
                <a:cubicBezTo>
                  <a:pt x="168" y="139"/>
                  <a:pt x="160" y="163"/>
                  <a:pt x="160" y="192"/>
                </a:cubicBezTo>
                <a:cubicBezTo>
                  <a:pt x="160" y="272"/>
                  <a:pt x="131" y="301"/>
                  <a:pt x="131" y="301"/>
                </a:cubicBezTo>
                <a:cubicBezTo>
                  <a:pt x="128" y="304"/>
                  <a:pt x="127" y="309"/>
                  <a:pt x="128" y="313"/>
                </a:cubicBezTo>
                <a:cubicBezTo>
                  <a:pt x="130" y="317"/>
                  <a:pt x="134" y="320"/>
                  <a:pt x="138" y="320"/>
                </a:cubicBezTo>
                <a:cubicBezTo>
                  <a:pt x="204" y="320"/>
                  <a:pt x="204" y="320"/>
                  <a:pt x="204" y="320"/>
                </a:cubicBezTo>
                <a:cubicBezTo>
                  <a:pt x="201" y="328"/>
                  <a:pt x="197" y="335"/>
                  <a:pt x="193" y="338"/>
                </a:cubicBezTo>
                <a:cubicBezTo>
                  <a:pt x="188" y="340"/>
                  <a:pt x="178" y="341"/>
                  <a:pt x="169" y="342"/>
                </a:cubicBezTo>
                <a:cubicBezTo>
                  <a:pt x="153" y="344"/>
                  <a:pt x="136" y="345"/>
                  <a:pt x="123" y="353"/>
                </a:cubicBezTo>
                <a:cubicBezTo>
                  <a:pt x="118" y="356"/>
                  <a:pt x="116" y="362"/>
                  <a:pt x="119" y="368"/>
                </a:cubicBezTo>
                <a:cubicBezTo>
                  <a:pt x="121" y="373"/>
                  <a:pt x="128" y="375"/>
                  <a:pt x="133" y="372"/>
                </a:cubicBezTo>
                <a:cubicBezTo>
                  <a:pt x="143" y="366"/>
                  <a:pt x="158" y="365"/>
                  <a:pt x="171" y="363"/>
                </a:cubicBezTo>
                <a:cubicBezTo>
                  <a:pt x="183" y="362"/>
                  <a:pt x="194" y="361"/>
                  <a:pt x="202" y="357"/>
                </a:cubicBezTo>
                <a:cubicBezTo>
                  <a:pt x="218" y="348"/>
                  <a:pt x="225" y="325"/>
                  <a:pt x="228" y="315"/>
                </a:cubicBezTo>
                <a:cubicBezTo>
                  <a:pt x="230" y="306"/>
                  <a:pt x="233" y="288"/>
                  <a:pt x="227" y="278"/>
                </a:cubicBezTo>
                <a:cubicBezTo>
                  <a:pt x="216" y="262"/>
                  <a:pt x="205" y="237"/>
                  <a:pt x="201" y="217"/>
                </a:cubicBezTo>
                <a:cubicBezTo>
                  <a:pt x="198" y="207"/>
                  <a:pt x="197" y="198"/>
                  <a:pt x="196" y="190"/>
                </a:cubicBezTo>
                <a:cubicBezTo>
                  <a:pt x="222" y="186"/>
                  <a:pt x="243" y="170"/>
                  <a:pt x="256" y="148"/>
                </a:cubicBezTo>
                <a:cubicBezTo>
                  <a:pt x="268" y="169"/>
                  <a:pt x="289" y="185"/>
                  <a:pt x="315" y="190"/>
                </a:cubicBezTo>
                <a:cubicBezTo>
                  <a:pt x="314" y="198"/>
                  <a:pt x="313" y="207"/>
                  <a:pt x="310" y="217"/>
                </a:cubicBezTo>
                <a:cubicBezTo>
                  <a:pt x="306" y="237"/>
                  <a:pt x="295" y="262"/>
                  <a:pt x="284" y="278"/>
                </a:cubicBezTo>
                <a:cubicBezTo>
                  <a:pt x="278" y="288"/>
                  <a:pt x="281" y="305"/>
                  <a:pt x="283" y="315"/>
                </a:cubicBezTo>
                <a:cubicBezTo>
                  <a:pt x="286" y="325"/>
                  <a:pt x="293" y="348"/>
                  <a:pt x="309" y="357"/>
                </a:cubicBezTo>
                <a:cubicBezTo>
                  <a:pt x="317" y="361"/>
                  <a:pt x="328" y="362"/>
                  <a:pt x="340" y="363"/>
                </a:cubicBezTo>
                <a:cubicBezTo>
                  <a:pt x="353" y="365"/>
                  <a:pt x="368" y="366"/>
                  <a:pt x="378" y="372"/>
                </a:cubicBezTo>
                <a:cubicBezTo>
                  <a:pt x="380" y="373"/>
                  <a:pt x="382" y="373"/>
                  <a:pt x="383" y="373"/>
                </a:cubicBezTo>
                <a:cubicBezTo>
                  <a:pt x="387" y="373"/>
                  <a:pt x="391" y="371"/>
                  <a:pt x="393" y="368"/>
                </a:cubicBezTo>
                <a:cubicBezTo>
                  <a:pt x="395" y="362"/>
                  <a:pt x="394" y="356"/>
                  <a:pt x="389" y="3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9" name="Freeform 815">
            <a:extLst>
              <a:ext uri="{FF2B5EF4-FFF2-40B4-BE49-F238E27FC236}">
                <a16:creationId xmlns:a16="http://schemas.microsoft.com/office/drawing/2014/main" id="{A46F7356-513B-7C42-A4D7-5C34C6B082A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90505" y="5455497"/>
            <a:ext cx="829878" cy="738051"/>
          </a:xfrm>
          <a:custGeom>
            <a:avLst/>
            <a:gdLst>
              <a:gd name="T0" fmla="*/ 244 w 512"/>
              <a:gd name="T1" fmla="*/ 118 h 512"/>
              <a:gd name="T2" fmla="*/ 209 w 512"/>
              <a:gd name="T3" fmla="*/ 135 h 512"/>
              <a:gd name="T4" fmla="*/ 180 w 512"/>
              <a:gd name="T5" fmla="*/ 221 h 512"/>
              <a:gd name="T6" fmla="*/ 209 w 512"/>
              <a:gd name="T7" fmla="*/ 298 h 512"/>
              <a:gd name="T8" fmla="*/ 180 w 512"/>
              <a:gd name="T9" fmla="*/ 222 h 512"/>
              <a:gd name="T10" fmla="*/ 279 w 512"/>
              <a:gd name="T11" fmla="*/ 120 h 512"/>
              <a:gd name="T12" fmla="*/ 315 w 512"/>
              <a:gd name="T13" fmla="*/ 168 h 512"/>
              <a:gd name="T14" fmla="*/ 279 w 512"/>
              <a:gd name="T15" fmla="*/ 120 h 512"/>
              <a:gd name="T16" fmla="*/ 331 w 512"/>
              <a:gd name="T17" fmla="*/ 222 h 512"/>
              <a:gd name="T18" fmla="*/ 302 w 512"/>
              <a:gd name="T19" fmla="*/ 298 h 512"/>
              <a:gd name="T20" fmla="*/ 332 w 512"/>
              <a:gd name="T21" fmla="*/ 220 h 512"/>
              <a:gd name="T22" fmla="*/ 256 w 512"/>
              <a:gd name="T23" fmla="*/ 512 h 512"/>
              <a:gd name="T24" fmla="*/ 256 w 512"/>
              <a:gd name="T25" fmla="*/ 0 h 512"/>
              <a:gd name="T26" fmla="*/ 389 w 512"/>
              <a:gd name="T27" fmla="*/ 353 h 512"/>
              <a:gd name="T28" fmla="*/ 319 w 512"/>
              <a:gd name="T29" fmla="*/ 338 h 512"/>
              <a:gd name="T30" fmla="*/ 373 w 512"/>
              <a:gd name="T31" fmla="*/ 320 h 512"/>
              <a:gd name="T32" fmla="*/ 380 w 512"/>
              <a:gd name="T33" fmla="*/ 301 h 512"/>
              <a:gd name="T34" fmla="*/ 326 w 512"/>
              <a:gd name="T35" fmla="*/ 123 h 512"/>
              <a:gd name="T36" fmla="*/ 256 w 512"/>
              <a:gd name="T37" fmla="*/ 96 h 512"/>
              <a:gd name="T38" fmla="*/ 254 w 512"/>
              <a:gd name="T39" fmla="*/ 96 h 512"/>
              <a:gd name="T40" fmla="*/ 186 w 512"/>
              <a:gd name="T41" fmla="*/ 123 h 512"/>
              <a:gd name="T42" fmla="*/ 131 w 512"/>
              <a:gd name="T43" fmla="*/ 301 h 512"/>
              <a:gd name="T44" fmla="*/ 138 w 512"/>
              <a:gd name="T45" fmla="*/ 320 h 512"/>
              <a:gd name="T46" fmla="*/ 193 w 512"/>
              <a:gd name="T47" fmla="*/ 338 h 512"/>
              <a:gd name="T48" fmla="*/ 123 w 512"/>
              <a:gd name="T49" fmla="*/ 353 h 512"/>
              <a:gd name="T50" fmla="*/ 133 w 512"/>
              <a:gd name="T51" fmla="*/ 372 h 512"/>
              <a:gd name="T52" fmla="*/ 202 w 512"/>
              <a:gd name="T53" fmla="*/ 357 h 512"/>
              <a:gd name="T54" fmla="*/ 227 w 512"/>
              <a:gd name="T55" fmla="*/ 278 h 512"/>
              <a:gd name="T56" fmla="*/ 196 w 512"/>
              <a:gd name="T57" fmla="*/ 190 h 512"/>
              <a:gd name="T58" fmla="*/ 315 w 512"/>
              <a:gd name="T59" fmla="*/ 190 h 512"/>
              <a:gd name="T60" fmla="*/ 284 w 512"/>
              <a:gd name="T61" fmla="*/ 278 h 512"/>
              <a:gd name="T62" fmla="*/ 309 w 512"/>
              <a:gd name="T63" fmla="*/ 357 h 512"/>
              <a:gd name="T64" fmla="*/ 378 w 512"/>
              <a:gd name="T65" fmla="*/ 372 h 512"/>
              <a:gd name="T66" fmla="*/ 393 w 512"/>
              <a:gd name="T67" fmla="*/ 368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2" h="512">
                <a:moveTo>
                  <a:pt x="230" y="121"/>
                </a:moveTo>
                <a:cubicBezTo>
                  <a:pt x="235" y="120"/>
                  <a:pt x="240" y="119"/>
                  <a:pt x="244" y="118"/>
                </a:cubicBezTo>
                <a:cubicBezTo>
                  <a:pt x="239" y="143"/>
                  <a:pt x="220" y="162"/>
                  <a:pt x="196" y="168"/>
                </a:cubicBezTo>
                <a:cubicBezTo>
                  <a:pt x="198" y="155"/>
                  <a:pt x="202" y="144"/>
                  <a:pt x="209" y="135"/>
                </a:cubicBezTo>
                <a:cubicBezTo>
                  <a:pt x="215" y="128"/>
                  <a:pt x="223" y="124"/>
                  <a:pt x="230" y="121"/>
                </a:cubicBezTo>
                <a:close/>
                <a:moveTo>
                  <a:pt x="180" y="221"/>
                </a:moveTo>
                <a:cubicBezTo>
                  <a:pt x="176" y="259"/>
                  <a:pt x="167" y="283"/>
                  <a:pt x="159" y="298"/>
                </a:cubicBezTo>
                <a:cubicBezTo>
                  <a:pt x="209" y="298"/>
                  <a:pt x="209" y="298"/>
                  <a:pt x="209" y="298"/>
                </a:cubicBezTo>
                <a:cubicBezTo>
                  <a:pt x="210" y="294"/>
                  <a:pt x="210" y="291"/>
                  <a:pt x="209" y="289"/>
                </a:cubicBezTo>
                <a:cubicBezTo>
                  <a:pt x="197" y="272"/>
                  <a:pt x="185" y="245"/>
                  <a:pt x="180" y="222"/>
                </a:cubicBezTo>
                <a:cubicBezTo>
                  <a:pt x="180" y="221"/>
                  <a:pt x="180" y="221"/>
                  <a:pt x="180" y="221"/>
                </a:cubicBezTo>
                <a:close/>
                <a:moveTo>
                  <a:pt x="279" y="120"/>
                </a:moveTo>
                <a:cubicBezTo>
                  <a:pt x="275" y="119"/>
                  <a:pt x="271" y="118"/>
                  <a:pt x="267" y="118"/>
                </a:cubicBezTo>
                <a:cubicBezTo>
                  <a:pt x="272" y="143"/>
                  <a:pt x="291" y="162"/>
                  <a:pt x="315" y="168"/>
                </a:cubicBezTo>
                <a:cubicBezTo>
                  <a:pt x="313" y="155"/>
                  <a:pt x="309" y="144"/>
                  <a:pt x="302" y="135"/>
                </a:cubicBezTo>
                <a:cubicBezTo>
                  <a:pt x="295" y="128"/>
                  <a:pt x="287" y="123"/>
                  <a:pt x="279" y="120"/>
                </a:cubicBezTo>
                <a:close/>
                <a:moveTo>
                  <a:pt x="332" y="220"/>
                </a:moveTo>
                <a:cubicBezTo>
                  <a:pt x="331" y="220"/>
                  <a:pt x="331" y="221"/>
                  <a:pt x="331" y="222"/>
                </a:cubicBezTo>
                <a:cubicBezTo>
                  <a:pt x="326" y="245"/>
                  <a:pt x="314" y="272"/>
                  <a:pt x="302" y="290"/>
                </a:cubicBezTo>
                <a:cubicBezTo>
                  <a:pt x="301" y="291"/>
                  <a:pt x="301" y="295"/>
                  <a:pt x="302" y="298"/>
                </a:cubicBezTo>
                <a:cubicBezTo>
                  <a:pt x="353" y="298"/>
                  <a:pt x="353" y="298"/>
                  <a:pt x="353" y="298"/>
                </a:cubicBezTo>
                <a:cubicBezTo>
                  <a:pt x="344" y="283"/>
                  <a:pt x="335" y="258"/>
                  <a:pt x="332" y="220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389" y="353"/>
                </a:moveTo>
                <a:cubicBezTo>
                  <a:pt x="375" y="345"/>
                  <a:pt x="358" y="344"/>
                  <a:pt x="343" y="342"/>
                </a:cubicBezTo>
                <a:cubicBezTo>
                  <a:pt x="333" y="341"/>
                  <a:pt x="323" y="340"/>
                  <a:pt x="319" y="338"/>
                </a:cubicBezTo>
                <a:cubicBezTo>
                  <a:pt x="314" y="335"/>
                  <a:pt x="310" y="328"/>
                  <a:pt x="307" y="320"/>
                </a:cubicBezTo>
                <a:cubicBezTo>
                  <a:pt x="373" y="320"/>
                  <a:pt x="373" y="320"/>
                  <a:pt x="373" y="320"/>
                </a:cubicBezTo>
                <a:cubicBezTo>
                  <a:pt x="377" y="320"/>
                  <a:pt x="381" y="317"/>
                  <a:pt x="383" y="313"/>
                </a:cubicBezTo>
                <a:cubicBezTo>
                  <a:pt x="385" y="309"/>
                  <a:pt x="383" y="304"/>
                  <a:pt x="380" y="301"/>
                </a:cubicBezTo>
                <a:cubicBezTo>
                  <a:pt x="380" y="301"/>
                  <a:pt x="352" y="272"/>
                  <a:pt x="352" y="192"/>
                </a:cubicBezTo>
                <a:cubicBezTo>
                  <a:pt x="352" y="163"/>
                  <a:pt x="343" y="139"/>
                  <a:pt x="326" y="123"/>
                </a:cubicBezTo>
                <a:cubicBezTo>
                  <a:pt x="313" y="110"/>
                  <a:pt x="298" y="104"/>
                  <a:pt x="286" y="100"/>
                </a:cubicBezTo>
                <a:cubicBezTo>
                  <a:pt x="270" y="95"/>
                  <a:pt x="257" y="96"/>
                  <a:pt x="256" y="96"/>
                </a:cubicBezTo>
                <a:cubicBezTo>
                  <a:pt x="256" y="96"/>
                  <a:pt x="256" y="96"/>
                  <a:pt x="256" y="96"/>
                </a:cubicBezTo>
                <a:cubicBezTo>
                  <a:pt x="255" y="96"/>
                  <a:pt x="255" y="96"/>
                  <a:pt x="254" y="96"/>
                </a:cubicBezTo>
                <a:cubicBezTo>
                  <a:pt x="252" y="96"/>
                  <a:pt x="238" y="95"/>
                  <a:pt x="222" y="101"/>
                </a:cubicBezTo>
                <a:cubicBezTo>
                  <a:pt x="210" y="105"/>
                  <a:pt x="197" y="111"/>
                  <a:pt x="186" y="123"/>
                </a:cubicBezTo>
                <a:cubicBezTo>
                  <a:pt x="168" y="139"/>
                  <a:pt x="160" y="163"/>
                  <a:pt x="160" y="192"/>
                </a:cubicBezTo>
                <a:cubicBezTo>
                  <a:pt x="160" y="272"/>
                  <a:pt x="131" y="301"/>
                  <a:pt x="131" y="301"/>
                </a:cubicBezTo>
                <a:cubicBezTo>
                  <a:pt x="128" y="304"/>
                  <a:pt x="127" y="309"/>
                  <a:pt x="128" y="313"/>
                </a:cubicBezTo>
                <a:cubicBezTo>
                  <a:pt x="130" y="317"/>
                  <a:pt x="134" y="320"/>
                  <a:pt x="138" y="320"/>
                </a:cubicBezTo>
                <a:cubicBezTo>
                  <a:pt x="204" y="320"/>
                  <a:pt x="204" y="320"/>
                  <a:pt x="204" y="320"/>
                </a:cubicBezTo>
                <a:cubicBezTo>
                  <a:pt x="201" y="328"/>
                  <a:pt x="197" y="335"/>
                  <a:pt x="193" y="338"/>
                </a:cubicBezTo>
                <a:cubicBezTo>
                  <a:pt x="188" y="340"/>
                  <a:pt x="178" y="341"/>
                  <a:pt x="169" y="342"/>
                </a:cubicBezTo>
                <a:cubicBezTo>
                  <a:pt x="153" y="344"/>
                  <a:pt x="136" y="345"/>
                  <a:pt x="123" y="353"/>
                </a:cubicBezTo>
                <a:cubicBezTo>
                  <a:pt x="118" y="356"/>
                  <a:pt x="116" y="362"/>
                  <a:pt x="119" y="368"/>
                </a:cubicBezTo>
                <a:cubicBezTo>
                  <a:pt x="121" y="373"/>
                  <a:pt x="128" y="375"/>
                  <a:pt x="133" y="372"/>
                </a:cubicBezTo>
                <a:cubicBezTo>
                  <a:pt x="143" y="366"/>
                  <a:pt x="158" y="365"/>
                  <a:pt x="171" y="363"/>
                </a:cubicBezTo>
                <a:cubicBezTo>
                  <a:pt x="183" y="362"/>
                  <a:pt x="194" y="361"/>
                  <a:pt x="202" y="357"/>
                </a:cubicBezTo>
                <a:cubicBezTo>
                  <a:pt x="218" y="348"/>
                  <a:pt x="225" y="325"/>
                  <a:pt x="228" y="315"/>
                </a:cubicBezTo>
                <a:cubicBezTo>
                  <a:pt x="230" y="306"/>
                  <a:pt x="233" y="288"/>
                  <a:pt x="227" y="278"/>
                </a:cubicBezTo>
                <a:cubicBezTo>
                  <a:pt x="216" y="262"/>
                  <a:pt x="205" y="237"/>
                  <a:pt x="201" y="217"/>
                </a:cubicBezTo>
                <a:cubicBezTo>
                  <a:pt x="198" y="207"/>
                  <a:pt x="197" y="198"/>
                  <a:pt x="196" y="190"/>
                </a:cubicBezTo>
                <a:cubicBezTo>
                  <a:pt x="222" y="186"/>
                  <a:pt x="243" y="170"/>
                  <a:pt x="256" y="148"/>
                </a:cubicBezTo>
                <a:cubicBezTo>
                  <a:pt x="268" y="169"/>
                  <a:pt x="289" y="185"/>
                  <a:pt x="315" y="190"/>
                </a:cubicBezTo>
                <a:cubicBezTo>
                  <a:pt x="314" y="198"/>
                  <a:pt x="313" y="207"/>
                  <a:pt x="310" y="217"/>
                </a:cubicBezTo>
                <a:cubicBezTo>
                  <a:pt x="306" y="237"/>
                  <a:pt x="295" y="262"/>
                  <a:pt x="284" y="278"/>
                </a:cubicBezTo>
                <a:cubicBezTo>
                  <a:pt x="278" y="288"/>
                  <a:pt x="281" y="305"/>
                  <a:pt x="283" y="315"/>
                </a:cubicBezTo>
                <a:cubicBezTo>
                  <a:pt x="286" y="325"/>
                  <a:pt x="293" y="348"/>
                  <a:pt x="309" y="357"/>
                </a:cubicBezTo>
                <a:cubicBezTo>
                  <a:pt x="317" y="361"/>
                  <a:pt x="328" y="362"/>
                  <a:pt x="340" y="363"/>
                </a:cubicBezTo>
                <a:cubicBezTo>
                  <a:pt x="353" y="365"/>
                  <a:pt x="368" y="366"/>
                  <a:pt x="378" y="372"/>
                </a:cubicBezTo>
                <a:cubicBezTo>
                  <a:pt x="380" y="373"/>
                  <a:pt x="382" y="373"/>
                  <a:pt x="383" y="373"/>
                </a:cubicBezTo>
                <a:cubicBezTo>
                  <a:pt x="387" y="373"/>
                  <a:pt x="391" y="371"/>
                  <a:pt x="393" y="368"/>
                </a:cubicBezTo>
                <a:cubicBezTo>
                  <a:pt x="395" y="362"/>
                  <a:pt x="394" y="356"/>
                  <a:pt x="389" y="353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587CEE-38CE-BE44-BC39-308812A2BB35}"/>
              </a:ext>
            </a:extLst>
          </p:cNvPr>
          <p:cNvSpPr txBox="1"/>
          <p:nvPr/>
        </p:nvSpPr>
        <p:spPr>
          <a:xfrm>
            <a:off x="2165471" y="5716145"/>
            <a:ext cx="3650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17 представителей голосуют за кандидатов в члены СКК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37C876-778D-7240-9E5D-AC0B278A8F85}"/>
              </a:ext>
            </a:extLst>
          </p:cNvPr>
          <p:cNvSpPr txBox="1"/>
          <p:nvPr/>
        </p:nvSpPr>
        <p:spPr>
          <a:xfrm>
            <a:off x="1999472" y="2535968"/>
            <a:ext cx="1388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Избиратель</a:t>
            </a:r>
            <a:r>
              <a:rPr lang="en-US" b="1" dirty="0"/>
              <a:t>:</a:t>
            </a:r>
            <a:endParaRPr lang="ru-RU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C0EBBE-E2D4-6F41-BA52-A3DDDA7552C8}"/>
              </a:ext>
            </a:extLst>
          </p:cNvPr>
          <p:cNvSpPr txBox="1"/>
          <p:nvPr/>
        </p:nvSpPr>
        <p:spPr>
          <a:xfrm>
            <a:off x="1645806" y="2871338"/>
            <a:ext cx="3760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Каждый член сообщества ЖЖВ </a:t>
            </a:r>
          </a:p>
          <a:p>
            <a:r>
              <a:rPr lang="en-US" dirty="0"/>
              <a:t>      </a:t>
            </a:r>
            <a:r>
              <a:rPr lang="ru-RU" dirty="0"/>
              <a:t>(один голос </a:t>
            </a:r>
            <a:r>
              <a:rPr lang="en-US" dirty="0"/>
              <a:t>=</a:t>
            </a:r>
            <a:r>
              <a:rPr lang="ru-RU" dirty="0"/>
              <a:t> 1</a:t>
            </a:r>
            <a:r>
              <a:rPr lang="en-US" dirty="0"/>
              <a:t> </a:t>
            </a:r>
            <a:r>
              <a:rPr lang="ru-RU" dirty="0"/>
              <a:t>физлицо)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FBD363-EEB2-944E-8129-7247F9E734D0}"/>
              </a:ext>
            </a:extLst>
          </p:cNvPr>
          <p:cNvSpPr txBox="1"/>
          <p:nvPr/>
        </p:nvSpPr>
        <p:spPr>
          <a:xfrm>
            <a:off x="1126034" y="944380"/>
            <a:ext cx="10399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> из Положений о выборах сообществ и объединений организаций, Республика Казахстан</a:t>
            </a:r>
          </a:p>
        </p:txBody>
      </p:sp>
      <p:sp>
        <p:nvSpPr>
          <p:cNvPr id="19" name="Freeform 825">
            <a:extLst>
              <a:ext uri="{FF2B5EF4-FFF2-40B4-BE49-F238E27FC236}">
                <a16:creationId xmlns:a16="http://schemas.microsoft.com/office/drawing/2014/main" id="{3DD8BB52-8FEE-594D-B4D8-A66833DEE94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62831" y="2789650"/>
            <a:ext cx="749153" cy="749153"/>
          </a:xfrm>
          <a:custGeom>
            <a:avLst/>
            <a:gdLst>
              <a:gd name="T0" fmla="*/ 245 w 512"/>
              <a:gd name="T1" fmla="*/ 128 h 512"/>
              <a:gd name="T2" fmla="*/ 256 w 512"/>
              <a:gd name="T3" fmla="*/ 117 h 512"/>
              <a:gd name="T4" fmla="*/ 266 w 512"/>
              <a:gd name="T5" fmla="*/ 128 h 512"/>
              <a:gd name="T6" fmla="*/ 256 w 512"/>
              <a:gd name="T7" fmla="*/ 138 h 512"/>
              <a:gd name="T8" fmla="*/ 245 w 512"/>
              <a:gd name="T9" fmla="*/ 128 h 512"/>
              <a:gd name="T10" fmla="*/ 253 w 512"/>
              <a:gd name="T11" fmla="*/ 202 h 512"/>
              <a:gd name="T12" fmla="*/ 227 w 512"/>
              <a:gd name="T13" fmla="*/ 309 h 512"/>
              <a:gd name="T14" fmla="*/ 285 w 512"/>
              <a:gd name="T15" fmla="*/ 309 h 512"/>
              <a:gd name="T16" fmla="*/ 258 w 512"/>
              <a:gd name="T17" fmla="*/ 202 h 512"/>
              <a:gd name="T18" fmla="*/ 253 w 512"/>
              <a:gd name="T19" fmla="*/ 202 h 512"/>
              <a:gd name="T20" fmla="*/ 512 w 512"/>
              <a:gd name="T21" fmla="*/ 256 h 512"/>
              <a:gd name="T22" fmla="*/ 256 w 512"/>
              <a:gd name="T23" fmla="*/ 512 h 512"/>
              <a:gd name="T24" fmla="*/ 0 w 512"/>
              <a:gd name="T25" fmla="*/ 256 h 512"/>
              <a:gd name="T26" fmla="*/ 256 w 512"/>
              <a:gd name="T27" fmla="*/ 0 h 512"/>
              <a:gd name="T28" fmla="*/ 512 w 512"/>
              <a:gd name="T29" fmla="*/ 256 h 512"/>
              <a:gd name="T30" fmla="*/ 224 w 512"/>
              <a:gd name="T31" fmla="*/ 128 h 512"/>
              <a:gd name="T32" fmla="*/ 256 w 512"/>
              <a:gd name="T33" fmla="*/ 160 h 512"/>
              <a:gd name="T34" fmla="*/ 288 w 512"/>
              <a:gd name="T35" fmla="*/ 128 h 512"/>
              <a:gd name="T36" fmla="*/ 256 w 512"/>
              <a:gd name="T37" fmla="*/ 96 h 512"/>
              <a:gd name="T38" fmla="*/ 224 w 512"/>
              <a:gd name="T39" fmla="*/ 128 h 512"/>
              <a:gd name="T40" fmla="*/ 309 w 512"/>
              <a:gd name="T41" fmla="*/ 317 h 512"/>
              <a:gd name="T42" fmla="*/ 277 w 512"/>
              <a:gd name="T43" fmla="*/ 189 h 512"/>
              <a:gd name="T44" fmla="*/ 266 w 512"/>
              <a:gd name="T45" fmla="*/ 181 h 512"/>
              <a:gd name="T46" fmla="*/ 245 w 512"/>
              <a:gd name="T47" fmla="*/ 181 h 512"/>
              <a:gd name="T48" fmla="*/ 235 w 512"/>
              <a:gd name="T49" fmla="*/ 189 h 512"/>
              <a:gd name="T50" fmla="*/ 203 w 512"/>
              <a:gd name="T51" fmla="*/ 317 h 512"/>
              <a:gd name="T52" fmla="*/ 205 w 512"/>
              <a:gd name="T53" fmla="*/ 326 h 512"/>
              <a:gd name="T54" fmla="*/ 213 w 512"/>
              <a:gd name="T55" fmla="*/ 330 h 512"/>
              <a:gd name="T56" fmla="*/ 224 w 512"/>
              <a:gd name="T57" fmla="*/ 330 h 512"/>
              <a:gd name="T58" fmla="*/ 224 w 512"/>
              <a:gd name="T59" fmla="*/ 405 h 512"/>
              <a:gd name="T60" fmla="*/ 234 w 512"/>
              <a:gd name="T61" fmla="*/ 416 h 512"/>
              <a:gd name="T62" fmla="*/ 245 w 512"/>
              <a:gd name="T63" fmla="*/ 405 h 512"/>
              <a:gd name="T64" fmla="*/ 245 w 512"/>
              <a:gd name="T65" fmla="*/ 330 h 512"/>
              <a:gd name="T66" fmla="*/ 266 w 512"/>
              <a:gd name="T67" fmla="*/ 330 h 512"/>
              <a:gd name="T68" fmla="*/ 266 w 512"/>
              <a:gd name="T69" fmla="*/ 405 h 512"/>
              <a:gd name="T70" fmla="*/ 277 w 512"/>
              <a:gd name="T71" fmla="*/ 416 h 512"/>
              <a:gd name="T72" fmla="*/ 288 w 512"/>
              <a:gd name="T73" fmla="*/ 405 h 512"/>
              <a:gd name="T74" fmla="*/ 288 w 512"/>
              <a:gd name="T75" fmla="*/ 330 h 512"/>
              <a:gd name="T76" fmla="*/ 298 w 512"/>
              <a:gd name="T77" fmla="*/ 330 h 512"/>
              <a:gd name="T78" fmla="*/ 307 w 512"/>
              <a:gd name="T79" fmla="*/ 326 h 512"/>
              <a:gd name="T80" fmla="*/ 309 w 512"/>
              <a:gd name="T81" fmla="*/ 317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2" h="512">
                <a:moveTo>
                  <a:pt x="245" y="128"/>
                </a:moveTo>
                <a:cubicBezTo>
                  <a:pt x="245" y="122"/>
                  <a:pt x="250" y="117"/>
                  <a:pt x="256" y="117"/>
                </a:cubicBezTo>
                <a:cubicBezTo>
                  <a:pt x="262" y="117"/>
                  <a:pt x="266" y="122"/>
                  <a:pt x="266" y="128"/>
                </a:cubicBezTo>
                <a:cubicBezTo>
                  <a:pt x="266" y="134"/>
                  <a:pt x="262" y="138"/>
                  <a:pt x="256" y="138"/>
                </a:cubicBezTo>
                <a:cubicBezTo>
                  <a:pt x="250" y="138"/>
                  <a:pt x="245" y="134"/>
                  <a:pt x="245" y="128"/>
                </a:cubicBezTo>
                <a:close/>
                <a:moveTo>
                  <a:pt x="253" y="202"/>
                </a:moveTo>
                <a:cubicBezTo>
                  <a:pt x="227" y="309"/>
                  <a:pt x="227" y="309"/>
                  <a:pt x="227" y="309"/>
                </a:cubicBezTo>
                <a:cubicBezTo>
                  <a:pt x="285" y="309"/>
                  <a:pt x="285" y="309"/>
                  <a:pt x="285" y="309"/>
                </a:cubicBezTo>
                <a:cubicBezTo>
                  <a:pt x="258" y="202"/>
                  <a:pt x="258" y="202"/>
                  <a:pt x="258" y="202"/>
                </a:cubicBezTo>
                <a:lnTo>
                  <a:pt x="253" y="202"/>
                </a:ln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224" y="128"/>
                </a:moveTo>
                <a:cubicBezTo>
                  <a:pt x="224" y="145"/>
                  <a:pt x="238" y="160"/>
                  <a:pt x="256" y="160"/>
                </a:cubicBezTo>
                <a:cubicBezTo>
                  <a:pt x="273" y="160"/>
                  <a:pt x="288" y="145"/>
                  <a:pt x="288" y="128"/>
                </a:cubicBezTo>
                <a:cubicBezTo>
                  <a:pt x="288" y="110"/>
                  <a:pt x="273" y="96"/>
                  <a:pt x="256" y="96"/>
                </a:cubicBezTo>
                <a:cubicBezTo>
                  <a:pt x="238" y="96"/>
                  <a:pt x="224" y="110"/>
                  <a:pt x="224" y="128"/>
                </a:cubicBezTo>
                <a:close/>
                <a:moveTo>
                  <a:pt x="309" y="317"/>
                </a:moveTo>
                <a:cubicBezTo>
                  <a:pt x="277" y="189"/>
                  <a:pt x="277" y="189"/>
                  <a:pt x="277" y="189"/>
                </a:cubicBezTo>
                <a:cubicBezTo>
                  <a:pt x="275" y="184"/>
                  <a:pt x="271" y="181"/>
                  <a:pt x="266" y="181"/>
                </a:cubicBezTo>
                <a:cubicBezTo>
                  <a:pt x="245" y="181"/>
                  <a:pt x="245" y="181"/>
                  <a:pt x="245" y="181"/>
                </a:cubicBezTo>
                <a:cubicBezTo>
                  <a:pt x="240" y="181"/>
                  <a:pt x="236" y="184"/>
                  <a:pt x="235" y="189"/>
                </a:cubicBezTo>
                <a:cubicBezTo>
                  <a:pt x="203" y="317"/>
                  <a:pt x="203" y="317"/>
                  <a:pt x="203" y="317"/>
                </a:cubicBezTo>
                <a:cubicBezTo>
                  <a:pt x="202" y="320"/>
                  <a:pt x="203" y="324"/>
                  <a:pt x="205" y="326"/>
                </a:cubicBezTo>
                <a:cubicBezTo>
                  <a:pt x="207" y="329"/>
                  <a:pt x="210" y="330"/>
                  <a:pt x="213" y="330"/>
                </a:cubicBezTo>
                <a:cubicBezTo>
                  <a:pt x="224" y="330"/>
                  <a:pt x="224" y="330"/>
                  <a:pt x="224" y="330"/>
                </a:cubicBezTo>
                <a:cubicBezTo>
                  <a:pt x="224" y="405"/>
                  <a:pt x="224" y="405"/>
                  <a:pt x="224" y="405"/>
                </a:cubicBezTo>
                <a:cubicBezTo>
                  <a:pt x="224" y="411"/>
                  <a:pt x="228" y="416"/>
                  <a:pt x="234" y="416"/>
                </a:cubicBezTo>
                <a:cubicBezTo>
                  <a:pt x="240" y="416"/>
                  <a:pt x="245" y="411"/>
                  <a:pt x="245" y="405"/>
                </a:cubicBezTo>
                <a:cubicBezTo>
                  <a:pt x="245" y="330"/>
                  <a:pt x="245" y="330"/>
                  <a:pt x="245" y="330"/>
                </a:cubicBezTo>
                <a:cubicBezTo>
                  <a:pt x="266" y="330"/>
                  <a:pt x="266" y="330"/>
                  <a:pt x="266" y="330"/>
                </a:cubicBezTo>
                <a:cubicBezTo>
                  <a:pt x="266" y="405"/>
                  <a:pt x="266" y="405"/>
                  <a:pt x="266" y="405"/>
                </a:cubicBezTo>
                <a:cubicBezTo>
                  <a:pt x="266" y="411"/>
                  <a:pt x="271" y="416"/>
                  <a:pt x="277" y="416"/>
                </a:cubicBezTo>
                <a:cubicBezTo>
                  <a:pt x="283" y="416"/>
                  <a:pt x="288" y="411"/>
                  <a:pt x="288" y="405"/>
                </a:cubicBezTo>
                <a:cubicBezTo>
                  <a:pt x="288" y="330"/>
                  <a:pt x="288" y="330"/>
                  <a:pt x="288" y="330"/>
                </a:cubicBezTo>
                <a:cubicBezTo>
                  <a:pt x="298" y="330"/>
                  <a:pt x="298" y="330"/>
                  <a:pt x="298" y="330"/>
                </a:cubicBezTo>
                <a:cubicBezTo>
                  <a:pt x="302" y="330"/>
                  <a:pt x="305" y="329"/>
                  <a:pt x="307" y="326"/>
                </a:cubicBezTo>
                <a:cubicBezTo>
                  <a:pt x="309" y="324"/>
                  <a:pt x="309" y="320"/>
                  <a:pt x="309" y="3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Стрелка вниз 20">
            <a:extLst>
              <a:ext uri="{FF2B5EF4-FFF2-40B4-BE49-F238E27FC236}">
                <a16:creationId xmlns:a16="http://schemas.microsoft.com/office/drawing/2014/main" id="{E049BC02-6E6E-F94B-8F8B-B2B2D2AFD750}"/>
              </a:ext>
            </a:extLst>
          </p:cNvPr>
          <p:cNvSpPr/>
          <p:nvPr/>
        </p:nvSpPr>
        <p:spPr>
          <a:xfrm>
            <a:off x="2426187" y="5330139"/>
            <a:ext cx="119270" cy="346308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>
            <a:extLst>
              <a:ext uri="{FF2B5EF4-FFF2-40B4-BE49-F238E27FC236}">
                <a16:creationId xmlns:a16="http://schemas.microsoft.com/office/drawing/2014/main" id="{BAE28D95-52A5-B943-859E-8553905E5AC1}"/>
              </a:ext>
            </a:extLst>
          </p:cNvPr>
          <p:cNvSpPr/>
          <p:nvPr/>
        </p:nvSpPr>
        <p:spPr>
          <a:xfrm>
            <a:off x="2449168" y="3473671"/>
            <a:ext cx="119270" cy="346308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0CDAA4-35AF-8E46-8827-49A75ECD73BC}"/>
              </a:ext>
            </a:extLst>
          </p:cNvPr>
          <p:cNvSpPr txBox="1"/>
          <p:nvPr/>
        </p:nvSpPr>
        <p:spPr>
          <a:xfrm>
            <a:off x="1984874" y="3748967"/>
            <a:ext cx="43410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Выбирают путем голосования 17 представителей сообщества, которым делегируют право своего голоса за кандидатов </a:t>
            </a:r>
            <a:r>
              <a:rPr lang="ru-RU" dirty="0"/>
              <a:t>(!!!Отображается во время регистрации избирателей передача права голоса)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395E6548-0C5D-2E48-833D-06F65CA0CD03}"/>
              </a:ext>
            </a:extLst>
          </p:cNvPr>
          <p:cNvCxnSpPr>
            <a:cxnSpLocks/>
          </p:cNvCxnSpPr>
          <p:nvPr/>
        </p:nvCxnSpPr>
        <p:spPr>
          <a:xfrm>
            <a:off x="6085886" y="1455821"/>
            <a:ext cx="47771" cy="45949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815">
            <a:extLst>
              <a:ext uri="{FF2B5EF4-FFF2-40B4-BE49-F238E27FC236}">
                <a16:creationId xmlns:a16="http://schemas.microsoft.com/office/drawing/2014/main" id="{531D015F-D4BB-2C44-BA5A-6EAC0B50754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421561" y="5409636"/>
            <a:ext cx="829878" cy="738051"/>
          </a:xfrm>
          <a:custGeom>
            <a:avLst/>
            <a:gdLst>
              <a:gd name="T0" fmla="*/ 244 w 512"/>
              <a:gd name="T1" fmla="*/ 118 h 512"/>
              <a:gd name="T2" fmla="*/ 209 w 512"/>
              <a:gd name="T3" fmla="*/ 135 h 512"/>
              <a:gd name="T4" fmla="*/ 180 w 512"/>
              <a:gd name="T5" fmla="*/ 221 h 512"/>
              <a:gd name="T6" fmla="*/ 209 w 512"/>
              <a:gd name="T7" fmla="*/ 298 h 512"/>
              <a:gd name="T8" fmla="*/ 180 w 512"/>
              <a:gd name="T9" fmla="*/ 222 h 512"/>
              <a:gd name="T10" fmla="*/ 279 w 512"/>
              <a:gd name="T11" fmla="*/ 120 h 512"/>
              <a:gd name="T12" fmla="*/ 315 w 512"/>
              <a:gd name="T13" fmla="*/ 168 h 512"/>
              <a:gd name="T14" fmla="*/ 279 w 512"/>
              <a:gd name="T15" fmla="*/ 120 h 512"/>
              <a:gd name="T16" fmla="*/ 331 w 512"/>
              <a:gd name="T17" fmla="*/ 222 h 512"/>
              <a:gd name="T18" fmla="*/ 302 w 512"/>
              <a:gd name="T19" fmla="*/ 298 h 512"/>
              <a:gd name="T20" fmla="*/ 332 w 512"/>
              <a:gd name="T21" fmla="*/ 220 h 512"/>
              <a:gd name="T22" fmla="*/ 256 w 512"/>
              <a:gd name="T23" fmla="*/ 512 h 512"/>
              <a:gd name="T24" fmla="*/ 256 w 512"/>
              <a:gd name="T25" fmla="*/ 0 h 512"/>
              <a:gd name="T26" fmla="*/ 389 w 512"/>
              <a:gd name="T27" fmla="*/ 353 h 512"/>
              <a:gd name="T28" fmla="*/ 319 w 512"/>
              <a:gd name="T29" fmla="*/ 338 h 512"/>
              <a:gd name="T30" fmla="*/ 373 w 512"/>
              <a:gd name="T31" fmla="*/ 320 h 512"/>
              <a:gd name="T32" fmla="*/ 380 w 512"/>
              <a:gd name="T33" fmla="*/ 301 h 512"/>
              <a:gd name="T34" fmla="*/ 326 w 512"/>
              <a:gd name="T35" fmla="*/ 123 h 512"/>
              <a:gd name="T36" fmla="*/ 256 w 512"/>
              <a:gd name="T37" fmla="*/ 96 h 512"/>
              <a:gd name="T38" fmla="*/ 254 w 512"/>
              <a:gd name="T39" fmla="*/ 96 h 512"/>
              <a:gd name="T40" fmla="*/ 186 w 512"/>
              <a:gd name="T41" fmla="*/ 123 h 512"/>
              <a:gd name="T42" fmla="*/ 131 w 512"/>
              <a:gd name="T43" fmla="*/ 301 h 512"/>
              <a:gd name="T44" fmla="*/ 138 w 512"/>
              <a:gd name="T45" fmla="*/ 320 h 512"/>
              <a:gd name="T46" fmla="*/ 193 w 512"/>
              <a:gd name="T47" fmla="*/ 338 h 512"/>
              <a:gd name="T48" fmla="*/ 123 w 512"/>
              <a:gd name="T49" fmla="*/ 353 h 512"/>
              <a:gd name="T50" fmla="*/ 133 w 512"/>
              <a:gd name="T51" fmla="*/ 372 h 512"/>
              <a:gd name="T52" fmla="*/ 202 w 512"/>
              <a:gd name="T53" fmla="*/ 357 h 512"/>
              <a:gd name="T54" fmla="*/ 227 w 512"/>
              <a:gd name="T55" fmla="*/ 278 h 512"/>
              <a:gd name="T56" fmla="*/ 196 w 512"/>
              <a:gd name="T57" fmla="*/ 190 h 512"/>
              <a:gd name="T58" fmla="*/ 315 w 512"/>
              <a:gd name="T59" fmla="*/ 190 h 512"/>
              <a:gd name="T60" fmla="*/ 284 w 512"/>
              <a:gd name="T61" fmla="*/ 278 h 512"/>
              <a:gd name="T62" fmla="*/ 309 w 512"/>
              <a:gd name="T63" fmla="*/ 357 h 512"/>
              <a:gd name="T64" fmla="*/ 378 w 512"/>
              <a:gd name="T65" fmla="*/ 372 h 512"/>
              <a:gd name="T66" fmla="*/ 393 w 512"/>
              <a:gd name="T67" fmla="*/ 368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2" h="512">
                <a:moveTo>
                  <a:pt x="230" y="121"/>
                </a:moveTo>
                <a:cubicBezTo>
                  <a:pt x="235" y="120"/>
                  <a:pt x="240" y="119"/>
                  <a:pt x="244" y="118"/>
                </a:cubicBezTo>
                <a:cubicBezTo>
                  <a:pt x="239" y="143"/>
                  <a:pt x="220" y="162"/>
                  <a:pt x="196" y="168"/>
                </a:cubicBezTo>
                <a:cubicBezTo>
                  <a:pt x="198" y="155"/>
                  <a:pt x="202" y="144"/>
                  <a:pt x="209" y="135"/>
                </a:cubicBezTo>
                <a:cubicBezTo>
                  <a:pt x="215" y="128"/>
                  <a:pt x="223" y="124"/>
                  <a:pt x="230" y="121"/>
                </a:cubicBezTo>
                <a:close/>
                <a:moveTo>
                  <a:pt x="180" y="221"/>
                </a:moveTo>
                <a:cubicBezTo>
                  <a:pt x="176" y="259"/>
                  <a:pt x="167" y="283"/>
                  <a:pt x="159" y="298"/>
                </a:cubicBezTo>
                <a:cubicBezTo>
                  <a:pt x="209" y="298"/>
                  <a:pt x="209" y="298"/>
                  <a:pt x="209" y="298"/>
                </a:cubicBezTo>
                <a:cubicBezTo>
                  <a:pt x="210" y="294"/>
                  <a:pt x="210" y="291"/>
                  <a:pt x="209" y="289"/>
                </a:cubicBezTo>
                <a:cubicBezTo>
                  <a:pt x="197" y="272"/>
                  <a:pt x="185" y="245"/>
                  <a:pt x="180" y="222"/>
                </a:cubicBezTo>
                <a:cubicBezTo>
                  <a:pt x="180" y="221"/>
                  <a:pt x="180" y="221"/>
                  <a:pt x="180" y="221"/>
                </a:cubicBezTo>
                <a:close/>
                <a:moveTo>
                  <a:pt x="279" y="120"/>
                </a:moveTo>
                <a:cubicBezTo>
                  <a:pt x="275" y="119"/>
                  <a:pt x="271" y="118"/>
                  <a:pt x="267" y="118"/>
                </a:cubicBezTo>
                <a:cubicBezTo>
                  <a:pt x="272" y="143"/>
                  <a:pt x="291" y="162"/>
                  <a:pt x="315" y="168"/>
                </a:cubicBezTo>
                <a:cubicBezTo>
                  <a:pt x="313" y="155"/>
                  <a:pt x="309" y="144"/>
                  <a:pt x="302" y="135"/>
                </a:cubicBezTo>
                <a:cubicBezTo>
                  <a:pt x="295" y="128"/>
                  <a:pt x="287" y="123"/>
                  <a:pt x="279" y="120"/>
                </a:cubicBezTo>
                <a:close/>
                <a:moveTo>
                  <a:pt x="332" y="220"/>
                </a:moveTo>
                <a:cubicBezTo>
                  <a:pt x="331" y="220"/>
                  <a:pt x="331" y="221"/>
                  <a:pt x="331" y="222"/>
                </a:cubicBezTo>
                <a:cubicBezTo>
                  <a:pt x="326" y="245"/>
                  <a:pt x="314" y="272"/>
                  <a:pt x="302" y="290"/>
                </a:cubicBezTo>
                <a:cubicBezTo>
                  <a:pt x="301" y="291"/>
                  <a:pt x="301" y="295"/>
                  <a:pt x="302" y="298"/>
                </a:cubicBezTo>
                <a:cubicBezTo>
                  <a:pt x="353" y="298"/>
                  <a:pt x="353" y="298"/>
                  <a:pt x="353" y="298"/>
                </a:cubicBezTo>
                <a:cubicBezTo>
                  <a:pt x="344" y="283"/>
                  <a:pt x="335" y="258"/>
                  <a:pt x="332" y="220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389" y="353"/>
                </a:moveTo>
                <a:cubicBezTo>
                  <a:pt x="375" y="345"/>
                  <a:pt x="358" y="344"/>
                  <a:pt x="343" y="342"/>
                </a:cubicBezTo>
                <a:cubicBezTo>
                  <a:pt x="333" y="341"/>
                  <a:pt x="323" y="340"/>
                  <a:pt x="319" y="338"/>
                </a:cubicBezTo>
                <a:cubicBezTo>
                  <a:pt x="314" y="335"/>
                  <a:pt x="310" y="328"/>
                  <a:pt x="307" y="320"/>
                </a:cubicBezTo>
                <a:cubicBezTo>
                  <a:pt x="373" y="320"/>
                  <a:pt x="373" y="320"/>
                  <a:pt x="373" y="320"/>
                </a:cubicBezTo>
                <a:cubicBezTo>
                  <a:pt x="377" y="320"/>
                  <a:pt x="381" y="317"/>
                  <a:pt x="383" y="313"/>
                </a:cubicBezTo>
                <a:cubicBezTo>
                  <a:pt x="385" y="309"/>
                  <a:pt x="383" y="304"/>
                  <a:pt x="380" y="301"/>
                </a:cubicBezTo>
                <a:cubicBezTo>
                  <a:pt x="380" y="301"/>
                  <a:pt x="352" y="272"/>
                  <a:pt x="352" y="192"/>
                </a:cubicBezTo>
                <a:cubicBezTo>
                  <a:pt x="352" y="163"/>
                  <a:pt x="343" y="139"/>
                  <a:pt x="326" y="123"/>
                </a:cubicBezTo>
                <a:cubicBezTo>
                  <a:pt x="313" y="110"/>
                  <a:pt x="298" y="104"/>
                  <a:pt x="286" y="100"/>
                </a:cubicBezTo>
                <a:cubicBezTo>
                  <a:pt x="270" y="95"/>
                  <a:pt x="257" y="96"/>
                  <a:pt x="256" y="96"/>
                </a:cubicBezTo>
                <a:cubicBezTo>
                  <a:pt x="256" y="96"/>
                  <a:pt x="256" y="96"/>
                  <a:pt x="256" y="96"/>
                </a:cubicBezTo>
                <a:cubicBezTo>
                  <a:pt x="255" y="96"/>
                  <a:pt x="255" y="96"/>
                  <a:pt x="254" y="96"/>
                </a:cubicBezTo>
                <a:cubicBezTo>
                  <a:pt x="252" y="96"/>
                  <a:pt x="238" y="95"/>
                  <a:pt x="222" y="101"/>
                </a:cubicBezTo>
                <a:cubicBezTo>
                  <a:pt x="210" y="105"/>
                  <a:pt x="197" y="111"/>
                  <a:pt x="186" y="123"/>
                </a:cubicBezTo>
                <a:cubicBezTo>
                  <a:pt x="168" y="139"/>
                  <a:pt x="160" y="163"/>
                  <a:pt x="160" y="192"/>
                </a:cubicBezTo>
                <a:cubicBezTo>
                  <a:pt x="160" y="272"/>
                  <a:pt x="131" y="301"/>
                  <a:pt x="131" y="301"/>
                </a:cubicBezTo>
                <a:cubicBezTo>
                  <a:pt x="128" y="304"/>
                  <a:pt x="127" y="309"/>
                  <a:pt x="128" y="313"/>
                </a:cubicBezTo>
                <a:cubicBezTo>
                  <a:pt x="130" y="317"/>
                  <a:pt x="134" y="320"/>
                  <a:pt x="138" y="320"/>
                </a:cubicBezTo>
                <a:cubicBezTo>
                  <a:pt x="204" y="320"/>
                  <a:pt x="204" y="320"/>
                  <a:pt x="204" y="320"/>
                </a:cubicBezTo>
                <a:cubicBezTo>
                  <a:pt x="201" y="328"/>
                  <a:pt x="197" y="335"/>
                  <a:pt x="193" y="338"/>
                </a:cubicBezTo>
                <a:cubicBezTo>
                  <a:pt x="188" y="340"/>
                  <a:pt x="178" y="341"/>
                  <a:pt x="169" y="342"/>
                </a:cubicBezTo>
                <a:cubicBezTo>
                  <a:pt x="153" y="344"/>
                  <a:pt x="136" y="345"/>
                  <a:pt x="123" y="353"/>
                </a:cubicBezTo>
                <a:cubicBezTo>
                  <a:pt x="118" y="356"/>
                  <a:pt x="116" y="362"/>
                  <a:pt x="119" y="368"/>
                </a:cubicBezTo>
                <a:cubicBezTo>
                  <a:pt x="121" y="373"/>
                  <a:pt x="128" y="375"/>
                  <a:pt x="133" y="372"/>
                </a:cubicBezTo>
                <a:cubicBezTo>
                  <a:pt x="143" y="366"/>
                  <a:pt x="158" y="365"/>
                  <a:pt x="171" y="363"/>
                </a:cubicBezTo>
                <a:cubicBezTo>
                  <a:pt x="183" y="362"/>
                  <a:pt x="194" y="361"/>
                  <a:pt x="202" y="357"/>
                </a:cubicBezTo>
                <a:cubicBezTo>
                  <a:pt x="218" y="348"/>
                  <a:pt x="225" y="325"/>
                  <a:pt x="228" y="315"/>
                </a:cubicBezTo>
                <a:cubicBezTo>
                  <a:pt x="230" y="306"/>
                  <a:pt x="233" y="288"/>
                  <a:pt x="227" y="278"/>
                </a:cubicBezTo>
                <a:cubicBezTo>
                  <a:pt x="216" y="262"/>
                  <a:pt x="205" y="237"/>
                  <a:pt x="201" y="217"/>
                </a:cubicBezTo>
                <a:cubicBezTo>
                  <a:pt x="198" y="207"/>
                  <a:pt x="197" y="198"/>
                  <a:pt x="196" y="190"/>
                </a:cubicBezTo>
                <a:cubicBezTo>
                  <a:pt x="222" y="186"/>
                  <a:pt x="243" y="170"/>
                  <a:pt x="256" y="148"/>
                </a:cubicBezTo>
                <a:cubicBezTo>
                  <a:pt x="268" y="169"/>
                  <a:pt x="289" y="185"/>
                  <a:pt x="315" y="190"/>
                </a:cubicBezTo>
                <a:cubicBezTo>
                  <a:pt x="314" y="198"/>
                  <a:pt x="313" y="207"/>
                  <a:pt x="310" y="217"/>
                </a:cubicBezTo>
                <a:cubicBezTo>
                  <a:pt x="306" y="237"/>
                  <a:pt x="295" y="262"/>
                  <a:pt x="284" y="278"/>
                </a:cubicBezTo>
                <a:cubicBezTo>
                  <a:pt x="278" y="288"/>
                  <a:pt x="281" y="305"/>
                  <a:pt x="283" y="315"/>
                </a:cubicBezTo>
                <a:cubicBezTo>
                  <a:pt x="286" y="325"/>
                  <a:pt x="293" y="348"/>
                  <a:pt x="309" y="357"/>
                </a:cubicBezTo>
                <a:cubicBezTo>
                  <a:pt x="317" y="361"/>
                  <a:pt x="328" y="362"/>
                  <a:pt x="340" y="363"/>
                </a:cubicBezTo>
                <a:cubicBezTo>
                  <a:pt x="353" y="365"/>
                  <a:pt x="368" y="366"/>
                  <a:pt x="378" y="372"/>
                </a:cubicBezTo>
                <a:cubicBezTo>
                  <a:pt x="380" y="373"/>
                  <a:pt x="382" y="373"/>
                  <a:pt x="383" y="373"/>
                </a:cubicBezTo>
                <a:cubicBezTo>
                  <a:pt x="387" y="373"/>
                  <a:pt x="391" y="371"/>
                  <a:pt x="393" y="368"/>
                </a:cubicBezTo>
                <a:cubicBezTo>
                  <a:pt x="395" y="362"/>
                  <a:pt x="394" y="356"/>
                  <a:pt x="389" y="3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9293A4-E35C-A444-88DB-87D592E581A1}"/>
              </a:ext>
            </a:extLst>
          </p:cNvPr>
          <p:cNvSpPr txBox="1"/>
          <p:nvPr/>
        </p:nvSpPr>
        <p:spPr>
          <a:xfrm>
            <a:off x="6325961" y="1734850"/>
            <a:ext cx="3466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Пример ИГ – сообщество ЛУН</a:t>
            </a:r>
          </a:p>
          <a:p>
            <a:r>
              <a:rPr lang="ru-RU" dirty="0"/>
              <a:t>прямые выборы</a:t>
            </a:r>
          </a:p>
        </p:txBody>
      </p:sp>
      <p:sp>
        <p:nvSpPr>
          <p:cNvPr id="33" name="Freeform 737">
            <a:extLst>
              <a:ext uri="{FF2B5EF4-FFF2-40B4-BE49-F238E27FC236}">
                <a16:creationId xmlns:a16="http://schemas.microsoft.com/office/drawing/2014/main" id="{DA4B4138-8E41-9246-92E0-C1D8515B79B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67069" y="2815532"/>
            <a:ext cx="807174" cy="809549"/>
          </a:xfrm>
          <a:custGeom>
            <a:avLst/>
            <a:gdLst>
              <a:gd name="T0" fmla="*/ 256 w 512"/>
              <a:gd name="T1" fmla="*/ 0 h 512"/>
              <a:gd name="T2" fmla="*/ 0 w 512"/>
              <a:gd name="T3" fmla="*/ 256 h 512"/>
              <a:gd name="T4" fmla="*/ 256 w 512"/>
              <a:gd name="T5" fmla="*/ 512 h 512"/>
              <a:gd name="T6" fmla="*/ 512 w 512"/>
              <a:gd name="T7" fmla="*/ 256 h 512"/>
              <a:gd name="T8" fmla="*/ 256 w 512"/>
              <a:gd name="T9" fmla="*/ 0 h 512"/>
              <a:gd name="T10" fmla="*/ 256 w 512"/>
              <a:gd name="T11" fmla="*/ 96 h 512"/>
              <a:gd name="T12" fmla="*/ 288 w 512"/>
              <a:gd name="T13" fmla="*/ 128 h 512"/>
              <a:gd name="T14" fmla="*/ 256 w 512"/>
              <a:gd name="T15" fmla="*/ 160 h 512"/>
              <a:gd name="T16" fmla="*/ 224 w 512"/>
              <a:gd name="T17" fmla="*/ 128 h 512"/>
              <a:gd name="T18" fmla="*/ 256 w 512"/>
              <a:gd name="T19" fmla="*/ 96 h 512"/>
              <a:gd name="T20" fmla="*/ 309 w 512"/>
              <a:gd name="T21" fmla="*/ 298 h 512"/>
              <a:gd name="T22" fmla="*/ 298 w 512"/>
              <a:gd name="T23" fmla="*/ 309 h 512"/>
              <a:gd name="T24" fmla="*/ 288 w 512"/>
              <a:gd name="T25" fmla="*/ 309 h 512"/>
              <a:gd name="T26" fmla="*/ 288 w 512"/>
              <a:gd name="T27" fmla="*/ 405 h 512"/>
              <a:gd name="T28" fmla="*/ 277 w 512"/>
              <a:gd name="T29" fmla="*/ 416 h 512"/>
              <a:gd name="T30" fmla="*/ 266 w 512"/>
              <a:gd name="T31" fmla="*/ 405 h 512"/>
              <a:gd name="T32" fmla="*/ 266 w 512"/>
              <a:gd name="T33" fmla="*/ 309 h 512"/>
              <a:gd name="T34" fmla="*/ 245 w 512"/>
              <a:gd name="T35" fmla="*/ 309 h 512"/>
              <a:gd name="T36" fmla="*/ 245 w 512"/>
              <a:gd name="T37" fmla="*/ 405 h 512"/>
              <a:gd name="T38" fmla="*/ 234 w 512"/>
              <a:gd name="T39" fmla="*/ 416 h 512"/>
              <a:gd name="T40" fmla="*/ 224 w 512"/>
              <a:gd name="T41" fmla="*/ 405 h 512"/>
              <a:gd name="T42" fmla="*/ 224 w 512"/>
              <a:gd name="T43" fmla="*/ 309 h 512"/>
              <a:gd name="T44" fmla="*/ 213 w 512"/>
              <a:gd name="T45" fmla="*/ 309 h 512"/>
              <a:gd name="T46" fmla="*/ 202 w 512"/>
              <a:gd name="T47" fmla="*/ 298 h 512"/>
              <a:gd name="T48" fmla="*/ 202 w 512"/>
              <a:gd name="T49" fmla="*/ 192 h 512"/>
              <a:gd name="T50" fmla="*/ 213 w 512"/>
              <a:gd name="T51" fmla="*/ 181 h 512"/>
              <a:gd name="T52" fmla="*/ 298 w 512"/>
              <a:gd name="T53" fmla="*/ 181 h 512"/>
              <a:gd name="T54" fmla="*/ 309 w 512"/>
              <a:gd name="T55" fmla="*/ 192 h 512"/>
              <a:gd name="T56" fmla="*/ 309 w 512"/>
              <a:gd name="T57" fmla="*/ 298 h 512"/>
              <a:gd name="T58" fmla="*/ 224 w 512"/>
              <a:gd name="T59" fmla="*/ 202 h 512"/>
              <a:gd name="T60" fmla="*/ 288 w 512"/>
              <a:gd name="T61" fmla="*/ 202 h 512"/>
              <a:gd name="T62" fmla="*/ 288 w 512"/>
              <a:gd name="T63" fmla="*/ 288 h 512"/>
              <a:gd name="T64" fmla="*/ 224 w 512"/>
              <a:gd name="T65" fmla="*/ 288 h 512"/>
              <a:gd name="T66" fmla="*/ 224 w 512"/>
              <a:gd name="T67" fmla="*/ 202 h 512"/>
              <a:gd name="T68" fmla="*/ 245 w 512"/>
              <a:gd name="T69" fmla="*/ 128 h 512"/>
              <a:gd name="T70" fmla="*/ 256 w 512"/>
              <a:gd name="T71" fmla="*/ 117 h 512"/>
              <a:gd name="T72" fmla="*/ 266 w 512"/>
              <a:gd name="T73" fmla="*/ 128 h 512"/>
              <a:gd name="T74" fmla="*/ 256 w 512"/>
              <a:gd name="T75" fmla="*/ 138 h 512"/>
              <a:gd name="T76" fmla="*/ 245 w 512"/>
              <a:gd name="T77" fmla="*/ 128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256" y="96"/>
                </a:moveTo>
                <a:cubicBezTo>
                  <a:pt x="273" y="96"/>
                  <a:pt x="288" y="110"/>
                  <a:pt x="288" y="128"/>
                </a:cubicBezTo>
                <a:cubicBezTo>
                  <a:pt x="288" y="145"/>
                  <a:pt x="273" y="160"/>
                  <a:pt x="256" y="160"/>
                </a:cubicBezTo>
                <a:cubicBezTo>
                  <a:pt x="238" y="160"/>
                  <a:pt x="224" y="145"/>
                  <a:pt x="224" y="128"/>
                </a:cubicBezTo>
                <a:cubicBezTo>
                  <a:pt x="224" y="110"/>
                  <a:pt x="238" y="96"/>
                  <a:pt x="256" y="96"/>
                </a:cubicBezTo>
                <a:close/>
                <a:moveTo>
                  <a:pt x="309" y="298"/>
                </a:moveTo>
                <a:cubicBezTo>
                  <a:pt x="309" y="304"/>
                  <a:pt x="304" y="309"/>
                  <a:pt x="298" y="309"/>
                </a:cubicBezTo>
                <a:cubicBezTo>
                  <a:pt x="288" y="309"/>
                  <a:pt x="288" y="309"/>
                  <a:pt x="288" y="309"/>
                </a:cubicBezTo>
                <a:cubicBezTo>
                  <a:pt x="288" y="405"/>
                  <a:pt x="288" y="405"/>
                  <a:pt x="288" y="405"/>
                </a:cubicBezTo>
                <a:cubicBezTo>
                  <a:pt x="288" y="411"/>
                  <a:pt x="283" y="416"/>
                  <a:pt x="277" y="416"/>
                </a:cubicBezTo>
                <a:cubicBezTo>
                  <a:pt x="271" y="416"/>
                  <a:pt x="266" y="411"/>
                  <a:pt x="266" y="405"/>
                </a:cubicBezTo>
                <a:cubicBezTo>
                  <a:pt x="266" y="309"/>
                  <a:pt x="266" y="309"/>
                  <a:pt x="266" y="309"/>
                </a:cubicBezTo>
                <a:cubicBezTo>
                  <a:pt x="245" y="309"/>
                  <a:pt x="245" y="309"/>
                  <a:pt x="245" y="309"/>
                </a:cubicBezTo>
                <a:cubicBezTo>
                  <a:pt x="245" y="405"/>
                  <a:pt x="245" y="405"/>
                  <a:pt x="245" y="405"/>
                </a:cubicBezTo>
                <a:cubicBezTo>
                  <a:pt x="245" y="411"/>
                  <a:pt x="240" y="416"/>
                  <a:pt x="234" y="416"/>
                </a:cubicBezTo>
                <a:cubicBezTo>
                  <a:pt x="228" y="416"/>
                  <a:pt x="224" y="411"/>
                  <a:pt x="224" y="405"/>
                </a:cubicBezTo>
                <a:cubicBezTo>
                  <a:pt x="224" y="309"/>
                  <a:pt x="224" y="309"/>
                  <a:pt x="224" y="309"/>
                </a:cubicBezTo>
                <a:cubicBezTo>
                  <a:pt x="213" y="309"/>
                  <a:pt x="213" y="309"/>
                  <a:pt x="213" y="309"/>
                </a:cubicBezTo>
                <a:cubicBezTo>
                  <a:pt x="207" y="309"/>
                  <a:pt x="202" y="304"/>
                  <a:pt x="202" y="298"/>
                </a:cubicBezTo>
                <a:cubicBezTo>
                  <a:pt x="202" y="192"/>
                  <a:pt x="202" y="192"/>
                  <a:pt x="202" y="192"/>
                </a:cubicBezTo>
                <a:cubicBezTo>
                  <a:pt x="202" y="186"/>
                  <a:pt x="207" y="181"/>
                  <a:pt x="213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304" y="181"/>
                  <a:pt x="309" y="186"/>
                  <a:pt x="309" y="192"/>
                </a:cubicBezTo>
                <a:lnTo>
                  <a:pt x="309" y="298"/>
                </a:lnTo>
                <a:close/>
                <a:moveTo>
                  <a:pt x="224" y="202"/>
                </a:moveTo>
                <a:cubicBezTo>
                  <a:pt x="288" y="202"/>
                  <a:pt x="288" y="202"/>
                  <a:pt x="288" y="202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24" y="288"/>
                  <a:pt x="224" y="288"/>
                  <a:pt x="224" y="288"/>
                </a:cubicBezTo>
                <a:lnTo>
                  <a:pt x="224" y="202"/>
                </a:lnTo>
                <a:close/>
                <a:moveTo>
                  <a:pt x="245" y="128"/>
                </a:moveTo>
                <a:cubicBezTo>
                  <a:pt x="245" y="122"/>
                  <a:pt x="250" y="117"/>
                  <a:pt x="256" y="117"/>
                </a:cubicBezTo>
                <a:cubicBezTo>
                  <a:pt x="262" y="117"/>
                  <a:pt x="266" y="122"/>
                  <a:pt x="266" y="128"/>
                </a:cubicBezTo>
                <a:cubicBezTo>
                  <a:pt x="266" y="134"/>
                  <a:pt x="262" y="138"/>
                  <a:pt x="256" y="138"/>
                </a:cubicBezTo>
                <a:cubicBezTo>
                  <a:pt x="250" y="138"/>
                  <a:pt x="245" y="134"/>
                  <a:pt x="245" y="1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AEAE223-4586-794E-BE83-53F714C081B7}"/>
              </a:ext>
            </a:extLst>
          </p:cNvPr>
          <p:cNvSpPr txBox="1"/>
          <p:nvPr/>
        </p:nvSpPr>
        <p:spPr>
          <a:xfrm>
            <a:off x="7364780" y="2626588"/>
            <a:ext cx="1388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Избиратель</a:t>
            </a:r>
            <a:r>
              <a:rPr lang="en-US" b="1" dirty="0"/>
              <a:t>:</a:t>
            </a:r>
            <a:endParaRPr lang="ru-RU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B20D0C7-3A7E-0740-A774-BA8C9E3A1CA3}"/>
              </a:ext>
            </a:extLst>
          </p:cNvPr>
          <p:cNvSpPr txBox="1"/>
          <p:nvPr/>
        </p:nvSpPr>
        <p:spPr>
          <a:xfrm>
            <a:off x="7018423" y="3000494"/>
            <a:ext cx="3760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Каждый член сообщества ЛУН</a:t>
            </a:r>
          </a:p>
          <a:p>
            <a:r>
              <a:rPr lang="en-US" dirty="0"/>
              <a:t>      </a:t>
            </a:r>
            <a:r>
              <a:rPr lang="ru-RU" dirty="0"/>
              <a:t>(один голос </a:t>
            </a:r>
            <a:r>
              <a:rPr lang="en-US" dirty="0"/>
              <a:t>=</a:t>
            </a:r>
            <a:r>
              <a:rPr lang="ru-RU" dirty="0"/>
              <a:t> 1</a:t>
            </a:r>
            <a:r>
              <a:rPr lang="en-US" dirty="0"/>
              <a:t> </a:t>
            </a:r>
            <a:r>
              <a:rPr lang="ru-RU" dirty="0"/>
              <a:t>физлицо)</a:t>
            </a:r>
          </a:p>
        </p:txBody>
      </p:sp>
      <p:sp>
        <p:nvSpPr>
          <p:cNvPr id="36" name="Стрелка вниз 35">
            <a:extLst>
              <a:ext uri="{FF2B5EF4-FFF2-40B4-BE49-F238E27FC236}">
                <a16:creationId xmlns:a16="http://schemas.microsoft.com/office/drawing/2014/main" id="{173D737A-9B12-0547-980E-28C8A937BD31}"/>
              </a:ext>
            </a:extLst>
          </p:cNvPr>
          <p:cNvSpPr/>
          <p:nvPr/>
        </p:nvSpPr>
        <p:spPr>
          <a:xfrm>
            <a:off x="7590618" y="4103256"/>
            <a:ext cx="119270" cy="346308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7448C3-2B3C-9C4F-8CD3-ABC5903C42F9}"/>
              </a:ext>
            </a:extLst>
          </p:cNvPr>
          <p:cNvSpPr txBox="1"/>
          <p:nvPr/>
        </p:nvSpPr>
        <p:spPr>
          <a:xfrm>
            <a:off x="7521660" y="5156087"/>
            <a:ext cx="3650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Голосуют за кандидатов в члены СКК (Форум ЛУН)</a:t>
            </a:r>
          </a:p>
        </p:txBody>
      </p:sp>
    </p:spTree>
    <p:extLst>
      <p:ext uri="{BB962C8B-B14F-4D97-AF65-F5344CB8AC3E}">
        <p14:creationId xmlns:p14="http://schemas.microsoft.com/office/powerpoint/2010/main" val="2921845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22DD5-DBE7-F54D-86DC-9C127EC3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747" y="435242"/>
            <a:ext cx="9601200" cy="871151"/>
          </a:xfrm>
        </p:spPr>
        <p:txBody>
          <a:bodyPr>
            <a:normAutofit/>
          </a:bodyPr>
          <a:lstStyle/>
          <a:p>
            <a:r>
              <a:rPr lang="ru-RU" sz="3600" b="1" dirty="0"/>
              <a:t>Избиратель объединений организаций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83198D-2B74-8447-8D5E-9499384EE842}"/>
              </a:ext>
            </a:extLst>
          </p:cNvPr>
          <p:cNvSpPr txBox="1"/>
          <p:nvPr/>
        </p:nvSpPr>
        <p:spPr>
          <a:xfrm>
            <a:off x="1237709" y="2035798"/>
            <a:ext cx="5770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Пример ИГ – объединение НПО</a:t>
            </a:r>
          </a:p>
        </p:txBody>
      </p:sp>
      <p:sp>
        <p:nvSpPr>
          <p:cNvPr id="6" name="Freeform 747">
            <a:extLst>
              <a:ext uri="{FF2B5EF4-FFF2-40B4-BE49-F238E27FC236}">
                <a16:creationId xmlns:a16="http://schemas.microsoft.com/office/drawing/2014/main" id="{AE3EE405-5C97-6744-900B-3089985DC90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253809" y="4517945"/>
            <a:ext cx="793169" cy="787874"/>
          </a:xfrm>
          <a:custGeom>
            <a:avLst/>
            <a:gdLst>
              <a:gd name="T0" fmla="*/ 307 w 512"/>
              <a:gd name="T1" fmla="*/ 137 h 512"/>
              <a:gd name="T2" fmla="*/ 308 w 512"/>
              <a:gd name="T3" fmla="*/ 137 h 512"/>
              <a:gd name="T4" fmla="*/ 292 w 512"/>
              <a:gd name="T5" fmla="*/ 149 h 512"/>
              <a:gd name="T6" fmla="*/ 285 w 512"/>
              <a:gd name="T7" fmla="*/ 141 h 512"/>
              <a:gd name="T8" fmla="*/ 269 w 512"/>
              <a:gd name="T9" fmla="*/ 141 h 512"/>
              <a:gd name="T10" fmla="*/ 261 w 512"/>
              <a:gd name="T11" fmla="*/ 150 h 512"/>
              <a:gd name="T12" fmla="*/ 204 w 512"/>
              <a:gd name="T13" fmla="*/ 137 h 512"/>
              <a:gd name="T14" fmla="*/ 204 w 512"/>
              <a:gd name="T15" fmla="*/ 137 h 512"/>
              <a:gd name="T16" fmla="*/ 256 w 512"/>
              <a:gd name="T17" fmla="*/ 117 h 512"/>
              <a:gd name="T18" fmla="*/ 307 w 512"/>
              <a:gd name="T19" fmla="*/ 137 h 512"/>
              <a:gd name="T20" fmla="*/ 512 w 512"/>
              <a:gd name="T21" fmla="*/ 256 h 512"/>
              <a:gd name="T22" fmla="*/ 256 w 512"/>
              <a:gd name="T23" fmla="*/ 512 h 512"/>
              <a:gd name="T24" fmla="*/ 0 w 512"/>
              <a:gd name="T25" fmla="*/ 256 h 512"/>
              <a:gd name="T26" fmla="*/ 256 w 512"/>
              <a:gd name="T27" fmla="*/ 0 h 512"/>
              <a:gd name="T28" fmla="*/ 512 w 512"/>
              <a:gd name="T29" fmla="*/ 256 h 512"/>
              <a:gd name="T30" fmla="*/ 389 w 512"/>
              <a:gd name="T31" fmla="*/ 353 h 512"/>
              <a:gd name="T32" fmla="*/ 343 w 512"/>
              <a:gd name="T33" fmla="*/ 342 h 512"/>
              <a:gd name="T34" fmla="*/ 319 w 512"/>
              <a:gd name="T35" fmla="*/ 338 h 512"/>
              <a:gd name="T36" fmla="*/ 302 w 512"/>
              <a:gd name="T37" fmla="*/ 290 h 512"/>
              <a:gd name="T38" fmla="*/ 332 w 512"/>
              <a:gd name="T39" fmla="*/ 222 h 512"/>
              <a:gd name="T40" fmla="*/ 324 w 512"/>
              <a:gd name="T41" fmla="*/ 124 h 512"/>
              <a:gd name="T42" fmla="*/ 256 w 512"/>
              <a:gd name="T43" fmla="*/ 96 h 512"/>
              <a:gd name="T44" fmla="*/ 187 w 512"/>
              <a:gd name="T45" fmla="*/ 124 h 512"/>
              <a:gd name="T46" fmla="*/ 180 w 512"/>
              <a:gd name="T47" fmla="*/ 222 h 512"/>
              <a:gd name="T48" fmla="*/ 209 w 512"/>
              <a:gd name="T49" fmla="*/ 289 h 512"/>
              <a:gd name="T50" fmla="*/ 192 w 512"/>
              <a:gd name="T51" fmla="*/ 338 h 512"/>
              <a:gd name="T52" fmla="*/ 168 w 512"/>
              <a:gd name="T53" fmla="*/ 342 h 512"/>
              <a:gd name="T54" fmla="*/ 122 w 512"/>
              <a:gd name="T55" fmla="*/ 353 h 512"/>
              <a:gd name="T56" fmla="*/ 118 w 512"/>
              <a:gd name="T57" fmla="*/ 368 h 512"/>
              <a:gd name="T58" fmla="*/ 133 w 512"/>
              <a:gd name="T59" fmla="*/ 372 h 512"/>
              <a:gd name="T60" fmla="*/ 171 w 512"/>
              <a:gd name="T61" fmla="*/ 363 h 512"/>
              <a:gd name="T62" fmla="*/ 202 w 512"/>
              <a:gd name="T63" fmla="*/ 357 h 512"/>
              <a:gd name="T64" fmla="*/ 228 w 512"/>
              <a:gd name="T65" fmla="*/ 315 h 512"/>
              <a:gd name="T66" fmla="*/ 227 w 512"/>
              <a:gd name="T67" fmla="*/ 278 h 512"/>
              <a:gd name="T68" fmla="*/ 200 w 512"/>
              <a:gd name="T69" fmla="*/ 216 h 512"/>
              <a:gd name="T70" fmla="*/ 195 w 512"/>
              <a:gd name="T71" fmla="*/ 159 h 512"/>
              <a:gd name="T72" fmla="*/ 240 w 512"/>
              <a:gd name="T73" fmla="*/ 175 h 512"/>
              <a:gd name="T74" fmla="*/ 270 w 512"/>
              <a:gd name="T75" fmla="*/ 170 h 512"/>
              <a:gd name="T76" fmla="*/ 274 w 512"/>
              <a:gd name="T77" fmla="*/ 167 h 512"/>
              <a:gd name="T78" fmla="*/ 277 w 512"/>
              <a:gd name="T79" fmla="*/ 164 h 512"/>
              <a:gd name="T80" fmla="*/ 280 w 512"/>
              <a:gd name="T81" fmla="*/ 167 h 512"/>
              <a:gd name="T82" fmla="*/ 287 w 512"/>
              <a:gd name="T83" fmla="*/ 170 h 512"/>
              <a:gd name="T84" fmla="*/ 316 w 512"/>
              <a:gd name="T85" fmla="*/ 159 h 512"/>
              <a:gd name="T86" fmla="*/ 311 w 512"/>
              <a:gd name="T87" fmla="*/ 216 h 512"/>
              <a:gd name="T88" fmla="*/ 285 w 512"/>
              <a:gd name="T89" fmla="*/ 278 h 512"/>
              <a:gd name="T90" fmla="*/ 284 w 512"/>
              <a:gd name="T91" fmla="*/ 315 h 512"/>
              <a:gd name="T92" fmla="*/ 309 w 512"/>
              <a:gd name="T93" fmla="*/ 357 h 512"/>
              <a:gd name="T94" fmla="*/ 341 w 512"/>
              <a:gd name="T95" fmla="*/ 363 h 512"/>
              <a:gd name="T96" fmla="*/ 378 w 512"/>
              <a:gd name="T97" fmla="*/ 372 h 512"/>
              <a:gd name="T98" fmla="*/ 384 w 512"/>
              <a:gd name="T99" fmla="*/ 373 h 512"/>
              <a:gd name="T100" fmla="*/ 393 w 512"/>
              <a:gd name="T101" fmla="*/ 368 h 512"/>
              <a:gd name="T102" fmla="*/ 389 w 512"/>
              <a:gd name="T103" fmla="*/ 353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12" h="512">
                <a:moveTo>
                  <a:pt x="307" y="137"/>
                </a:moveTo>
                <a:cubicBezTo>
                  <a:pt x="307" y="137"/>
                  <a:pt x="307" y="137"/>
                  <a:pt x="308" y="137"/>
                </a:cubicBezTo>
                <a:cubicBezTo>
                  <a:pt x="302" y="145"/>
                  <a:pt x="295" y="148"/>
                  <a:pt x="292" y="149"/>
                </a:cubicBezTo>
                <a:cubicBezTo>
                  <a:pt x="285" y="141"/>
                  <a:pt x="285" y="141"/>
                  <a:pt x="285" y="141"/>
                </a:cubicBezTo>
                <a:cubicBezTo>
                  <a:pt x="280" y="137"/>
                  <a:pt x="274" y="137"/>
                  <a:pt x="269" y="141"/>
                </a:cubicBezTo>
                <a:cubicBezTo>
                  <a:pt x="261" y="150"/>
                  <a:pt x="261" y="150"/>
                  <a:pt x="261" y="150"/>
                </a:cubicBezTo>
                <a:cubicBezTo>
                  <a:pt x="252" y="153"/>
                  <a:pt x="221" y="160"/>
                  <a:pt x="204" y="137"/>
                </a:cubicBezTo>
                <a:cubicBezTo>
                  <a:pt x="204" y="137"/>
                  <a:pt x="204" y="137"/>
                  <a:pt x="204" y="137"/>
                </a:cubicBezTo>
                <a:cubicBezTo>
                  <a:pt x="214" y="124"/>
                  <a:pt x="231" y="117"/>
                  <a:pt x="256" y="117"/>
                </a:cubicBezTo>
                <a:cubicBezTo>
                  <a:pt x="280" y="117"/>
                  <a:pt x="297" y="124"/>
                  <a:pt x="307" y="137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389" y="353"/>
                </a:moveTo>
                <a:cubicBezTo>
                  <a:pt x="375" y="345"/>
                  <a:pt x="358" y="344"/>
                  <a:pt x="343" y="342"/>
                </a:cubicBezTo>
                <a:cubicBezTo>
                  <a:pt x="333" y="341"/>
                  <a:pt x="323" y="340"/>
                  <a:pt x="319" y="338"/>
                </a:cubicBezTo>
                <a:cubicBezTo>
                  <a:pt x="308" y="332"/>
                  <a:pt x="299" y="297"/>
                  <a:pt x="302" y="290"/>
                </a:cubicBezTo>
                <a:cubicBezTo>
                  <a:pt x="315" y="272"/>
                  <a:pt x="327" y="240"/>
                  <a:pt x="332" y="222"/>
                </a:cubicBezTo>
                <a:cubicBezTo>
                  <a:pt x="338" y="198"/>
                  <a:pt x="347" y="154"/>
                  <a:pt x="324" y="124"/>
                </a:cubicBezTo>
                <a:cubicBezTo>
                  <a:pt x="310" y="105"/>
                  <a:pt x="287" y="96"/>
                  <a:pt x="256" y="96"/>
                </a:cubicBezTo>
                <a:cubicBezTo>
                  <a:pt x="224" y="96"/>
                  <a:pt x="201" y="105"/>
                  <a:pt x="187" y="124"/>
                </a:cubicBezTo>
                <a:cubicBezTo>
                  <a:pt x="165" y="154"/>
                  <a:pt x="173" y="198"/>
                  <a:pt x="180" y="222"/>
                </a:cubicBezTo>
                <a:cubicBezTo>
                  <a:pt x="185" y="240"/>
                  <a:pt x="197" y="272"/>
                  <a:pt x="209" y="289"/>
                </a:cubicBezTo>
                <a:cubicBezTo>
                  <a:pt x="212" y="297"/>
                  <a:pt x="203" y="332"/>
                  <a:pt x="192" y="338"/>
                </a:cubicBezTo>
                <a:cubicBezTo>
                  <a:pt x="188" y="340"/>
                  <a:pt x="178" y="341"/>
                  <a:pt x="168" y="342"/>
                </a:cubicBezTo>
                <a:cubicBezTo>
                  <a:pt x="153" y="344"/>
                  <a:pt x="136" y="345"/>
                  <a:pt x="122" y="353"/>
                </a:cubicBezTo>
                <a:cubicBezTo>
                  <a:pt x="117" y="356"/>
                  <a:pt x="115" y="362"/>
                  <a:pt x="118" y="368"/>
                </a:cubicBezTo>
                <a:cubicBezTo>
                  <a:pt x="121" y="373"/>
                  <a:pt x="128" y="375"/>
                  <a:pt x="133" y="372"/>
                </a:cubicBezTo>
                <a:cubicBezTo>
                  <a:pt x="143" y="366"/>
                  <a:pt x="158" y="365"/>
                  <a:pt x="171" y="363"/>
                </a:cubicBezTo>
                <a:cubicBezTo>
                  <a:pt x="183" y="362"/>
                  <a:pt x="194" y="361"/>
                  <a:pt x="202" y="357"/>
                </a:cubicBezTo>
                <a:cubicBezTo>
                  <a:pt x="218" y="348"/>
                  <a:pt x="225" y="325"/>
                  <a:pt x="228" y="315"/>
                </a:cubicBezTo>
                <a:cubicBezTo>
                  <a:pt x="230" y="306"/>
                  <a:pt x="233" y="288"/>
                  <a:pt x="227" y="278"/>
                </a:cubicBezTo>
                <a:cubicBezTo>
                  <a:pt x="216" y="263"/>
                  <a:pt x="205" y="233"/>
                  <a:pt x="200" y="216"/>
                </a:cubicBezTo>
                <a:cubicBezTo>
                  <a:pt x="197" y="205"/>
                  <a:pt x="191" y="180"/>
                  <a:pt x="195" y="159"/>
                </a:cubicBezTo>
                <a:cubicBezTo>
                  <a:pt x="209" y="171"/>
                  <a:pt x="225" y="175"/>
                  <a:pt x="240" y="175"/>
                </a:cubicBezTo>
                <a:cubicBezTo>
                  <a:pt x="252" y="175"/>
                  <a:pt x="263" y="172"/>
                  <a:pt x="270" y="170"/>
                </a:cubicBezTo>
                <a:cubicBezTo>
                  <a:pt x="271" y="169"/>
                  <a:pt x="273" y="168"/>
                  <a:pt x="274" y="167"/>
                </a:cubicBezTo>
                <a:cubicBezTo>
                  <a:pt x="277" y="164"/>
                  <a:pt x="277" y="164"/>
                  <a:pt x="277" y="164"/>
                </a:cubicBezTo>
                <a:cubicBezTo>
                  <a:pt x="280" y="167"/>
                  <a:pt x="280" y="167"/>
                  <a:pt x="280" y="167"/>
                </a:cubicBezTo>
                <a:cubicBezTo>
                  <a:pt x="282" y="169"/>
                  <a:pt x="284" y="170"/>
                  <a:pt x="287" y="170"/>
                </a:cubicBezTo>
                <a:cubicBezTo>
                  <a:pt x="288" y="170"/>
                  <a:pt x="302" y="171"/>
                  <a:pt x="316" y="159"/>
                </a:cubicBezTo>
                <a:cubicBezTo>
                  <a:pt x="320" y="180"/>
                  <a:pt x="314" y="205"/>
                  <a:pt x="311" y="216"/>
                </a:cubicBezTo>
                <a:cubicBezTo>
                  <a:pt x="306" y="233"/>
                  <a:pt x="295" y="263"/>
                  <a:pt x="285" y="278"/>
                </a:cubicBezTo>
                <a:cubicBezTo>
                  <a:pt x="278" y="288"/>
                  <a:pt x="281" y="306"/>
                  <a:pt x="284" y="315"/>
                </a:cubicBezTo>
                <a:cubicBezTo>
                  <a:pt x="286" y="325"/>
                  <a:pt x="293" y="348"/>
                  <a:pt x="309" y="357"/>
                </a:cubicBezTo>
                <a:cubicBezTo>
                  <a:pt x="317" y="361"/>
                  <a:pt x="328" y="362"/>
                  <a:pt x="341" y="363"/>
                </a:cubicBezTo>
                <a:cubicBezTo>
                  <a:pt x="354" y="365"/>
                  <a:pt x="369" y="366"/>
                  <a:pt x="378" y="372"/>
                </a:cubicBezTo>
                <a:cubicBezTo>
                  <a:pt x="380" y="373"/>
                  <a:pt x="382" y="373"/>
                  <a:pt x="384" y="373"/>
                </a:cubicBezTo>
                <a:cubicBezTo>
                  <a:pt x="387" y="373"/>
                  <a:pt x="391" y="371"/>
                  <a:pt x="393" y="368"/>
                </a:cubicBezTo>
                <a:cubicBezTo>
                  <a:pt x="396" y="362"/>
                  <a:pt x="394" y="356"/>
                  <a:pt x="389" y="35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Freeform 815">
            <a:extLst>
              <a:ext uri="{FF2B5EF4-FFF2-40B4-BE49-F238E27FC236}">
                <a16:creationId xmlns:a16="http://schemas.microsoft.com/office/drawing/2014/main" id="{377D251D-80ED-1445-9192-3EAFC02E98D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237709" y="5131182"/>
            <a:ext cx="829878" cy="738051"/>
          </a:xfrm>
          <a:custGeom>
            <a:avLst/>
            <a:gdLst>
              <a:gd name="T0" fmla="*/ 244 w 512"/>
              <a:gd name="T1" fmla="*/ 118 h 512"/>
              <a:gd name="T2" fmla="*/ 209 w 512"/>
              <a:gd name="T3" fmla="*/ 135 h 512"/>
              <a:gd name="T4" fmla="*/ 180 w 512"/>
              <a:gd name="T5" fmla="*/ 221 h 512"/>
              <a:gd name="T6" fmla="*/ 209 w 512"/>
              <a:gd name="T7" fmla="*/ 298 h 512"/>
              <a:gd name="T8" fmla="*/ 180 w 512"/>
              <a:gd name="T9" fmla="*/ 222 h 512"/>
              <a:gd name="T10" fmla="*/ 279 w 512"/>
              <a:gd name="T11" fmla="*/ 120 h 512"/>
              <a:gd name="T12" fmla="*/ 315 w 512"/>
              <a:gd name="T13" fmla="*/ 168 h 512"/>
              <a:gd name="T14" fmla="*/ 279 w 512"/>
              <a:gd name="T15" fmla="*/ 120 h 512"/>
              <a:gd name="T16" fmla="*/ 331 w 512"/>
              <a:gd name="T17" fmla="*/ 222 h 512"/>
              <a:gd name="T18" fmla="*/ 302 w 512"/>
              <a:gd name="T19" fmla="*/ 298 h 512"/>
              <a:gd name="T20" fmla="*/ 332 w 512"/>
              <a:gd name="T21" fmla="*/ 220 h 512"/>
              <a:gd name="T22" fmla="*/ 256 w 512"/>
              <a:gd name="T23" fmla="*/ 512 h 512"/>
              <a:gd name="T24" fmla="*/ 256 w 512"/>
              <a:gd name="T25" fmla="*/ 0 h 512"/>
              <a:gd name="T26" fmla="*/ 389 w 512"/>
              <a:gd name="T27" fmla="*/ 353 h 512"/>
              <a:gd name="T28" fmla="*/ 319 w 512"/>
              <a:gd name="T29" fmla="*/ 338 h 512"/>
              <a:gd name="T30" fmla="*/ 373 w 512"/>
              <a:gd name="T31" fmla="*/ 320 h 512"/>
              <a:gd name="T32" fmla="*/ 380 w 512"/>
              <a:gd name="T33" fmla="*/ 301 h 512"/>
              <a:gd name="T34" fmla="*/ 326 w 512"/>
              <a:gd name="T35" fmla="*/ 123 h 512"/>
              <a:gd name="T36" fmla="*/ 256 w 512"/>
              <a:gd name="T37" fmla="*/ 96 h 512"/>
              <a:gd name="T38" fmla="*/ 254 w 512"/>
              <a:gd name="T39" fmla="*/ 96 h 512"/>
              <a:gd name="T40" fmla="*/ 186 w 512"/>
              <a:gd name="T41" fmla="*/ 123 h 512"/>
              <a:gd name="T42" fmla="*/ 131 w 512"/>
              <a:gd name="T43" fmla="*/ 301 h 512"/>
              <a:gd name="T44" fmla="*/ 138 w 512"/>
              <a:gd name="T45" fmla="*/ 320 h 512"/>
              <a:gd name="T46" fmla="*/ 193 w 512"/>
              <a:gd name="T47" fmla="*/ 338 h 512"/>
              <a:gd name="T48" fmla="*/ 123 w 512"/>
              <a:gd name="T49" fmla="*/ 353 h 512"/>
              <a:gd name="T50" fmla="*/ 133 w 512"/>
              <a:gd name="T51" fmla="*/ 372 h 512"/>
              <a:gd name="T52" fmla="*/ 202 w 512"/>
              <a:gd name="T53" fmla="*/ 357 h 512"/>
              <a:gd name="T54" fmla="*/ 227 w 512"/>
              <a:gd name="T55" fmla="*/ 278 h 512"/>
              <a:gd name="T56" fmla="*/ 196 w 512"/>
              <a:gd name="T57" fmla="*/ 190 h 512"/>
              <a:gd name="T58" fmla="*/ 315 w 512"/>
              <a:gd name="T59" fmla="*/ 190 h 512"/>
              <a:gd name="T60" fmla="*/ 284 w 512"/>
              <a:gd name="T61" fmla="*/ 278 h 512"/>
              <a:gd name="T62" fmla="*/ 309 w 512"/>
              <a:gd name="T63" fmla="*/ 357 h 512"/>
              <a:gd name="T64" fmla="*/ 378 w 512"/>
              <a:gd name="T65" fmla="*/ 372 h 512"/>
              <a:gd name="T66" fmla="*/ 393 w 512"/>
              <a:gd name="T67" fmla="*/ 368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2" h="512">
                <a:moveTo>
                  <a:pt x="230" y="121"/>
                </a:moveTo>
                <a:cubicBezTo>
                  <a:pt x="235" y="120"/>
                  <a:pt x="240" y="119"/>
                  <a:pt x="244" y="118"/>
                </a:cubicBezTo>
                <a:cubicBezTo>
                  <a:pt x="239" y="143"/>
                  <a:pt x="220" y="162"/>
                  <a:pt x="196" y="168"/>
                </a:cubicBezTo>
                <a:cubicBezTo>
                  <a:pt x="198" y="155"/>
                  <a:pt x="202" y="144"/>
                  <a:pt x="209" y="135"/>
                </a:cubicBezTo>
                <a:cubicBezTo>
                  <a:pt x="215" y="128"/>
                  <a:pt x="223" y="124"/>
                  <a:pt x="230" y="121"/>
                </a:cubicBezTo>
                <a:close/>
                <a:moveTo>
                  <a:pt x="180" y="221"/>
                </a:moveTo>
                <a:cubicBezTo>
                  <a:pt x="176" y="259"/>
                  <a:pt x="167" y="283"/>
                  <a:pt x="159" y="298"/>
                </a:cubicBezTo>
                <a:cubicBezTo>
                  <a:pt x="209" y="298"/>
                  <a:pt x="209" y="298"/>
                  <a:pt x="209" y="298"/>
                </a:cubicBezTo>
                <a:cubicBezTo>
                  <a:pt x="210" y="294"/>
                  <a:pt x="210" y="291"/>
                  <a:pt x="209" y="289"/>
                </a:cubicBezTo>
                <a:cubicBezTo>
                  <a:pt x="197" y="272"/>
                  <a:pt x="185" y="245"/>
                  <a:pt x="180" y="222"/>
                </a:cubicBezTo>
                <a:cubicBezTo>
                  <a:pt x="180" y="221"/>
                  <a:pt x="180" y="221"/>
                  <a:pt x="180" y="221"/>
                </a:cubicBezTo>
                <a:close/>
                <a:moveTo>
                  <a:pt x="279" y="120"/>
                </a:moveTo>
                <a:cubicBezTo>
                  <a:pt x="275" y="119"/>
                  <a:pt x="271" y="118"/>
                  <a:pt x="267" y="118"/>
                </a:cubicBezTo>
                <a:cubicBezTo>
                  <a:pt x="272" y="143"/>
                  <a:pt x="291" y="162"/>
                  <a:pt x="315" y="168"/>
                </a:cubicBezTo>
                <a:cubicBezTo>
                  <a:pt x="313" y="155"/>
                  <a:pt x="309" y="144"/>
                  <a:pt x="302" y="135"/>
                </a:cubicBezTo>
                <a:cubicBezTo>
                  <a:pt x="295" y="128"/>
                  <a:pt x="287" y="123"/>
                  <a:pt x="279" y="120"/>
                </a:cubicBezTo>
                <a:close/>
                <a:moveTo>
                  <a:pt x="332" y="220"/>
                </a:moveTo>
                <a:cubicBezTo>
                  <a:pt x="331" y="220"/>
                  <a:pt x="331" y="221"/>
                  <a:pt x="331" y="222"/>
                </a:cubicBezTo>
                <a:cubicBezTo>
                  <a:pt x="326" y="245"/>
                  <a:pt x="314" y="272"/>
                  <a:pt x="302" y="290"/>
                </a:cubicBezTo>
                <a:cubicBezTo>
                  <a:pt x="301" y="291"/>
                  <a:pt x="301" y="295"/>
                  <a:pt x="302" y="298"/>
                </a:cubicBezTo>
                <a:cubicBezTo>
                  <a:pt x="353" y="298"/>
                  <a:pt x="353" y="298"/>
                  <a:pt x="353" y="298"/>
                </a:cubicBezTo>
                <a:cubicBezTo>
                  <a:pt x="344" y="283"/>
                  <a:pt x="335" y="258"/>
                  <a:pt x="332" y="220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389" y="353"/>
                </a:moveTo>
                <a:cubicBezTo>
                  <a:pt x="375" y="345"/>
                  <a:pt x="358" y="344"/>
                  <a:pt x="343" y="342"/>
                </a:cubicBezTo>
                <a:cubicBezTo>
                  <a:pt x="333" y="341"/>
                  <a:pt x="323" y="340"/>
                  <a:pt x="319" y="338"/>
                </a:cubicBezTo>
                <a:cubicBezTo>
                  <a:pt x="314" y="335"/>
                  <a:pt x="310" y="328"/>
                  <a:pt x="307" y="320"/>
                </a:cubicBezTo>
                <a:cubicBezTo>
                  <a:pt x="373" y="320"/>
                  <a:pt x="373" y="320"/>
                  <a:pt x="373" y="320"/>
                </a:cubicBezTo>
                <a:cubicBezTo>
                  <a:pt x="377" y="320"/>
                  <a:pt x="381" y="317"/>
                  <a:pt x="383" y="313"/>
                </a:cubicBezTo>
                <a:cubicBezTo>
                  <a:pt x="385" y="309"/>
                  <a:pt x="383" y="304"/>
                  <a:pt x="380" y="301"/>
                </a:cubicBezTo>
                <a:cubicBezTo>
                  <a:pt x="380" y="301"/>
                  <a:pt x="352" y="272"/>
                  <a:pt x="352" y="192"/>
                </a:cubicBezTo>
                <a:cubicBezTo>
                  <a:pt x="352" y="163"/>
                  <a:pt x="343" y="139"/>
                  <a:pt x="326" y="123"/>
                </a:cubicBezTo>
                <a:cubicBezTo>
                  <a:pt x="313" y="110"/>
                  <a:pt x="298" y="104"/>
                  <a:pt x="286" y="100"/>
                </a:cubicBezTo>
                <a:cubicBezTo>
                  <a:pt x="270" y="95"/>
                  <a:pt x="257" y="96"/>
                  <a:pt x="256" y="96"/>
                </a:cubicBezTo>
                <a:cubicBezTo>
                  <a:pt x="256" y="96"/>
                  <a:pt x="256" y="96"/>
                  <a:pt x="256" y="96"/>
                </a:cubicBezTo>
                <a:cubicBezTo>
                  <a:pt x="255" y="96"/>
                  <a:pt x="255" y="96"/>
                  <a:pt x="254" y="96"/>
                </a:cubicBezTo>
                <a:cubicBezTo>
                  <a:pt x="252" y="96"/>
                  <a:pt x="238" y="95"/>
                  <a:pt x="222" y="101"/>
                </a:cubicBezTo>
                <a:cubicBezTo>
                  <a:pt x="210" y="105"/>
                  <a:pt x="197" y="111"/>
                  <a:pt x="186" y="123"/>
                </a:cubicBezTo>
                <a:cubicBezTo>
                  <a:pt x="168" y="139"/>
                  <a:pt x="160" y="163"/>
                  <a:pt x="160" y="192"/>
                </a:cubicBezTo>
                <a:cubicBezTo>
                  <a:pt x="160" y="272"/>
                  <a:pt x="131" y="301"/>
                  <a:pt x="131" y="301"/>
                </a:cubicBezTo>
                <a:cubicBezTo>
                  <a:pt x="128" y="304"/>
                  <a:pt x="127" y="309"/>
                  <a:pt x="128" y="313"/>
                </a:cubicBezTo>
                <a:cubicBezTo>
                  <a:pt x="130" y="317"/>
                  <a:pt x="134" y="320"/>
                  <a:pt x="138" y="320"/>
                </a:cubicBezTo>
                <a:cubicBezTo>
                  <a:pt x="204" y="320"/>
                  <a:pt x="204" y="320"/>
                  <a:pt x="204" y="320"/>
                </a:cubicBezTo>
                <a:cubicBezTo>
                  <a:pt x="201" y="328"/>
                  <a:pt x="197" y="335"/>
                  <a:pt x="193" y="338"/>
                </a:cubicBezTo>
                <a:cubicBezTo>
                  <a:pt x="188" y="340"/>
                  <a:pt x="178" y="341"/>
                  <a:pt x="169" y="342"/>
                </a:cubicBezTo>
                <a:cubicBezTo>
                  <a:pt x="153" y="344"/>
                  <a:pt x="136" y="345"/>
                  <a:pt x="123" y="353"/>
                </a:cubicBezTo>
                <a:cubicBezTo>
                  <a:pt x="118" y="356"/>
                  <a:pt x="116" y="362"/>
                  <a:pt x="119" y="368"/>
                </a:cubicBezTo>
                <a:cubicBezTo>
                  <a:pt x="121" y="373"/>
                  <a:pt x="128" y="375"/>
                  <a:pt x="133" y="372"/>
                </a:cubicBezTo>
                <a:cubicBezTo>
                  <a:pt x="143" y="366"/>
                  <a:pt x="158" y="365"/>
                  <a:pt x="171" y="363"/>
                </a:cubicBezTo>
                <a:cubicBezTo>
                  <a:pt x="183" y="362"/>
                  <a:pt x="194" y="361"/>
                  <a:pt x="202" y="357"/>
                </a:cubicBezTo>
                <a:cubicBezTo>
                  <a:pt x="218" y="348"/>
                  <a:pt x="225" y="325"/>
                  <a:pt x="228" y="315"/>
                </a:cubicBezTo>
                <a:cubicBezTo>
                  <a:pt x="230" y="306"/>
                  <a:pt x="233" y="288"/>
                  <a:pt x="227" y="278"/>
                </a:cubicBezTo>
                <a:cubicBezTo>
                  <a:pt x="216" y="262"/>
                  <a:pt x="205" y="237"/>
                  <a:pt x="201" y="217"/>
                </a:cubicBezTo>
                <a:cubicBezTo>
                  <a:pt x="198" y="207"/>
                  <a:pt x="197" y="198"/>
                  <a:pt x="196" y="190"/>
                </a:cubicBezTo>
                <a:cubicBezTo>
                  <a:pt x="222" y="186"/>
                  <a:pt x="243" y="170"/>
                  <a:pt x="256" y="148"/>
                </a:cubicBezTo>
                <a:cubicBezTo>
                  <a:pt x="268" y="169"/>
                  <a:pt x="289" y="185"/>
                  <a:pt x="315" y="190"/>
                </a:cubicBezTo>
                <a:cubicBezTo>
                  <a:pt x="314" y="198"/>
                  <a:pt x="313" y="207"/>
                  <a:pt x="310" y="217"/>
                </a:cubicBezTo>
                <a:cubicBezTo>
                  <a:pt x="306" y="237"/>
                  <a:pt x="295" y="262"/>
                  <a:pt x="284" y="278"/>
                </a:cubicBezTo>
                <a:cubicBezTo>
                  <a:pt x="278" y="288"/>
                  <a:pt x="281" y="305"/>
                  <a:pt x="283" y="315"/>
                </a:cubicBezTo>
                <a:cubicBezTo>
                  <a:pt x="286" y="325"/>
                  <a:pt x="293" y="348"/>
                  <a:pt x="309" y="357"/>
                </a:cubicBezTo>
                <a:cubicBezTo>
                  <a:pt x="317" y="361"/>
                  <a:pt x="328" y="362"/>
                  <a:pt x="340" y="363"/>
                </a:cubicBezTo>
                <a:cubicBezTo>
                  <a:pt x="353" y="365"/>
                  <a:pt x="368" y="366"/>
                  <a:pt x="378" y="372"/>
                </a:cubicBezTo>
                <a:cubicBezTo>
                  <a:pt x="380" y="373"/>
                  <a:pt x="382" y="373"/>
                  <a:pt x="383" y="373"/>
                </a:cubicBezTo>
                <a:cubicBezTo>
                  <a:pt x="387" y="373"/>
                  <a:pt x="391" y="371"/>
                  <a:pt x="393" y="368"/>
                </a:cubicBezTo>
                <a:cubicBezTo>
                  <a:pt x="395" y="362"/>
                  <a:pt x="394" y="356"/>
                  <a:pt x="389" y="3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37C876-778D-7240-9E5D-AC0B278A8F85}"/>
              </a:ext>
            </a:extLst>
          </p:cNvPr>
          <p:cNvSpPr txBox="1"/>
          <p:nvPr/>
        </p:nvSpPr>
        <p:spPr>
          <a:xfrm>
            <a:off x="2002962" y="2700625"/>
            <a:ext cx="1388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Избиратель</a:t>
            </a:r>
            <a:r>
              <a:rPr lang="en-US" b="1" dirty="0"/>
              <a:t>:</a:t>
            </a:r>
            <a:endParaRPr lang="ru-RU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C0EBBE-E2D4-6F41-BA52-A3DDDA7552C8}"/>
              </a:ext>
            </a:extLst>
          </p:cNvPr>
          <p:cNvSpPr txBox="1"/>
          <p:nvPr/>
        </p:nvSpPr>
        <p:spPr>
          <a:xfrm>
            <a:off x="1652648" y="3004045"/>
            <a:ext cx="4983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Каждая организация - член объединения (6) </a:t>
            </a:r>
          </a:p>
          <a:p>
            <a:r>
              <a:rPr lang="en-US" dirty="0"/>
              <a:t>      </a:t>
            </a:r>
            <a:r>
              <a:rPr lang="ru-RU" dirty="0"/>
              <a:t>(один голос </a:t>
            </a:r>
            <a:r>
              <a:rPr lang="en-US" dirty="0"/>
              <a:t>=</a:t>
            </a:r>
            <a:r>
              <a:rPr lang="ru-RU" dirty="0"/>
              <a:t> 1</a:t>
            </a:r>
            <a:r>
              <a:rPr lang="en-US" dirty="0"/>
              <a:t> </a:t>
            </a:r>
            <a:r>
              <a:rPr lang="ru-RU" dirty="0"/>
              <a:t>организация)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FBD363-EEB2-944E-8129-7247F9E734D0}"/>
              </a:ext>
            </a:extLst>
          </p:cNvPr>
          <p:cNvSpPr txBox="1"/>
          <p:nvPr/>
        </p:nvSpPr>
        <p:spPr>
          <a:xfrm>
            <a:off x="1136812" y="972178"/>
            <a:ext cx="10399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> из Положений о выборах сообществ и объединений организаций, Республика Казахстан</a:t>
            </a:r>
          </a:p>
        </p:txBody>
      </p:sp>
      <p:sp>
        <p:nvSpPr>
          <p:cNvPr id="19" name="Freeform 825">
            <a:extLst>
              <a:ext uri="{FF2B5EF4-FFF2-40B4-BE49-F238E27FC236}">
                <a16:creationId xmlns:a16="http://schemas.microsoft.com/office/drawing/2014/main" id="{3DD8BB52-8FEE-594D-B4D8-A66833DEE94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253809" y="2656897"/>
            <a:ext cx="749153" cy="749153"/>
          </a:xfrm>
          <a:custGeom>
            <a:avLst/>
            <a:gdLst>
              <a:gd name="T0" fmla="*/ 245 w 512"/>
              <a:gd name="T1" fmla="*/ 128 h 512"/>
              <a:gd name="T2" fmla="*/ 256 w 512"/>
              <a:gd name="T3" fmla="*/ 117 h 512"/>
              <a:gd name="T4" fmla="*/ 266 w 512"/>
              <a:gd name="T5" fmla="*/ 128 h 512"/>
              <a:gd name="T6" fmla="*/ 256 w 512"/>
              <a:gd name="T7" fmla="*/ 138 h 512"/>
              <a:gd name="T8" fmla="*/ 245 w 512"/>
              <a:gd name="T9" fmla="*/ 128 h 512"/>
              <a:gd name="T10" fmla="*/ 253 w 512"/>
              <a:gd name="T11" fmla="*/ 202 h 512"/>
              <a:gd name="T12" fmla="*/ 227 w 512"/>
              <a:gd name="T13" fmla="*/ 309 h 512"/>
              <a:gd name="T14" fmla="*/ 285 w 512"/>
              <a:gd name="T15" fmla="*/ 309 h 512"/>
              <a:gd name="T16" fmla="*/ 258 w 512"/>
              <a:gd name="T17" fmla="*/ 202 h 512"/>
              <a:gd name="T18" fmla="*/ 253 w 512"/>
              <a:gd name="T19" fmla="*/ 202 h 512"/>
              <a:gd name="T20" fmla="*/ 512 w 512"/>
              <a:gd name="T21" fmla="*/ 256 h 512"/>
              <a:gd name="T22" fmla="*/ 256 w 512"/>
              <a:gd name="T23" fmla="*/ 512 h 512"/>
              <a:gd name="T24" fmla="*/ 0 w 512"/>
              <a:gd name="T25" fmla="*/ 256 h 512"/>
              <a:gd name="T26" fmla="*/ 256 w 512"/>
              <a:gd name="T27" fmla="*/ 0 h 512"/>
              <a:gd name="T28" fmla="*/ 512 w 512"/>
              <a:gd name="T29" fmla="*/ 256 h 512"/>
              <a:gd name="T30" fmla="*/ 224 w 512"/>
              <a:gd name="T31" fmla="*/ 128 h 512"/>
              <a:gd name="T32" fmla="*/ 256 w 512"/>
              <a:gd name="T33" fmla="*/ 160 h 512"/>
              <a:gd name="T34" fmla="*/ 288 w 512"/>
              <a:gd name="T35" fmla="*/ 128 h 512"/>
              <a:gd name="T36" fmla="*/ 256 w 512"/>
              <a:gd name="T37" fmla="*/ 96 h 512"/>
              <a:gd name="T38" fmla="*/ 224 w 512"/>
              <a:gd name="T39" fmla="*/ 128 h 512"/>
              <a:gd name="T40" fmla="*/ 309 w 512"/>
              <a:gd name="T41" fmla="*/ 317 h 512"/>
              <a:gd name="T42" fmla="*/ 277 w 512"/>
              <a:gd name="T43" fmla="*/ 189 h 512"/>
              <a:gd name="T44" fmla="*/ 266 w 512"/>
              <a:gd name="T45" fmla="*/ 181 h 512"/>
              <a:gd name="T46" fmla="*/ 245 w 512"/>
              <a:gd name="T47" fmla="*/ 181 h 512"/>
              <a:gd name="T48" fmla="*/ 235 w 512"/>
              <a:gd name="T49" fmla="*/ 189 h 512"/>
              <a:gd name="T50" fmla="*/ 203 w 512"/>
              <a:gd name="T51" fmla="*/ 317 h 512"/>
              <a:gd name="T52" fmla="*/ 205 w 512"/>
              <a:gd name="T53" fmla="*/ 326 h 512"/>
              <a:gd name="T54" fmla="*/ 213 w 512"/>
              <a:gd name="T55" fmla="*/ 330 h 512"/>
              <a:gd name="T56" fmla="*/ 224 w 512"/>
              <a:gd name="T57" fmla="*/ 330 h 512"/>
              <a:gd name="T58" fmla="*/ 224 w 512"/>
              <a:gd name="T59" fmla="*/ 405 h 512"/>
              <a:gd name="T60" fmla="*/ 234 w 512"/>
              <a:gd name="T61" fmla="*/ 416 h 512"/>
              <a:gd name="T62" fmla="*/ 245 w 512"/>
              <a:gd name="T63" fmla="*/ 405 h 512"/>
              <a:gd name="T64" fmla="*/ 245 w 512"/>
              <a:gd name="T65" fmla="*/ 330 h 512"/>
              <a:gd name="T66" fmla="*/ 266 w 512"/>
              <a:gd name="T67" fmla="*/ 330 h 512"/>
              <a:gd name="T68" fmla="*/ 266 w 512"/>
              <a:gd name="T69" fmla="*/ 405 h 512"/>
              <a:gd name="T70" fmla="*/ 277 w 512"/>
              <a:gd name="T71" fmla="*/ 416 h 512"/>
              <a:gd name="T72" fmla="*/ 288 w 512"/>
              <a:gd name="T73" fmla="*/ 405 h 512"/>
              <a:gd name="T74" fmla="*/ 288 w 512"/>
              <a:gd name="T75" fmla="*/ 330 h 512"/>
              <a:gd name="T76" fmla="*/ 298 w 512"/>
              <a:gd name="T77" fmla="*/ 330 h 512"/>
              <a:gd name="T78" fmla="*/ 307 w 512"/>
              <a:gd name="T79" fmla="*/ 326 h 512"/>
              <a:gd name="T80" fmla="*/ 309 w 512"/>
              <a:gd name="T81" fmla="*/ 317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2" h="512">
                <a:moveTo>
                  <a:pt x="245" y="128"/>
                </a:moveTo>
                <a:cubicBezTo>
                  <a:pt x="245" y="122"/>
                  <a:pt x="250" y="117"/>
                  <a:pt x="256" y="117"/>
                </a:cubicBezTo>
                <a:cubicBezTo>
                  <a:pt x="262" y="117"/>
                  <a:pt x="266" y="122"/>
                  <a:pt x="266" y="128"/>
                </a:cubicBezTo>
                <a:cubicBezTo>
                  <a:pt x="266" y="134"/>
                  <a:pt x="262" y="138"/>
                  <a:pt x="256" y="138"/>
                </a:cubicBezTo>
                <a:cubicBezTo>
                  <a:pt x="250" y="138"/>
                  <a:pt x="245" y="134"/>
                  <a:pt x="245" y="128"/>
                </a:cubicBezTo>
                <a:close/>
                <a:moveTo>
                  <a:pt x="253" y="202"/>
                </a:moveTo>
                <a:cubicBezTo>
                  <a:pt x="227" y="309"/>
                  <a:pt x="227" y="309"/>
                  <a:pt x="227" y="309"/>
                </a:cubicBezTo>
                <a:cubicBezTo>
                  <a:pt x="285" y="309"/>
                  <a:pt x="285" y="309"/>
                  <a:pt x="285" y="309"/>
                </a:cubicBezTo>
                <a:cubicBezTo>
                  <a:pt x="258" y="202"/>
                  <a:pt x="258" y="202"/>
                  <a:pt x="258" y="202"/>
                </a:cubicBezTo>
                <a:lnTo>
                  <a:pt x="253" y="202"/>
                </a:ln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224" y="128"/>
                </a:moveTo>
                <a:cubicBezTo>
                  <a:pt x="224" y="145"/>
                  <a:pt x="238" y="160"/>
                  <a:pt x="256" y="160"/>
                </a:cubicBezTo>
                <a:cubicBezTo>
                  <a:pt x="273" y="160"/>
                  <a:pt x="288" y="145"/>
                  <a:pt x="288" y="128"/>
                </a:cubicBezTo>
                <a:cubicBezTo>
                  <a:pt x="288" y="110"/>
                  <a:pt x="273" y="96"/>
                  <a:pt x="256" y="96"/>
                </a:cubicBezTo>
                <a:cubicBezTo>
                  <a:pt x="238" y="96"/>
                  <a:pt x="224" y="110"/>
                  <a:pt x="224" y="128"/>
                </a:cubicBezTo>
                <a:close/>
                <a:moveTo>
                  <a:pt x="309" y="317"/>
                </a:moveTo>
                <a:cubicBezTo>
                  <a:pt x="277" y="189"/>
                  <a:pt x="277" y="189"/>
                  <a:pt x="277" y="189"/>
                </a:cubicBezTo>
                <a:cubicBezTo>
                  <a:pt x="275" y="184"/>
                  <a:pt x="271" y="181"/>
                  <a:pt x="266" y="181"/>
                </a:cubicBezTo>
                <a:cubicBezTo>
                  <a:pt x="245" y="181"/>
                  <a:pt x="245" y="181"/>
                  <a:pt x="245" y="181"/>
                </a:cubicBezTo>
                <a:cubicBezTo>
                  <a:pt x="240" y="181"/>
                  <a:pt x="236" y="184"/>
                  <a:pt x="235" y="189"/>
                </a:cubicBezTo>
                <a:cubicBezTo>
                  <a:pt x="203" y="317"/>
                  <a:pt x="203" y="317"/>
                  <a:pt x="203" y="317"/>
                </a:cubicBezTo>
                <a:cubicBezTo>
                  <a:pt x="202" y="320"/>
                  <a:pt x="203" y="324"/>
                  <a:pt x="205" y="326"/>
                </a:cubicBezTo>
                <a:cubicBezTo>
                  <a:pt x="207" y="329"/>
                  <a:pt x="210" y="330"/>
                  <a:pt x="213" y="330"/>
                </a:cubicBezTo>
                <a:cubicBezTo>
                  <a:pt x="224" y="330"/>
                  <a:pt x="224" y="330"/>
                  <a:pt x="224" y="330"/>
                </a:cubicBezTo>
                <a:cubicBezTo>
                  <a:pt x="224" y="405"/>
                  <a:pt x="224" y="405"/>
                  <a:pt x="224" y="405"/>
                </a:cubicBezTo>
                <a:cubicBezTo>
                  <a:pt x="224" y="411"/>
                  <a:pt x="228" y="416"/>
                  <a:pt x="234" y="416"/>
                </a:cubicBezTo>
                <a:cubicBezTo>
                  <a:pt x="240" y="416"/>
                  <a:pt x="245" y="411"/>
                  <a:pt x="245" y="405"/>
                </a:cubicBezTo>
                <a:cubicBezTo>
                  <a:pt x="245" y="330"/>
                  <a:pt x="245" y="330"/>
                  <a:pt x="245" y="330"/>
                </a:cubicBezTo>
                <a:cubicBezTo>
                  <a:pt x="266" y="330"/>
                  <a:pt x="266" y="330"/>
                  <a:pt x="266" y="330"/>
                </a:cubicBezTo>
                <a:cubicBezTo>
                  <a:pt x="266" y="405"/>
                  <a:pt x="266" y="405"/>
                  <a:pt x="266" y="405"/>
                </a:cubicBezTo>
                <a:cubicBezTo>
                  <a:pt x="266" y="411"/>
                  <a:pt x="271" y="416"/>
                  <a:pt x="277" y="416"/>
                </a:cubicBezTo>
                <a:cubicBezTo>
                  <a:pt x="283" y="416"/>
                  <a:pt x="288" y="411"/>
                  <a:pt x="288" y="405"/>
                </a:cubicBezTo>
                <a:cubicBezTo>
                  <a:pt x="288" y="330"/>
                  <a:pt x="288" y="330"/>
                  <a:pt x="288" y="330"/>
                </a:cubicBezTo>
                <a:cubicBezTo>
                  <a:pt x="298" y="330"/>
                  <a:pt x="298" y="330"/>
                  <a:pt x="298" y="330"/>
                </a:cubicBezTo>
                <a:cubicBezTo>
                  <a:pt x="302" y="330"/>
                  <a:pt x="305" y="329"/>
                  <a:pt x="307" y="326"/>
                </a:cubicBezTo>
                <a:cubicBezTo>
                  <a:pt x="309" y="324"/>
                  <a:pt x="309" y="320"/>
                  <a:pt x="309" y="3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Стрелка вниз 21">
            <a:extLst>
              <a:ext uri="{FF2B5EF4-FFF2-40B4-BE49-F238E27FC236}">
                <a16:creationId xmlns:a16="http://schemas.microsoft.com/office/drawing/2014/main" id="{BAE28D95-52A5-B943-859E-8553905E5AC1}"/>
              </a:ext>
            </a:extLst>
          </p:cNvPr>
          <p:cNvSpPr/>
          <p:nvPr/>
        </p:nvSpPr>
        <p:spPr>
          <a:xfrm>
            <a:off x="2403941" y="3932523"/>
            <a:ext cx="119270" cy="346308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7448C3-2B3C-9C4F-8CD3-ABC5903C42F9}"/>
              </a:ext>
            </a:extLst>
          </p:cNvPr>
          <p:cNvSpPr txBox="1"/>
          <p:nvPr/>
        </p:nvSpPr>
        <p:spPr>
          <a:xfrm>
            <a:off x="2083687" y="4588716"/>
            <a:ext cx="3650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Представитель организации голосует за кандидатов в члены СКК</a:t>
            </a:r>
          </a:p>
        </p:txBody>
      </p:sp>
      <p:sp>
        <p:nvSpPr>
          <p:cNvPr id="24" name="Rectangular Callout 7">
            <a:extLst>
              <a:ext uri="{FF2B5EF4-FFF2-40B4-BE49-F238E27FC236}">
                <a16:creationId xmlns:a16="http://schemas.microsoft.com/office/drawing/2014/main" id="{9536CC2B-AC1A-0B42-B9B9-8FA87EE26058}"/>
              </a:ext>
            </a:extLst>
          </p:cNvPr>
          <p:cNvSpPr/>
          <p:nvPr/>
        </p:nvSpPr>
        <p:spPr bwMode="gray">
          <a:xfrm>
            <a:off x="6778767" y="3299473"/>
            <a:ext cx="4000528" cy="1612408"/>
          </a:xfrm>
          <a:prstGeom prst="wedgeRectCallout">
            <a:avLst>
              <a:gd name="adj1" fmla="val -83292"/>
              <a:gd name="adj2" fmla="val -464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00" tIns="192000" rIns="192000" bIns="192000" rtlCol="0" anchor="ctr" anchorCtr="0"/>
          <a:lstStyle/>
          <a:p>
            <a:r>
              <a:rPr lang="ru-RU" dirty="0"/>
              <a:t>Рекомендуется обсуждения внутри каждой организации всех кандидатур перед тем, как  уполномочить своего представителя голосовать за кандидата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05938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22DD5-DBE7-F54D-86DC-9C127EC3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095" y="417430"/>
            <a:ext cx="9601200" cy="871151"/>
          </a:xfrm>
        </p:spPr>
        <p:txBody>
          <a:bodyPr>
            <a:normAutofit/>
          </a:bodyPr>
          <a:lstStyle/>
          <a:p>
            <a:r>
              <a:rPr lang="ru-RU" sz="3600" b="1" dirty="0"/>
              <a:t>Кандидаты </a:t>
            </a:r>
          </a:p>
        </p:txBody>
      </p:sp>
      <p:sp>
        <p:nvSpPr>
          <p:cNvPr id="6" name="Freeform 747">
            <a:extLst>
              <a:ext uri="{FF2B5EF4-FFF2-40B4-BE49-F238E27FC236}">
                <a16:creationId xmlns:a16="http://schemas.microsoft.com/office/drawing/2014/main" id="{AE3EE405-5C97-6744-900B-3089985DC90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78095" y="1569588"/>
            <a:ext cx="793169" cy="793169"/>
          </a:xfrm>
          <a:custGeom>
            <a:avLst/>
            <a:gdLst>
              <a:gd name="T0" fmla="*/ 307 w 512"/>
              <a:gd name="T1" fmla="*/ 137 h 512"/>
              <a:gd name="T2" fmla="*/ 308 w 512"/>
              <a:gd name="T3" fmla="*/ 137 h 512"/>
              <a:gd name="T4" fmla="*/ 292 w 512"/>
              <a:gd name="T5" fmla="*/ 149 h 512"/>
              <a:gd name="T6" fmla="*/ 285 w 512"/>
              <a:gd name="T7" fmla="*/ 141 h 512"/>
              <a:gd name="T8" fmla="*/ 269 w 512"/>
              <a:gd name="T9" fmla="*/ 141 h 512"/>
              <a:gd name="T10" fmla="*/ 261 w 512"/>
              <a:gd name="T11" fmla="*/ 150 h 512"/>
              <a:gd name="T12" fmla="*/ 204 w 512"/>
              <a:gd name="T13" fmla="*/ 137 h 512"/>
              <a:gd name="T14" fmla="*/ 204 w 512"/>
              <a:gd name="T15" fmla="*/ 137 h 512"/>
              <a:gd name="T16" fmla="*/ 256 w 512"/>
              <a:gd name="T17" fmla="*/ 117 h 512"/>
              <a:gd name="T18" fmla="*/ 307 w 512"/>
              <a:gd name="T19" fmla="*/ 137 h 512"/>
              <a:gd name="T20" fmla="*/ 512 w 512"/>
              <a:gd name="T21" fmla="*/ 256 h 512"/>
              <a:gd name="T22" fmla="*/ 256 w 512"/>
              <a:gd name="T23" fmla="*/ 512 h 512"/>
              <a:gd name="T24" fmla="*/ 0 w 512"/>
              <a:gd name="T25" fmla="*/ 256 h 512"/>
              <a:gd name="T26" fmla="*/ 256 w 512"/>
              <a:gd name="T27" fmla="*/ 0 h 512"/>
              <a:gd name="T28" fmla="*/ 512 w 512"/>
              <a:gd name="T29" fmla="*/ 256 h 512"/>
              <a:gd name="T30" fmla="*/ 389 w 512"/>
              <a:gd name="T31" fmla="*/ 353 h 512"/>
              <a:gd name="T32" fmla="*/ 343 w 512"/>
              <a:gd name="T33" fmla="*/ 342 h 512"/>
              <a:gd name="T34" fmla="*/ 319 w 512"/>
              <a:gd name="T35" fmla="*/ 338 h 512"/>
              <a:gd name="T36" fmla="*/ 302 w 512"/>
              <a:gd name="T37" fmla="*/ 290 h 512"/>
              <a:gd name="T38" fmla="*/ 332 w 512"/>
              <a:gd name="T39" fmla="*/ 222 h 512"/>
              <a:gd name="T40" fmla="*/ 324 w 512"/>
              <a:gd name="T41" fmla="*/ 124 h 512"/>
              <a:gd name="T42" fmla="*/ 256 w 512"/>
              <a:gd name="T43" fmla="*/ 96 h 512"/>
              <a:gd name="T44" fmla="*/ 187 w 512"/>
              <a:gd name="T45" fmla="*/ 124 h 512"/>
              <a:gd name="T46" fmla="*/ 180 w 512"/>
              <a:gd name="T47" fmla="*/ 222 h 512"/>
              <a:gd name="T48" fmla="*/ 209 w 512"/>
              <a:gd name="T49" fmla="*/ 289 h 512"/>
              <a:gd name="T50" fmla="*/ 192 w 512"/>
              <a:gd name="T51" fmla="*/ 338 h 512"/>
              <a:gd name="T52" fmla="*/ 168 w 512"/>
              <a:gd name="T53" fmla="*/ 342 h 512"/>
              <a:gd name="T54" fmla="*/ 122 w 512"/>
              <a:gd name="T55" fmla="*/ 353 h 512"/>
              <a:gd name="T56" fmla="*/ 118 w 512"/>
              <a:gd name="T57" fmla="*/ 368 h 512"/>
              <a:gd name="T58" fmla="*/ 133 w 512"/>
              <a:gd name="T59" fmla="*/ 372 h 512"/>
              <a:gd name="T60" fmla="*/ 171 w 512"/>
              <a:gd name="T61" fmla="*/ 363 h 512"/>
              <a:gd name="T62" fmla="*/ 202 w 512"/>
              <a:gd name="T63" fmla="*/ 357 h 512"/>
              <a:gd name="T64" fmla="*/ 228 w 512"/>
              <a:gd name="T65" fmla="*/ 315 h 512"/>
              <a:gd name="T66" fmla="*/ 227 w 512"/>
              <a:gd name="T67" fmla="*/ 278 h 512"/>
              <a:gd name="T68" fmla="*/ 200 w 512"/>
              <a:gd name="T69" fmla="*/ 216 h 512"/>
              <a:gd name="T70" fmla="*/ 195 w 512"/>
              <a:gd name="T71" fmla="*/ 159 h 512"/>
              <a:gd name="T72" fmla="*/ 240 w 512"/>
              <a:gd name="T73" fmla="*/ 175 h 512"/>
              <a:gd name="T74" fmla="*/ 270 w 512"/>
              <a:gd name="T75" fmla="*/ 170 h 512"/>
              <a:gd name="T76" fmla="*/ 274 w 512"/>
              <a:gd name="T77" fmla="*/ 167 h 512"/>
              <a:gd name="T78" fmla="*/ 277 w 512"/>
              <a:gd name="T79" fmla="*/ 164 h 512"/>
              <a:gd name="T80" fmla="*/ 280 w 512"/>
              <a:gd name="T81" fmla="*/ 167 h 512"/>
              <a:gd name="T82" fmla="*/ 287 w 512"/>
              <a:gd name="T83" fmla="*/ 170 h 512"/>
              <a:gd name="T84" fmla="*/ 316 w 512"/>
              <a:gd name="T85" fmla="*/ 159 h 512"/>
              <a:gd name="T86" fmla="*/ 311 w 512"/>
              <a:gd name="T87" fmla="*/ 216 h 512"/>
              <a:gd name="T88" fmla="*/ 285 w 512"/>
              <a:gd name="T89" fmla="*/ 278 h 512"/>
              <a:gd name="T90" fmla="*/ 284 w 512"/>
              <a:gd name="T91" fmla="*/ 315 h 512"/>
              <a:gd name="T92" fmla="*/ 309 w 512"/>
              <a:gd name="T93" fmla="*/ 357 h 512"/>
              <a:gd name="T94" fmla="*/ 341 w 512"/>
              <a:gd name="T95" fmla="*/ 363 h 512"/>
              <a:gd name="T96" fmla="*/ 378 w 512"/>
              <a:gd name="T97" fmla="*/ 372 h 512"/>
              <a:gd name="T98" fmla="*/ 384 w 512"/>
              <a:gd name="T99" fmla="*/ 373 h 512"/>
              <a:gd name="T100" fmla="*/ 393 w 512"/>
              <a:gd name="T101" fmla="*/ 368 h 512"/>
              <a:gd name="T102" fmla="*/ 389 w 512"/>
              <a:gd name="T103" fmla="*/ 353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12" h="512">
                <a:moveTo>
                  <a:pt x="307" y="137"/>
                </a:moveTo>
                <a:cubicBezTo>
                  <a:pt x="307" y="137"/>
                  <a:pt x="307" y="137"/>
                  <a:pt x="308" y="137"/>
                </a:cubicBezTo>
                <a:cubicBezTo>
                  <a:pt x="302" y="145"/>
                  <a:pt x="295" y="148"/>
                  <a:pt x="292" y="149"/>
                </a:cubicBezTo>
                <a:cubicBezTo>
                  <a:pt x="285" y="141"/>
                  <a:pt x="285" y="141"/>
                  <a:pt x="285" y="141"/>
                </a:cubicBezTo>
                <a:cubicBezTo>
                  <a:pt x="280" y="137"/>
                  <a:pt x="274" y="137"/>
                  <a:pt x="269" y="141"/>
                </a:cubicBezTo>
                <a:cubicBezTo>
                  <a:pt x="261" y="150"/>
                  <a:pt x="261" y="150"/>
                  <a:pt x="261" y="150"/>
                </a:cubicBezTo>
                <a:cubicBezTo>
                  <a:pt x="252" y="153"/>
                  <a:pt x="221" y="160"/>
                  <a:pt x="204" y="137"/>
                </a:cubicBezTo>
                <a:cubicBezTo>
                  <a:pt x="204" y="137"/>
                  <a:pt x="204" y="137"/>
                  <a:pt x="204" y="137"/>
                </a:cubicBezTo>
                <a:cubicBezTo>
                  <a:pt x="214" y="124"/>
                  <a:pt x="231" y="117"/>
                  <a:pt x="256" y="117"/>
                </a:cubicBezTo>
                <a:cubicBezTo>
                  <a:pt x="280" y="117"/>
                  <a:pt x="297" y="124"/>
                  <a:pt x="307" y="137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389" y="353"/>
                </a:moveTo>
                <a:cubicBezTo>
                  <a:pt x="375" y="345"/>
                  <a:pt x="358" y="344"/>
                  <a:pt x="343" y="342"/>
                </a:cubicBezTo>
                <a:cubicBezTo>
                  <a:pt x="333" y="341"/>
                  <a:pt x="323" y="340"/>
                  <a:pt x="319" y="338"/>
                </a:cubicBezTo>
                <a:cubicBezTo>
                  <a:pt x="308" y="332"/>
                  <a:pt x="299" y="297"/>
                  <a:pt x="302" y="290"/>
                </a:cubicBezTo>
                <a:cubicBezTo>
                  <a:pt x="315" y="272"/>
                  <a:pt x="327" y="240"/>
                  <a:pt x="332" y="222"/>
                </a:cubicBezTo>
                <a:cubicBezTo>
                  <a:pt x="338" y="198"/>
                  <a:pt x="347" y="154"/>
                  <a:pt x="324" y="124"/>
                </a:cubicBezTo>
                <a:cubicBezTo>
                  <a:pt x="310" y="105"/>
                  <a:pt x="287" y="96"/>
                  <a:pt x="256" y="96"/>
                </a:cubicBezTo>
                <a:cubicBezTo>
                  <a:pt x="224" y="96"/>
                  <a:pt x="201" y="105"/>
                  <a:pt x="187" y="124"/>
                </a:cubicBezTo>
                <a:cubicBezTo>
                  <a:pt x="165" y="154"/>
                  <a:pt x="173" y="198"/>
                  <a:pt x="180" y="222"/>
                </a:cubicBezTo>
                <a:cubicBezTo>
                  <a:pt x="185" y="240"/>
                  <a:pt x="197" y="272"/>
                  <a:pt x="209" y="289"/>
                </a:cubicBezTo>
                <a:cubicBezTo>
                  <a:pt x="212" y="297"/>
                  <a:pt x="203" y="332"/>
                  <a:pt x="192" y="338"/>
                </a:cubicBezTo>
                <a:cubicBezTo>
                  <a:pt x="188" y="340"/>
                  <a:pt x="178" y="341"/>
                  <a:pt x="168" y="342"/>
                </a:cubicBezTo>
                <a:cubicBezTo>
                  <a:pt x="153" y="344"/>
                  <a:pt x="136" y="345"/>
                  <a:pt x="122" y="353"/>
                </a:cubicBezTo>
                <a:cubicBezTo>
                  <a:pt x="117" y="356"/>
                  <a:pt x="115" y="362"/>
                  <a:pt x="118" y="368"/>
                </a:cubicBezTo>
                <a:cubicBezTo>
                  <a:pt x="121" y="373"/>
                  <a:pt x="128" y="375"/>
                  <a:pt x="133" y="372"/>
                </a:cubicBezTo>
                <a:cubicBezTo>
                  <a:pt x="143" y="366"/>
                  <a:pt x="158" y="365"/>
                  <a:pt x="171" y="363"/>
                </a:cubicBezTo>
                <a:cubicBezTo>
                  <a:pt x="183" y="362"/>
                  <a:pt x="194" y="361"/>
                  <a:pt x="202" y="357"/>
                </a:cubicBezTo>
                <a:cubicBezTo>
                  <a:pt x="218" y="348"/>
                  <a:pt x="225" y="325"/>
                  <a:pt x="228" y="315"/>
                </a:cubicBezTo>
                <a:cubicBezTo>
                  <a:pt x="230" y="306"/>
                  <a:pt x="233" y="288"/>
                  <a:pt x="227" y="278"/>
                </a:cubicBezTo>
                <a:cubicBezTo>
                  <a:pt x="216" y="263"/>
                  <a:pt x="205" y="233"/>
                  <a:pt x="200" y="216"/>
                </a:cubicBezTo>
                <a:cubicBezTo>
                  <a:pt x="197" y="205"/>
                  <a:pt x="191" y="180"/>
                  <a:pt x="195" y="159"/>
                </a:cubicBezTo>
                <a:cubicBezTo>
                  <a:pt x="209" y="171"/>
                  <a:pt x="225" y="175"/>
                  <a:pt x="240" y="175"/>
                </a:cubicBezTo>
                <a:cubicBezTo>
                  <a:pt x="252" y="175"/>
                  <a:pt x="263" y="172"/>
                  <a:pt x="270" y="170"/>
                </a:cubicBezTo>
                <a:cubicBezTo>
                  <a:pt x="271" y="169"/>
                  <a:pt x="273" y="168"/>
                  <a:pt x="274" y="167"/>
                </a:cubicBezTo>
                <a:cubicBezTo>
                  <a:pt x="277" y="164"/>
                  <a:pt x="277" y="164"/>
                  <a:pt x="277" y="164"/>
                </a:cubicBezTo>
                <a:cubicBezTo>
                  <a:pt x="280" y="167"/>
                  <a:pt x="280" y="167"/>
                  <a:pt x="280" y="167"/>
                </a:cubicBezTo>
                <a:cubicBezTo>
                  <a:pt x="282" y="169"/>
                  <a:pt x="284" y="170"/>
                  <a:pt x="287" y="170"/>
                </a:cubicBezTo>
                <a:cubicBezTo>
                  <a:pt x="288" y="170"/>
                  <a:pt x="302" y="171"/>
                  <a:pt x="316" y="159"/>
                </a:cubicBezTo>
                <a:cubicBezTo>
                  <a:pt x="320" y="180"/>
                  <a:pt x="314" y="205"/>
                  <a:pt x="311" y="216"/>
                </a:cubicBezTo>
                <a:cubicBezTo>
                  <a:pt x="306" y="233"/>
                  <a:pt x="295" y="263"/>
                  <a:pt x="285" y="278"/>
                </a:cubicBezTo>
                <a:cubicBezTo>
                  <a:pt x="278" y="288"/>
                  <a:pt x="281" y="306"/>
                  <a:pt x="284" y="315"/>
                </a:cubicBezTo>
                <a:cubicBezTo>
                  <a:pt x="286" y="325"/>
                  <a:pt x="293" y="348"/>
                  <a:pt x="309" y="357"/>
                </a:cubicBezTo>
                <a:cubicBezTo>
                  <a:pt x="317" y="361"/>
                  <a:pt x="328" y="362"/>
                  <a:pt x="341" y="363"/>
                </a:cubicBezTo>
                <a:cubicBezTo>
                  <a:pt x="354" y="365"/>
                  <a:pt x="369" y="366"/>
                  <a:pt x="378" y="372"/>
                </a:cubicBezTo>
                <a:cubicBezTo>
                  <a:pt x="380" y="373"/>
                  <a:pt x="382" y="373"/>
                  <a:pt x="384" y="373"/>
                </a:cubicBezTo>
                <a:cubicBezTo>
                  <a:pt x="387" y="373"/>
                  <a:pt x="391" y="371"/>
                  <a:pt x="393" y="368"/>
                </a:cubicBezTo>
                <a:cubicBezTo>
                  <a:pt x="396" y="362"/>
                  <a:pt x="394" y="356"/>
                  <a:pt x="389" y="35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Freeform 815">
            <a:extLst>
              <a:ext uri="{FF2B5EF4-FFF2-40B4-BE49-F238E27FC236}">
                <a16:creationId xmlns:a16="http://schemas.microsoft.com/office/drawing/2014/main" id="{377D251D-80ED-1445-9192-3EAFC02E98D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78095" y="2131602"/>
            <a:ext cx="829878" cy="738051"/>
          </a:xfrm>
          <a:custGeom>
            <a:avLst/>
            <a:gdLst>
              <a:gd name="T0" fmla="*/ 244 w 512"/>
              <a:gd name="T1" fmla="*/ 118 h 512"/>
              <a:gd name="T2" fmla="*/ 209 w 512"/>
              <a:gd name="T3" fmla="*/ 135 h 512"/>
              <a:gd name="T4" fmla="*/ 180 w 512"/>
              <a:gd name="T5" fmla="*/ 221 h 512"/>
              <a:gd name="T6" fmla="*/ 209 w 512"/>
              <a:gd name="T7" fmla="*/ 298 h 512"/>
              <a:gd name="T8" fmla="*/ 180 w 512"/>
              <a:gd name="T9" fmla="*/ 222 h 512"/>
              <a:gd name="T10" fmla="*/ 279 w 512"/>
              <a:gd name="T11" fmla="*/ 120 h 512"/>
              <a:gd name="T12" fmla="*/ 315 w 512"/>
              <a:gd name="T13" fmla="*/ 168 h 512"/>
              <a:gd name="T14" fmla="*/ 279 w 512"/>
              <a:gd name="T15" fmla="*/ 120 h 512"/>
              <a:gd name="T16" fmla="*/ 331 w 512"/>
              <a:gd name="T17" fmla="*/ 222 h 512"/>
              <a:gd name="T18" fmla="*/ 302 w 512"/>
              <a:gd name="T19" fmla="*/ 298 h 512"/>
              <a:gd name="T20" fmla="*/ 332 w 512"/>
              <a:gd name="T21" fmla="*/ 220 h 512"/>
              <a:gd name="T22" fmla="*/ 256 w 512"/>
              <a:gd name="T23" fmla="*/ 512 h 512"/>
              <a:gd name="T24" fmla="*/ 256 w 512"/>
              <a:gd name="T25" fmla="*/ 0 h 512"/>
              <a:gd name="T26" fmla="*/ 389 w 512"/>
              <a:gd name="T27" fmla="*/ 353 h 512"/>
              <a:gd name="T28" fmla="*/ 319 w 512"/>
              <a:gd name="T29" fmla="*/ 338 h 512"/>
              <a:gd name="T30" fmla="*/ 373 w 512"/>
              <a:gd name="T31" fmla="*/ 320 h 512"/>
              <a:gd name="T32" fmla="*/ 380 w 512"/>
              <a:gd name="T33" fmla="*/ 301 h 512"/>
              <a:gd name="T34" fmla="*/ 326 w 512"/>
              <a:gd name="T35" fmla="*/ 123 h 512"/>
              <a:gd name="T36" fmla="*/ 256 w 512"/>
              <a:gd name="T37" fmla="*/ 96 h 512"/>
              <a:gd name="T38" fmla="*/ 254 w 512"/>
              <a:gd name="T39" fmla="*/ 96 h 512"/>
              <a:gd name="T40" fmla="*/ 186 w 512"/>
              <a:gd name="T41" fmla="*/ 123 h 512"/>
              <a:gd name="T42" fmla="*/ 131 w 512"/>
              <a:gd name="T43" fmla="*/ 301 h 512"/>
              <a:gd name="T44" fmla="*/ 138 w 512"/>
              <a:gd name="T45" fmla="*/ 320 h 512"/>
              <a:gd name="T46" fmla="*/ 193 w 512"/>
              <a:gd name="T47" fmla="*/ 338 h 512"/>
              <a:gd name="T48" fmla="*/ 123 w 512"/>
              <a:gd name="T49" fmla="*/ 353 h 512"/>
              <a:gd name="T50" fmla="*/ 133 w 512"/>
              <a:gd name="T51" fmla="*/ 372 h 512"/>
              <a:gd name="T52" fmla="*/ 202 w 512"/>
              <a:gd name="T53" fmla="*/ 357 h 512"/>
              <a:gd name="T54" fmla="*/ 227 w 512"/>
              <a:gd name="T55" fmla="*/ 278 h 512"/>
              <a:gd name="T56" fmla="*/ 196 w 512"/>
              <a:gd name="T57" fmla="*/ 190 h 512"/>
              <a:gd name="T58" fmla="*/ 315 w 512"/>
              <a:gd name="T59" fmla="*/ 190 h 512"/>
              <a:gd name="T60" fmla="*/ 284 w 512"/>
              <a:gd name="T61" fmla="*/ 278 h 512"/>
              <a:gd name="T62" fmla="*/ 309 w 512"/>
              <a:gd name="T63" fmla="*/ 357 h 512"/>
              <a:gd name="T64" fmla="*/ 378 w 512"/>
              <a:gd name="T65" fmla="*/ 372 h 512"/>
              <a:gd name="T66" fmla="*/ 393 w 512"/>
              <a:gd name="T67" fmla="*/ 368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2" h="512">
                <a:moveTo>
                  <a:pt x="230" y="121"/>
                </a:moveTo>
                <a:cubicBezTo>
                  <a:pt x="235" y="120"/>
                  <a:pt x="240" y="119"/>
                  <a:pt x="244" y="118"/>
                </a:cubicBezTo>
                <a:cubicBezTo>
                  <a:pt x="239" y="143"/>
                  <a:pt x="220" y="162"/>
                  <a:pt x="196" y="168"/>
                </a:cubicBezTo>
                <a:cubicBezTo>
                  <a:pt x="198" y="155"/>
                  <a:pt x="202" y="144"/>
                  <a:pt x="209" y="135"/>
                </a:cubicBezTo>
                <a:cubicBezTo>
                  <a:pt x="215" y="128"/>
                  <a:pt x="223" y="124"/>
                  <a:pt x="230" y="121"/>
                </a:cubicBezTo>
                <a:close/>
                <a:moveTo>
                  <a:pt x="180" y="221"/>
                </a:moveTo>
                <a:cubicBezTo>
                  <a:pt x="176" y="259"/>
                  <a:pt x="167" y="283"/>
                  <a:pt x="159" y="298"/>
                </a:cubicBezTo>
                <a:cubicBezTo>
                  <a:pt x="209" y="298"/>
                  <a:pt x="209" y="298"/>
                  <a:pt x="209" y="298"/>
                </a:cubicBezTo>
                <a:cubicBezTo>
                  <a:pt x="210" y="294"/>
                  <a:pt x="210" y="291"/>
                  <a:pt x="209" y="289"/>
                </a:cubicBezTo>
                <a:cubicBezTo>
                  <a:pt x="197" y="272"/>
                  <a:pt x="185" y="245"/>
                  <a:pt x="180" y="222"/>
                </a:cubicBezTo>
                <a:cubicBezTo>
                  <a:pt x="180" y="221"/>
                  <a:pt x="180" y="221"/>
                  <a:pt x="180" y="221"/>
                </a:cubicBezTo>
                <a:close/>
                <a:moveTo>
                  <a:pt x="279" y="120"/>
                </a:moveTo>
                <a:cubicBezTo>
                  <a:pt x="275" y="119"/>
                  <a:pt x="271" y="118"/>
                  <a:pt x="267" y="118"/>
                </a:cubicBezTo>
                <a:cubicBezTo>
                  <a:pt x="272" y="143"/>
                  <a:pt x="291" y="162"/>
                  <a:pt x="315" y="168"/>
                </a:cubicBezTo>
                <a:cubicBezTo>
                  <a:pt x="313" y="155"/>
                  <a:pt x="309" y="144"/>
                  <a:pt x="302" y="135"/>
                </a:cubicBezTo>
                <a:cubicBezTo>
                  <a:pt x="295" y="128"/>
                  <a:pt x="287" y="123"/>
                  <a:pt x="279" y="120"/>
                </a:cubicBezTo>
                <a:close/>
                <a:moveTo>
                  <a:pt x="332" y="220"/>
                </a:moveTo>
                <a:cubicBezTo>
                  <a:pt x="331" y="220"/>
                  <a:pt x="331" y="221"/>
                  <a:pt x="331" y="222"/>
                </a:cubicBezTo>
                <a:cubicBezTo>
                  <a:pt x="326" y="245"/>
                  <a:pt x="314" y="272"/>
                  <a:pt x="302" y="290"/>
                </a:cubicBezTo>
                <a:cubicBezTo>
                  <a:pt x="301" y="291"/>
                  <a:pt x="301" y="295"/>
                  <a:pt x="302" y="298"/>
                </a:cubicBezTo>
                <a:cubicBezTo>
                  <a:pt x="353" y="298"/>
                  <a:pt x="353" y="298"/>
                  <a:pt x="353" y="298"/>
                </a:cubicBezTo>
                <a:cubicBezTo>
                  <a:pt x="344" y="283"/>
                  <a:pt x="335" y="258"/>
                  <a:pt x="332" y="220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389" y="353"/>
                </a:moveTo>
                <a:cubicBezTo>
                  <a:pt x="375" y="345"/>
                  <a:pt x="358" y="344"/>
                  <a:pt x="343" y="342"/>
                </a:cubicBezTo>
                <a:cubicBezTo>
                  <a:pt x="333" y="341"/>
                  <a:pt x="323" y="340"/>
                  <a:pt x="319" y="338"/>
                </a:cubicBezTo>
                <a:cubicBezTo>
                  <a:pt x="314" y="335"/>
                  <a:pt x="310" y="328"/>
                  <a:pt x="307" y="320"/>
                </a:cubicBezTo>
                <a:cubicBezTo>
                  <a:pt x="373" y="320"/>
                  <a:pt x="373" y="320"/>
                  <a:pt x="373" y="320"/>
                </a:cubicBezTo>
                <a:cubicBezTo>
                  <a:pt x="377" y="320"/>
                  <a:pt x="381" y="317"/>
                  <a:pt x="383" y="313"/>
                </a:cubicBezTo>
                <a:cubicBezTo>
                  <a:pt x="385" y="309"/>
                  <a:pt x="383" y="304"/>
                  <a:pt x="380" y="301"/>
                </a:cubicBezTo>
                <a:cubicBezTo>
                  <a:pt x="380" y="301"/>
                  <a:pt x="352" y="272"/>
                  <a:pt x="352" y="192"/>
                </a:cubicBezTo>
                <a:cubicBezTo>
                  <a:pt x="352" y="163"/>
                  <a:pt x="343" y="139"/>
                  <a:pt x="326" y="123"/>
                </a:cubicBezTo>
                <a:cubicBezTo>
                  <a:pt x="313" y="110"/>
                  <a:pt x="298" y="104"/>
                  <a:pt x="286" y="100"/>
                </a:cubicBezTo>
                <a:cubicBezTo>
                  <a:pt x="270" y="95"/>
                  <a:pt x="257" y="96"/>
                  <a:pt x="256" y="96"/>
                </a:cubicBezTo>
                <a:cubicBezTo>
                  <a:pt x="256" y="96"/>
                  <a:pt x="256" y="96"/>
                  <a:pt x="256" y="96"/>
                </a:cubicBezTo>
                <a:cubicBezTo>
                  <a:pt x="255" y="96"/>
                  <a:pt x="255" y="96"/>
                  <a:pt x="254" y="96"/>
                </a:cubicBezTo>
                <a:cubicBezTo>
                  <a:pt x="252" y="96"/>
                  <a:pt x="238" y="95"/>
                  <a:pt x="222" y="101"/>
                </a:cubicBezTo>
                <a:cubicBezTo>
                  <a:pt x="210" y="105"/>
                  <a:pt x="197" y="111"/>
                  <a:pt x="186" y="123"/>
                </a:cubicBezTo>
                <a:cubicBezTo>
                  <a:pt x="168" y="139"/>
                  <a:pt x="160" y="163"/>
                  <a:pt x="160" y="192"/>
                </a:cubicBezTo>
                <a:cubicBezTo>
                  <a:pt x="160" y="272"/>
                  <a:pt x="131" y="301"/>
                  <a:pt x="131" y="301"/>
                </a:cubicBezTo>
                <a:cubicBezTo>
                  <a:pt x="128" y="304"/>
                  <a:pt x="127" y="309"/>
                  <a:pt x="128" y="313"/>
                </a:cubicBezTo>
                <a:cubicBezTo>
                  <a:pt x="130" y="317"/>
                  <a:pt x="134" y="320"/>
                  <a:pt x="138" y="320"/>
                </a:cubicBezTo>
                <a:cubicBezTo>
                  <a:pt x="204" y="320"/>
                  <a:pt x="204" y="320"/>
                  <a:pt x="204" y="320"/>
                </a:cubicBezTo>
                <a:cubicBezTo>
                  <a:pt x="201" y="328"/>
                  <a:pt x="197" y="335"/>
                  <a:pt x="193" y="338"/>
                </a:cubicBezTo>
                <a:cubicBezTo>
                  <a:pt x="188" y="340"/>
                  <a:pt x="178" y="341"/>
                  <a:pt x="169" y="342"/>
                </a:cubicBezTo>
                <a:cubicBezTo>
                  <a:pt x="153" y="344"/>
                  <a:pt x="136" y="345"/>
                  <a:pt x="123" y="353"/>
                </a:cubicBezTo>
                <a:cubicBezTo>
                  <a:pt x="118" y="356"/>
                  <a:pt x="116" y="362"/>
                  <a:pt x="119" y="368"/>
                </a:cubicBezTo>
                <a:cubicBezTo>
                  <a:pt x="121" y="373"/>
                  <a:pt x="128" y="375"/>
                  <a:pt x="133" y="372"/>
                </a:cubicBezTo>
                <a:cubicBezTo>
                  <a:pt x="143" y="366"/>
                  <a:pt x="158" y="365"/>
                  <a:pt x="171" y="363"/>
                </a:cubicBezTo>
                <a:cubicBezTo>
                  <a:pt x="183" y="362"/>
                  <a:pt x="194" y="361"/>
                  <a:pt x="202" y="357"/>
                </a:cubicBezTo>
                <a:cubicBezTo>
                  <a:pt x="218" y="348"/>
                  <a:pt x="225" y="325"/>
                  <a:pt x="228" y="315"/>
                </a:cubicBezTo>
                <a:cubicBezTo>
                  <a:pt x="230" y="306"/>
                  <a:pt x="233" y="288"/>
                  <a:pt x="227" y="278"/>
                </a:cubicBezTo>
                <a:cubicBezTo>
                  <a:pt x="216" y="262"/>
                  <a:pt x="205" y="237"/>
                  <a:pt x="201" y="217"/>
                </a:cubicBezTo>
                <a:cubicBezTo>
                  <a:pt x="198" y="207"/>
                  <a:pt x="197" y="198"/>
                  <a:pt x="196" y="190"/>
                </a:cubicBezTo>
                <a:cubicBezTo>
                  <a:pt x="222" y="186"/>
                  <a:pt x="243" y="170"/>
                  <a:pt x="256" y="148"/>
                </a:cubicBezTo>
                <a:cubicBezTo>
                  <a:pt x="268" y="169"/>
                  <a:pt x="289" y="185"/>
                  <a:pt x="315" y="190"/>
                </a:cubicBezTo>
                <a:cubicBezTo>
                  <a:pt x="314" y="198"/>
                  <a:pt x="313" y="207"/>
                  <a:pt x="310" y="217"/>
                </a:cubicBezTo>
                <a:cubicBezTo>
                  <a:pt x="306" y="237"/>
                  <a:pt x="295" y="262"/>
                  <a:pt x="284" y="278"/>
                </a:cubicBezTo>
                <a:cubicBezTo>
                  <a:pt x="278" y="288"/>
                  <a:pt x="281" y="305"/>
                  <a:pt x="283" y="315"/>
                </a:cubicBezTo>
                <a:cubicBezTo>
                  <a:pt x="286" y="325"/>
                  <a:pt x="293" y="348"/>
                  <a:pt x="309" y="357"/>
                </a:cubicBezTo>
                <a:cubicBezTo>
                  <a:pt x="317" y="361"/>
                  <a:pt x="328" y="362"/>
                  <a:pt x="340" y="363"/>
                </a:cubicBezTo>
                <a:cubicBezTo>
                  <a:pt x="353" y="365"/>
                  <a:pt x="368" y="366"/>
                  <a:pt x="378" y="372"/>
                </a:cubicBezTo>
                <a:cubicBezTo>
                  <a:pt x="380" y="373"/>
                  <a:pt x="382" y="373"/>
                  <a:pt x="383" y="373"/>
                </a:cubicBezTo>
                <a:cubicBezTo>
                  <a:pt x="387" y="373"/>
                  <a:pt x="391" y="371"/>
                  <a:pt x="393" y="368"/>
                </a:cubicBezTo>
                <a:cubicBezTo>
                  <a:pt x="395" y="362"/>
                  <a:pt x="394" y="356"/>
                  <a:pt x="389" y="3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Freeform 747">
            <a:extLst>
              <a:ext uri="{FF2B5EF4-FFF2-40B4-BE49-F238E27FC236}">
                <a16:creationId xmlns:a16="http://schemas.microsoft.com/office/drawing/2014/main" id="{7B76C9D1-1AE8-E346-A4D9-2A7EBAA5BF8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241381" y="2745636"/>
            <a:ext cx="729883" cy="729883"/>
          </a:xfrm>
          <a:custGeom>
            <a:avLst/>
            <a:gdLst>
              <a:gd name="T0" fmla="*/ 307 w 512"/>
              <a:gd name="T1" fmla="*/ 137 h 512"/>
              <a:gd name="T2" fmla="*/ 308 w 512"/>
              <a:gd name="T3" fmla="*/ 137 h 512"/>
              <a:gd name="T4" fmla="*/ 292 w 512"/>
              <a:gd name="T5" fmla="*/ 149 h 512"/>
              <a:gd name="T6" fmla="*/ 285 w 512"/>
              <a:gd name="T7" fmla="*/ 141 h 512"/>
              <a:gd name="T8" fmla="*/ 269 w 512"/>
              <a:gd name="T9" fmla="*/ 141 h 512"/>
              <a:gd name="T10" fmla="*/ 261 w 512"/>
              <a:gd name="T11" fmla="*/ 150 h 512"/>
              <a:gd name="T12" fmla="*/ 204 w 512"/>
              <a:gd name="T13" fmla="*/ 137 h 512"/>
              <a:gd name="T14" fmla="*/ 204 w 512"/>
              <a:gd name="T15" fmla="*/ 137 h 512"/>
              <a:gd name="T16" fmla="*/ 256 w 512"/>
              <a:gd name="T17" fmla="*/ 117 h 512"/>
              <a:gd name="T18" fmla="*/ 307 w 512"/>
              <a:gd name="T19" fmla="*/ 137 h 512"/>
              <a:gd name="T20" fmla="*/ 512 w 512"/>
              <a:gd name="T21" fmla="*/ 256 h 512"/>
              <a:gd name="T22" fmla="*/ 256 w 512"/>
              <a:gd name="T23" fmla="*/ 512 h 512"/>
              <a:gd name="T24" fmla="*/ 0 w 512"/>
              <a:gd name="T25" fmla="*/ 256 h 512"/>
              <a:gd name="T26" fmla="*/ 256 w 512"/>
              <a:gd name="T27" fmla="*/ 0 h 512"/>
              <a:gd name="T28" fmla="*/ 512 w 512"/>
              <a:gd name="T29" fmla="*/ 256 h 512"/>
              <a:gd name="T30" fmla="*/ 389 w 512"/>
              <a:gd name="T31" fmla="*/ 353 h 512"/>
              <a:gd name="T32" fmla="*/ 343 w 512"/>
              <a:gd name="T33" fmla="*/ 342 h 512"/>
              <a:gd name="T34" fmla="*/ 319 w 512"/>
              <a:gd name="T35" fmla="*/ 338 h 512"/>
              <a:gd name="T36" fmla="*/ 302 w 512"/>
              <a:gd name="T37" fmla="*/ 290 h 512"/>
              <a:gd name="T38" fmla="*/ 332 w 512"/>
              <a:gd name="T39" fmla="*/ 222 h 512"/>
              <a:gd name="T40" fmla="*/ 324 w 512"/>
              <a:gd name="T41" fmla="*/ 124 h 512"/>
              <a:gd name="T42" fmla="*/ 256 w 512"/>
              <a:gd name="T43" fmla="*/ 96 h 512"/>
              <a:gd name="T44" fmla="*/ 187 w 512"/>
              <a:gd name="T45" fmla="*/ 124 h 512"/>
              <a:gd name="T46" fmla="*/ 180 w 512"/>
              <a:gd name="T47" fmla="*/ 222 h 512"/>
              <a:gd name="T48" fmla="*/ 209 w 512"/>
              <a:gd name="T49" fmla="*/ 289 h 512"/>
              <a:gd name="T50" fmla="*/ 192 w 512"/>
              <a:gd name="T51" fmla="*/ 338 h 512"/>
              <a:gd name="T52" fmla="*/ 168 w 512"/>
              <a:gd name="T53" fmla="*/ 342 h 512"/>
              <a:gd name="T54" fmla="*/ 122 w 512"/>
              <a:gd name="T55" fmla="*/ 353 h 512"/>
              <a:gd name="T56" fmla="*/ 118 w 512"/>
              <a:gd name="T57" fmla="*/ 368 h 512"/>
              <a:gd name="T58" fmla="*/ 133 w 512"/>
              <a:gd name="T59" fmla="*/ 372 h 512"/>
              <a:gd name="T60" fmla="*/ 171 w 512"/>
              <a:gd name="T61" fmla="*/ 363 h 512"/>
              <a:gd name="T62" fmla="*/ 202 w 512"/>
              <a:gd name="T63" fmla="*/ 357 h 512"/>
              <a:gd name="T64" fmla="*/ 228 w 512"/>
              <a:gd name="T65" fmla="*/ 315 h 512"/>
              <a:gd name="T66" fmla="*/ 227 w 512"/>
              <a:gd name="T67" fmla="*/ 278 h 512"/>
              <a:gd name="T68" fmla="*/ 200 w 512"/>
              <a:gd name="T69" fmla="*/ 216 h 512"/>
              <a:gd name="T70" fmla="*/ 195 w 512"/>
              <a:gd name="T71" fmla="*/ 159 h 512"/>
              <a:gd name="T72" fmla="*/ 240 w 512"/>
              <a:gd name="T73" fmla="*/ 175 h 512"/>
              <a:gd name="T74" fmla="*/ 270 w 512"/>
              <a:gd name="T75" fmla="*/ 170 h 512"/>
              <a:gd name="T76" fmla="*/ 274 w 512"/>
              <a:gd name="T77" fmla="*/ 167 h 512"/>
              <a:gd name="T78" fmla="*/ 277 w 512"/>
              <a:gd name="T79" fmla="*/ 164 h 512"/>
              <a:gd name="T80" fmla="*/ 280 w 512"/>
              <a:gd name="T81" fmla="*/ 167 h 512"/>
              <a:gd name="T82" fmla="*/ 287 w 512"/>
              <a:gd name="T83" fmla="*/ 170 h 512"/>
              <a:gd name="T84" fmla="*/ 316 w 512"/>
              <a:gd name="T85" fmla="*/ 159 h 512"/>
              <a:gd name="T86" fmla="*/ 311 w 512"/>
              <a:gd name="T87" fmla="*/ 216 h 512"/>
              <a:gd name="T88" fmla="*/ 285 w 512"/>
              <a:gd name="T89" fmla="*/ 278 h 512"/>
              <a:gd name="T90" fmla="*/ 284 w 512"/>
              <a:gd name="T91" fmla="*/ 315 h 512"/>
              <a:gd name="T92" fmla="*/ 309 w 512"/>
              <a:gd name="T93" fmla="*/ 357 h 512"/>
              <a:gd name="T94" fmla="*/ 341 w 512"/>
              <a:gd name="T95" fmla="*/ 363 h 512"/>
              <a:gd name="T96" fmla="*/ 378 w 512"/>
              <a:gd name="T97" fmla="*/ 372 h 512"/>
              <a:gd name="T98" fmla="*/ 384 w 512"/>
              <a:gd name="T99" fmla="*/ 373 h 512"/>
              <a:gd name="T100" fmla="*/ 393 w 512"/>
              <a:gd name="T101" fmla="*/ 368 h 512"/>
              <a:gd name="T102" fmla="*/ 389 w 512"/>
              <a:gd name="T103" fmla="*/ 353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12" h="512">
                <a:moveTo>
                  <a:pt x="307" y="137"/>
                </a:moveTo>
                <a:cubicBezTo>
                  <a:pt x="307" y="137"/>
                  <a:pt x="307" y="137"/>
                  <a:pt x="308" y="137"/>
                </a:cubicBezTo>
                <a:cubicBezTo>
                  <a:pt x="302" y="145"/>
                  <a:pt x="295" y="148"/>
                  <a:pt x="292" y="149"/>
                </a:cubicBezTo>
                <a:cubicBezTo>
                  <a:pt x="285" y="141"/>
                  <a:pt x="285" y="141"/>
                  <a:pt x="285" y="141"/>
                </a:cubicBezTo>
                <a:cubicBezTo>
                  <a:pt x="280" y="137"/>
                  <a:pt x="274" y="137"/>
                  <a:pt x="269" y="141"/>
                </a:cubicBezTo>
                <a:cubicBezTo>
                  <a:pt x="261" y="150"/>
                  <a:pt x="261" y="150"/>
                  <a:pt x="261" y="150"/>
                </a:cubicBezTo>
                <a:cubicBezTo>
                  <a:pt x="252" y="153"/>
                  <a:pt x="221" y="160"/>
                  <a:pt x="204" y="137"/>
                </a:cubicBezTo>
                <a:cubicBezTo>
                  <a:pt x="204" y="137"/>
                  <a:pt x="204" y="137"/>
                  <a:pt x="204" y="137"/>
                </a:cubicBezTo>
                <a:cubicBezTo>
                  <a:pt x="214" y="124"/>
                  <a:pt x="231" y="117"/>
                  <a:pt x="256" y="117"/>
                </a:cubicBezTo>
                <a:cubicBezTo>
                  <a:pt x="280" y="117"/>
                  <a:pt x="297" y="124"/>
                  <a:pt x="307" y="137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389" y="353"/>
                </a:moveTo>
                <a:cubicBezTo>
                  <a:pt x="375" y="345"/>
                  <a:pt x="358" y="344"/>
                  <a:pt x="343" y="342"/>
                </a:cubicBezTo>
                <a:cubicBezTo>
                  <a:pt x="333" y="341"/>
                  <a:pt x="323" y="340"/>
                  <a:pt x="319" y="338"/>
                </a:cubicBezTo>
                <a:cubicBezTo>
                  <a:pt x="308" y="332"/>
                  <a:pt x="299" y="297"/>
                  <a:pt x="302" y="290"/>
                </a:cubicBezTo>
                <a:cubicBezTo>
                  <a:pt x="315" y="272"/>
                  <a:pt x="327" y="240"/>
                  <a:pt x="332" y="222"/>
                </a:cubicBezTo>
                <a:cubicBezTo>
                  <a:pt x="338" y="198"/>
                  <a:pt x="347" y="154"/>
                  <a:pt x="324" y="124"/>
                </a:cubicBezTo>
                <a:cubicBezTo>
                  <a:pt x="310" y="105"/>
                  <a:pt x="287" y="96"/>
                  <a:pt x="256" y="96"/>
                </a:cubicBezTo>
                <a:cubicBezTo>
                  <a:pt x="224" y="96"/>
                  <a:pt x="201" y="105"/>
                  <a:pt x="187" y="124"/>
                </a:cubicBezTo>
                <a:cubicBezTo>
                  <a:pt x="165" y="154"/>
                  <a:pt x="173" y="198"/>
                  <a:pt x="180" y="222"/>
                </a:cubicBezTo>
                <a:cubicBezTo>
                  <a:pt x="185" y="240"/>
                  <a:pt x="197" y="272"/>
                  <a:pt x="209" y="289"/>
                </a:cubicBezTo>
                <a:cubicBezTo>
                  <a:pt x="212" y="297"/>
                  <a:pt x="203" y="332"/>
                  <a:pt x="192" y="338"/>
                </a:cubicBezTo>
                <a:cubicBezTo>
                  <a:pt x="188" y="340"/>
                  <a:pt x="178" y="341"/>
                  <a:pt x="168" y="342"/>
                </a:cubicBezTo>
                <a:cubicBezTo>
                  <a:pt x="153" y="344"/>
                  <a:pt x="136" y="345"/>
                  <a:pt x="122" y="353"/>
                </a:cubicBezTo>
                <a:cubicBezTo>
                  <a:pt x="117" y="356"/>
                  <a:pt x="115" y="362"/>
                  <a:pt x="118" y="368"/>
                </a:cubicBezTo>
                <a:cubicBezTo>
                  <a:pt x="121" y="373"/>
                  <a:pt x="128" y="375"/>
                  <a:pt x="133" y="372"/>
                </a:cubicBezTo>
                <a:cubicBezTo>
                  <a:pt x="143" y="366"/>
                  <a:pt x="158" y="365"/>
                  <a:pt x="171" y="363"/>
                </a:cubicBezTo>
                <a:cubicBezTo>
                  <a:pt x="183" y="362"/>
                  <a:pt x="194" y="361"/>
                  <a:pt x="202" y="357"/>
                </a:cubicBezTo>
                <a:cubicBezTo>
                  <a:pt x="218" y="348"/>
                  <a:pt x="225" y="325"/>
                  <a:pt x="228" y="315"/>
                </a:cubicBezTo>
                <a:cubicBezTo>
                  <a:pt x="230" y="306"/>
                  <a:pt x="233" y="288"/>
                  <a:pt x="227" y="278"/>
                </a:cubicBezTo>
                <a:cubicBezTo>
                  <a:pt x="216" y="263"/>
                  <a:pt x="205" y="233"/>
                  <a:pt x="200" y="216"/>
                </a:cubicBezTo>
                <a:cubicBezTo>
                  <a:pt x="197" y="205"/>
                  <a:pt x="191" y="180"/>
                  <a:pt x="195" y="159"/>
                </a:cubicBezTo>
                <a:cubicBezTo>
                  <a:pt x="209" y="171"/>
                  <a:pt x="225" y="175"/>
                  <a:pt x="240" y="175"/>
                </a:cubicBezTo>
                <a:cubicBezTo>
                  <a:pt x="252" y="175"/>
                  <a:pt x="263" y="172"/>
                  <a:pt x="270" y="170"/>
                </a:cubicBezTo>
                <a:cubicBezTo>
                  <a:pt x="271" y="169"/>
                  <a:pt x="273" y="168"/>
                  <a:pt x="274" y="167"/>
                </a:cubicBezTo>
                <a:cubicBezTo>
                  <a:pt x="277" y="164"/>
                  <a:pt x="277" y="164"/>
                  <a:pt x="277" y="164"/>
                </a:cubicBezTo>
                <a:cubicBezTo>
                  <a:pt x="280" y="167"/>
                  <a:pt x="280" y="167"/>
                  <a:pt x="280" y="167"/>
                </a:cubicBezTo>
                <a:cubicBezTo>
                  <a:pt x="282" y="169"/>
                  <a:pt x="284" y="170"/>
                  <a:pt x="287" y="170"/>
                </a:cubicBezTo>
                <a:cubicBezTo>
                  <a:pt x="288" y="170"/>
                  <a:pt x="302" y="171"/>
                  <a:pt x="316" y="159"/>
                </a:cubicBezTo>
                <a:cubicBezTo>
                  <a:pt x="320" y="180"/>
                  <a:pt x="314" y="205"/>
                  <a:pt x="311" y="216"/>
                </a:cubicBezTo>
                <a:cubicBezTo>
                  <a:pt x="306" y="233"/>
                  <a:pt x="295" y="263"/>
                  <a:pt x="285" y="278"/>
                </a:cubicBezTo>
                <a:cubicBezTo>
                  <a:pt x="278" y="288"/>
                  <a:pt x="281" y="306"/>
                  <a:pt x="284" y="315"/>
                </a:cubicBezTo>
                <a:cubicBezTo>
                  <a:pt x="286" y="325"/>
                  <a:pt x="293" y="348"/>
                  <a:pt x="309" y="357"/>
                </a:cubicBezTo>
                <a:cubicBezTo>
                  <a:pt x="317" y="361"/>
                  <a:pt x="328" y="362"/>
                  <a:pt x="341" y="363"/>
                </a:cubicBezTo>
                <a:cubicBezTo>
                  <a:pt x="354" y="365"/>
                  <a:pt x="369" y="366"/>
                  <a:pt x="378" y="372"/>
                </a:cubicBezTo>
                <a:cubicBezTo>
                  <a:pt x="380" y="373"/>
                  <a:pt x="382" y="373"/>
                  <a:pt x="384" y="373"/>
                </a:cubicBezTo>
                <a:cubicBezTo>
                  <a:pt x="387" y="373"/>
                  <a:pt x="391" y="371"/>
                  <a:pt x="393" y="368"/>
                </a:cubicBezTo>
                <a:cubicBezTo>
                  <a:pt x="396" y="362"/>
                  <a:pt x="394" y="356"/>
                  <a:pt x="389" y="35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587CEE-38CE-BE44-BC39-308812A2BB35}"/>
              </a:ext>
            </a:extLst>
          </p:cNvPr>
          <p:cNvSpPr txBox="1"/>
          <p:nvPr/>
        </p:nvSpPr>
        <p:spPr>
          <a:xfrm>
            <a:off x="2189306" y="1569588"/>
            <a:ext cx="919256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Кандидаты в члены СКК всех сообществ</a:t>
            </a:r>
            <a:r>
              <a:rPr lang="en-US" b="1" dirty="0"/>
              <a:t>/</a:t>
            </a:r>
            <a:r>
              <a:rPr lang="ru-RU" b="1" dirty="0"/>
              <a:t>объединений организаций выдвигаются по собственной инициативе на добровольной основе, при этом</a:t>
            </a:r>
            <a:r>
              <a:rPr lang="en-US" b="1" dirty="0"/>
              <a:t>:</a:t>
            </a:r>
            <a:endParaRPr lang="ru-RU" b="1" dirty="0"/>
          </a:p>
          <a:p>
            <a:endParaRPr lang="ru-RU" b="1" dirty="0"/>
          </a:p>
          <a:p>
            <a:r>
              <a:rPr lang="ru-RU" dirty="0">
                <a:solidFill>
                  <a:srgbClr val="C00000"/>
                </a:solidFill>
              </a:rPr>
              <a:t>!!! </a:t>
            </a:r>
            <a:r>
              <a:rPr lang="ru-RU" dirty="0"/>
              <a:t>подача кандидатуры любым членом сообщества</a:t>
            </a:r>
            <a:r>
              <a:rPr lang="en-US" dirty="0"/>
              <a:t>/</a:t>
            </a:r>
            <a:r>
              <a:rPr lang="ru-RU" dirty="0"/>
              <a:t>объединения организаций должна соответствовать условиям (1) форма заявки кандидата + перечень документов, из объявления Секретариата СКК, которые в том числе покажут соответствие кандидатуры критериям, (2)  дата и время подачи документов на регистрацию внутри избирательной группы, указанных членом Оргкомитета при оглашении начала регистрации</a:t>
            </a:r>
            <a:endParaRPr lang="ru-RU" dirty="0">
              <a:solidFill>
                <a:srgbClr val="C0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  <a:p>
            <a:r>
              <a:rPr lang="ru-RU" dirty="0">
                <a:solidFill>
                  <a:srgbClr val="C00000"/>
                </a:solidFill>
              </a:rPr>
              <a:t>!!!</a:t>
            </a:r>
            <a:r>
              <a:rPr lang="ru-RU" dirty="0"/>
              <a:t> для выбора необходимо не менее чем два кандидата от каждой избирательной 	группы с условием соответствия критериям (см. критерии в Положении о выборах избирательной группы) В случае, если нет конкурса, член Оргкомитета оглашает повторно регистрацию кандидатов и усиливает коммуникацию внутри избирательной группы</a:t>
            </a:r>
          </a:p>
          <a:p>
            <a:endParaRPr lang="ru-RU" dirty="0"/>
          </a:p>
          <a:p>
            <a:r>
              <a:rPr lang="ru-RU" dirty="0">
                <a:solidFill>
                  <a:srgbClr val="C00000"/>
                </a:solidFill>
              </a:rPr>
              <a:t>!!!</a:t>
            </a:r>
            <a:r>
              <a:rPr lang="ru-RU" dirty="0"/>
              <a:t> согласно ст.4 Внутренних правил работы СКК исключаются представители, которые дважды подряд использовали свое право быть избранными и имели членство в СКК последние 6 лет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94551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B7A5D-0CFE-4442-80EA-35C139EB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568" y="347830"/>
            <a:ext cx="10399853" cy="771107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Пример критериев избирательной группы к кандидату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B6C32C-2C29-6F43-9DCC-545578032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2246" y="2069682"/>
            <a:ext cx="10094496" cy="421080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Готовность к ежедневной коммуникации в рамках работы СКК по электронным средствам связи (рассылка, </a:t>
            </a:r>
            <a:r>
              <a:rPr lang="ru-RU" dirty="0" err="1"/>
              <a:t>Skype</a:t>
            </a:r>
            <a:r>
              <a:rPr lang="ru-RU" dirty="0"/>
              <a:t>, </a:t>
            </a:r>
            <a:r>
              <a:rPr lang="ru-RU" dirty="0" err="1"/>
              <a:t>Zoom</a:t>
            </a:r>
            <a:r>
              <a:rPr lang="ru-RU" dirty="0"/>
              <a:t>), и возможность участия в работе очных заседаний СКК (не менее четырех раз в год);</a:t>
            </a:r>
          </a:p>
          <a:p>
            <a:r>
              <a:rPr lang="ru-RU" dirty="0"/>
              <a:t>Хорошие навыки межличностной коммуникации и понимание проблематики сообщества ЛЖВ в контексте эпидемии ВИЧ в Казахстане </a:t>
            </a:r>
          </a:p>
          <a:p>
            <a:r>
              <a:rPr lang="ru-RU" dirty="0"/>
              <a:t>Опыт работы с документами, умение работать с Интернетом, знание компьютерных программ </a:t>
            </a:r>
            <a:r>
              <a:rPr lang="ru-RU" dirty="0" err="1"/>
              <a:t>Word</a:t>
            </a:r>
            <a:r>
              <a:rPr lang="ru-RU" dirty="0"/>
              <a:t>, </a:t>
            </a:r>
            <a:r>
              <a:rPr lang="ru-RU" dirty="0" err="1"/>
              <a:t>Excel</a:t>
            </a:r>
            <a:r>
              <a:rPr lang="ru-RU" dirty="0"/>
              <a:t>, </a:t>
            </a:r>
            <a:r>
              <a:rPr lang="ru-RU" dirty="0" err="1"/>
              <a:t>PowerPoint</a:t>
            </a:r>
            <a:r>
              <a:rPr lang="ru-RU" dirty="0"/>
              <a:t>.</a:t>
            </a:r>
          </a:p>
          <a:p>
            <a:r>
              <a:rPr lang="ru-RU" dirty="0"/>
              <a:t>Наличие ВИЧ-положительного статуса</a:t>
            </a:r>
          </a:p>
          <a:p>
            <a:r>
              <a:rPr lang="ru-RU" dirty="0"/>
              <a:t>Готовность открыто отстаивать интересы сообщества ЛЖВ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!!!</a:t>
            </a:r>
            <a:r>
              <a:rPr lang="ru-RU" dirty="0"/>
              <a:t> </a:t>
            </a:r>
            <a:r>
              <a:rPr lang="ru-RU" b="1" dirty="0"/>
              <a:t>Кандидат в члены СКК демонстрирует соответствие критериям своей избирательной группы через документацию, которую прилагает к своей заявке  (резюме, мотивационное письмо и другие дополнительные документы о себе).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434CC4-5708-4B4C-BCB9-8C1F30036053}"/>
              </a:ext>
            </a:extLst>
          </p:cNvPr>
          <p:cNvSpPr txBox="1"/>
          <p:nvPr/>
        </p:nvSpPr>
        <p:spPr>
          <a:xfrm>
            <a:off x="1359569" y="949660"/>
            <a:ext cx="10399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> из Положения о выборах сообщества ЛЖВ, Республика Казахстан</a:t>
            </a:r>
          </a:p>
        </p:txBody>
      </p:sp>
    </p:spTree>
    <p:extLst>
      <p:ext uri="{BB962C8B-B14F-4D97-AF65-F5344CB8AC3E}">
        <p14:creationId xmlns:p14="http://schemas.microsoft.com/office/powerpoint/2010/main" val="26741440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CD2AE-2F10-9F42-ABF4-7179BA8C9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09074"/>
            <a:ext cx="9601200" cy="625642"/>
          </a:xfrm>
        </p:spPr>
        <p:txBody>
          <a:bodyPr>
            <a:normAutofit/>
          </a:bodyPr>
          <a:lstStyle/>
          <a:p>
            <a:r>
              <a:rPr lang="ru-RU" sz="3600" b="1" dirty="0"/>
              <a:t>Права и обязанности члена СКК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DDA467-4C98-254C-A119-A3F290718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92705"/>
            <a:ext cx="10010274" cy="463215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Каждый член СКК/альтернат, представляющий неправительственный сектор, должен</a:t>
            </a:r>
            <a:r>
              <a:rPr lang="en-US" b="1" dirty="0"/>
              <a:t>:</a:t>
            </a:r>
            <a:endParaRPr lang="ru-RU" b="1" dirty="0"/>
          </a:p>
          <a:p>
            <a:r>
              <a:rPr lang="ru-RU" dirty="0"/>
              <a:t>понимать, что он представляет интересы своих избирателей (в самом широком смысле), а не свои собственные интересы или интересы своей организации.</a:t>
            </a:r>
          </a:p>
          <a:p>
            <a:r>
              <a:rPr lang="ru-RU" dirty="0"/>
              <a:t>своевременно и открыто обмениваться информацией со своими избирателями и отвечать на запросы.</a:t>
            </a:r>
          </a:p>
          <a:p>
            <a:r>
              <a:rPr lang="ru-RU" dirty="0"/>
              <a:t>регулярно предоставлять обратную связь своим избирателям в виде полугодовых отчетов о своей работе в СКК, эти отчеты должны быть широко распространены и доступны для чтения.</a:t>
            </a:r>
          </a:p>
          <a:p>
            <a:r>
              <a:rPr lang="ru-RU" dirty="0"/>
              <a:t>проводить регулярные консультации (перед каждым заседанием СКК - лично или через тематические интернет-группы) со своими избирателями, чтобы полностью представлять точку зрения и интересы избирательной группы на заседаниях СКК. Равным образом, избирательная группа должна быть вовлечена в процесс принятия решений и проинформирована о результатах заседаний СКК (после заседания СКК).</a:t>
            </a:r>
          </a:p>
          <a:p>
            <a:r>
              <a:rPr lang="ru-RU" dirty="0"/>
              <a:t>соблюдать ротацию, и у каждого члена СКК должен быть альтернат, который может участвовать в заседаниях СКК в отсутствие члена СКК (или по согласованию). Альтернативный член СКК имеет те же полномочия, права и обязанности, что и член СКК.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1D86AA-D032-9145-A8BF-3584B5270977}"/>
              </a:ext>
            </a:extLst>
          </p:cNvPr>
          <p:cNvSpPr txBox="1"/>
          <p:nvPr/>
        </p:nvSpPr>
        <p:spPr>
          <a:xfrm>
            <a:off x="1371600" y="1034716"/>
            <a:ext cx="10708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> из Технического задания представителя неправительственного сектора СКК, Республика Казахстан</a:t>
            </a:r>
          </a:p>
        </p:txBody>
      </p:sp>
    </p:spTree>
    <p:extLst>
      <p:ext uri="{BB962C8B-B14F-4D97-AF65-F5344CB8AC3E}">
        <p14:creationId xmlns:p14="http://schemas.microsoft.com/office/powerpoint/2010/main" val="3931807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22DD5-DBE7-F54D-86DC-9C127EC3A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095" y="242506"/>
            <a:ext cx="9601200" cy="871151"/>
          </a:xfrm>
        </p:spPr>
        <p:txBody>
          <a:bodyPr>
            <a:normAutofit/>
          </a:bodyPr>
          <a:lstStyle/>
          <a:p>
            <a:r>
              <a:rPr lang="ru-RU" sz="3600" b="1" dirty="0"/>
              <a:t>Вовлечение партнеров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1B1F41-4CB0-AE4A-B927-DC3F6BE69E06}"/>
              </a:ext>
            </a:extLst>
          </p:cNvPr>
          <p:cNvSpPr txBox="1"/>
          <p:nvPr/>
        </p:nvSpPr>
        <p:spPr>
          <a:xfrm>
            <a:off x="2149201" y="1490252"/>
            <a:ext cx="830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Избирательные группы привлекают представителей партнерских организаций  для участия в выборах в качестве</a:t>
            </a:r>
            <a:r>
              <a:rPr lang="en-US" b="1" dirty="0"/>
              <a:t>:</a:t>
            </a:r>
            <a:endParaRPr lang="ru-RU" b="1" dirty="0"/>
          </a:p>
        </p:txBody>
      </p:sp>
      <p:grpSp>
        <p:nvGrpSpPr>
          <p:cNvPr id="20" name="Group 836">
            <a:extLst>
              <a:ext uri="{FF2B5EF4-FFF2-40B4-BE49-F238E27FC236}">
                <a16:creationId xmlns:a16="http://schemas.microsoft.com/office/drawing/2014/main" id="{635EC5CA-C3F1-374F-85E1-BDC849B895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44448" y="1498777"/>
            <a:ext cx="906280" cy="906280"/>
            <a:chOff x="4676" y="3030"/>
            <a:chExt cx="340" cy="340"/>
          </a:xfrm>
          <a:solidFill>
            <a:schemeClr val="accent3"/>
          </a:solidFill>
        </p:grpSpPr>
        <p:sp>
          <p:nvSpPr>
            <p:cNvPr id="21" name="Oval 837">
              <a:extLst>
                <a:ext uri="{FF2B5EF4-FFF2-40B4-BE49-F238E27FC236}">
                  <a16:creationId xmlns:a16="http://schemas.microsoft.com/office/drawing/2014/main" id="{CEB5FBC4-C8CB-E54A-B67D-934CBC204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8" y="3108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Oval 838">
              <a:extLst>
                <a:ext uri="{FF2B5EF4-FFF2-40B4-BE49-F238E27FC236}">
                  <a16:creationId xmlns:a16="http://schemas.microsoft.com/office/drawing/2014/main" id="{078723F0-F121-2649-965D-789E3CFA43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9" y="3108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839">
              <a:extLst>
                <a:ext uri="{FF2B5EF4-FFF2-40B4-BE49-F238E27FC236}">
                  <a16:creationId xmlns:a16="http://schemas.microsoft.com/office/drawing/2014/main" id="{2BC097C1-8347-6048-921F-0DE6068FE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" y="3164"/>
              <a:ext cx="38" cy="71"/>
            </a:xfrm>
            <a:custGeom>
              <a:avLst/>
              <a:gdLst>
                <a:gd name="T0" fmla="*/ 18 w 38"/>
                <a:gd name="T1" fmla="*/ 0 h 71"/>
                <a:gd name="T2" fmla="*/ 0 w 38"/>
                <a:gd name="T3" fmla="*/ 71 h 71"/>
                <a:gd name="T4" fmla="*/ 38 w 38"/>
                <a:gd name="T5" fmla="*/ 71 h 71"/>
                <a:gd name="T6" fmla="*/ 21 w 38"/>
                <a:gd name="T7" fmla="*/ 0 h 71"/>
                <a:gd name="T8" fmla="*/ 18 w 38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71">
                  <a:moveTo>
                    <a:pt x="18" y="0"/>
                  </a:moveTo>
                  <a:lnTo>
                    <a:pt x="0" y="71"/>
                  </a:lnTo>
                  <a:lnTo>
                    <a:pt x="38" y="71"/>
                  </a:lnTo>
                  <a:lnTo>
                    <a:pt x="21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840">
              <a:extLst>
                <a:ext uri="{FF2B5EF4-FFF2-40B4-BE49-F238E27FC236}">
                  <a16:creationId xmlns:a16="http://schemas.microsoft.com/office/drawing/2014/main" id="{E52E0EE8-5243-A04F-9ED6-C9B0116FFE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6" y="3030"/>
              <a:ext cx="340" cy="340"/>
            </a:xfrm>
            <a:custGeom>
              <a:avLst/>
              <a:gdLst>
                <a:gd name="T0" fmla="*/ 256 w 512"/>
                <a:gd name="T1" fmla="*/ 0 h 512"/>
                <a:gd name="T2" fmla="*/ 0 w 512"/>
                <a:gd name="T3" fmla="*/ 256 h 512"/>
                <a:gd name="T4" fmla="*/ 256 w 512"/>
                <a:gd name="T5" fmla="*/ 512 h 512"/>
                <a:gd name="T6" fmla="*/ 512 w 512"/>
                <a:gd name="T7" fmla="*/ 256 h 512"/>
                <a:gd name="T8" fmla="*/ 256 w 512"/>
                <a:gd name="T9" fmla="*/ 0 h 512"/>
                <a:gd name="T10" fmla="*/ 181 w 512"/>
                <a:gd name="T11" fmla="*/ 96 h 512"/>
                <a:gd name="T12" fmla="*/ 213 w 512"/>
                <a:gd name="T13" fmla="*/ 128 h 512"/>
                <a:gd name="T14" fmla="*/ 181 w 512"/>
                <a:gd name="T15" fmla="*/ 160 h 512"/>
                <a:gd name="T16" fmla="*/ 149 w 512"/>
                <a:gd name="T17" fmla="*/ 128 h 512"/>
                <a:gd name="T18" fmla="*/ 181 w 512"/>
                <a:gd name="T19" fmla="*/ 96 h 512"/>
                <a:gd name="T20" fmla="*/ 234 w 512"/>
                <a:gd name="T21" fmla="*/ 298 h 512"/>
                <a:gd name="T22" fmla="*/ 224 w 512"/>
                <a:gd name="T23" fmla="*/ 309 h 512"/>
                <a:gd name="T24" fmla="*/ 213 w 512"/>
                <a:gd name="T25" fmla="*/ 309 h 512"/>
                <a:gd name="T26" fmla="*/ 213 w 512"/>
                <a:gd name="T27" fmla="*/ 405 h 512"/>
                <a:gd name="T28" fmla="*/ 202 w 512"/>
                <a:gd name="T29" fmla="*/ 416 h 512"/>
                <a:gd name="T30" fmla="*/ 192 w 512"/>
                <a:gd name="T31" fmla="*/ 405 h 512"/>
                <a:gd name="T32" fmla="*/ 192 w 512"/>
                <a:gd name="T33" fmla="*/ 309 h 512"/>
                <a:gd name="T34" fmla="*/ 170 w 512"/>
                <a:gd name="T35" fmla="*/ 309 h 512"/>
                <a:gd name="T36" fmla="*/ 170 w 512"/>
                <a:gd name="T37" fmla="*/ 405 h 512"/>
                <a:gd name="T38" fmla="*/ 160 w 512"/>
                <a:gd name="T39" fmla="*/ 416 h 512"/>
                <a:gd name="T40" fmla="*/ 149 w 512"/>
                <a:gd name="T41" fmla="*/ 405 h 512"/>
                <a:gd name="T42" fmla="*/ 149 w 512"/>
                <a:gd name="T43" fmla="*/ 309 h 512"/>
                <a:gd name="T44" fmla="*/ 138 w 512"/>
                <a:gd name="T45" fmla="*/ 309 h 512"/>
                <a:gd name="T46" fmla="*/ 128 w 512"/>
                <a:gd name="T47" fmla="*/ 298 h 512"/>
                <a:gd name="T48" fmla="*/ 128 w 512"/>
                <a:gd name="T49" fmla="*/ 192 h 512"/>
                <a:gd name="T50" fmla="*/ 138 w 512"/>
                <a:gd name="T51" fmla="*/ 181 h 512"/>
                <a:gd name="T52" fmla="*/ 224 w 512"/>
                <a:gd name="T53" fmla="*/ 181 h 512"/>
                <a:gd name="T54" fmla="*/ 234 w 512"/>
                <a:gd name="T55" fmla="*/ 192 h 512"/>
                <a:gd name="T56" fmla="*/ 234 w 512"/>
                <a:gd name="T57" fmla="*/ 298 h 512"/>
                <a:gd name="T58" fmla="*/ 330 w 512"/>
                <a:gd name="T59" fmla="*/ 96 h 512"/>
                <a:gd name="T60" fmla="*/ 362 w 512"/>
                <a:gd name="T61" fmla="*/ 128 h 512"/>
                <a:gd name="T62" fmla="*/ 330 w 512"/>
                <a:gd name="T63" fmla="*/ 160 h 512"/>
                <a:gd name="T64" fmla="*/ 298 w 512"/>
                <a:gd name="T65" fmla="*/ 128 h 512"/>
                <a:gd name="T66" fmla="*/ 330 w 512"/>
                <a:gd name="T67" fmla="*/ 96 h 512"/>
                <a:gd name="T68" fmla="*/ 381 w 512"/>
                <a:gd name="T69" fmla="*/ 326 h 512"/>
                <a:gd name="T70" fmla="*/ 373 w 512"/>
                <a:gd name="T71" fmla="*/ 330 h 512"/>
                <a:gd name="T72" fmla="*/ 362 w 512"/>
                <a:gd name="T73" fmla="*/ 330 h 512"/>
                <a:gd name="T74" fmla="*/ 362 w 512"/>
                <a:gd name="T75" fmla="*/ 405 h 512"/>
                <a:gd name="T76" fmla="*/ 352 w 512"/>
                <a:gd name="T77" fmla="*/ 416 h 512"/>
                <a:gd name="T78" fmla="*/ 341 w 512"/>
                <a:gd name="T79" fmla="*/ 405 h 512"/>
                <a:gd name="T80" fmla="*/ 341 w 512"/>
                <a:gd name="T81" fmla="*/ 330 h 512"/>
                <a:gd name="T82" fmla="*/ 320 w 512"/>
                <a:gd name="T83" fmla="*/ 330 h 512"/>
                <a:gd name="T84" fmla="*/ 320 w 512"/>
                <a:gd name="T85" fmla="*/ 405 h 512"/>
                <a:gd name="T86" fmla="*/ 309 w 512"/>
                <a:gd name="T87" fmla="*/ 416 h 512"/>
                <a:gd name="T88" fmla="*/ 298 w 512"/>
                <a:gd name="T89" fmla="*/ 405 h 512"/>
                <a:gd name="T90" fmla="*/ 298 w 512"/>
                <a:gd name="T91" fmla="*/ 330 h 512"/>
                <a:gd name="T92" fmla="*/ 288 w 512"/>
                <a:gd name="T93" fmla="*/ 330 h 512"/>
                <a:gd name="T94" fmla="*/ 279 w 512"/>
                <a:gd name="T95" fmla="*/ 326 h 512"/>
                <a:gd name="T96" fmla="*/ 277 w 512"/>
                <a:gd name="T97" fmla="*/ 317 h 512"/>
                <a:gd name="T98" fmla="*/ 309 w 512"/>
                <a:gd name="T99" fmla="*/ 189 h 512"/>
                <a:gd name="T100" fmla="*/ 320 w 512"/>
                <a:gd name="T101" fmla="*/ 181 h 512"/>
                <a:gd name="T102" fmla="*/ 341 w 512"/>
                <a:gd name="T103" fmla="*/ 181 h 512"/>
                <a:gd name="T104" fmla="*/ 351 w 512"/>
                <a:gd name="T105" fmla="*/ 189 h 512"/>
                <a:gd name="T106" fmla="*/ 383 w 512"/>
                <a:gd name="T107" fmla="*/ 317 h 512"/>
                <a:gd name="T108" fmla="*/ 381 w 512"/>
                <a:gd name="T109" fmla="*/ 326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2" h="512"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  <a:moveTo>
                    <a:pt x="181" y="96"/>
                  </a:moveTo>
                  <a:cubicBezTo>
                    <a:pt x="199" y="96"/>
                    <a:pt x="213" y="110"/>
                    <a:pt x="213" y="128"/>
                  </a:cubicBezTo>
                  <a:cubicBezTo>
                    <a:pt x="213" y="145"/>
                    <a:pt x="199" y="160"/>
                    <a:pt x="181" y="160"/>
                  </a:cubicBezTo>
                  <a:cubicBezTo>
                    <a:pt x="163" y="160"/>
                    <a:pt x="149" y="145"/>
                    <a:pt x="149" y="128"/>
                  </a:cubicBezTo>
                  <a:cubicBezTo>
                    <a:pt x="149" y="110"/>
                    <a:pt x="163" y="96"/>
                    <a:pt x="181" y="96"/>
                  </a:cubicBezTo>
                  <a:close/>
                  <a:moveTo>
                    <a:pt x="234" y="298"/>
                  </a:moveTo>
                  <a:cubicBezTo>
                    <a:pt x="234" y="304"/>
                    <a:pt x="230" y="309"/>
                    <a:pt x="224" y="309"/>
                  </a:cubicBezTo>
                  <a:cubicBezTo>
                    <a:pt x="213" y="309"/>
                    <a:pt x="213" y="309"/>
                    <a:pt x="213" y="309"/>
                  </a:cubicBezTo>
                  <a:cubicBezTo>
                    <a:pt x="213" y="405"/>
                    <a:pt x="213" y="405"/>
                    <a:pt x="213" y="405"/>
                  </a:cubicBezTo>
                  <a:cubicBezTo>
                    <a:pt x="213" y="411"/>
                    <a:pt x="208" y="416"/>
                    <a:pt x="202" y="416"/>
                  </a:cubicBezTo>
                  <a:cubicBezTo>
                    <a:pt x="196" y="416"/>
                    <a:pt x="192" y="411"/>
                    <a:pt x="192" y="405"/>
                  </a:cubicBezTo>
                  <a:cubicBezTo>
                    <a:pt x="192" y="309"/>
                    <a:pt x="192" y="309"/>
                    <a:pt x="192" y="309"/>
                  </a:cubicBezTo>
                  <a:cubicBezTo>
                    <a:pt x="170" y="309"/>
                    <a:pt x="170" y="309"/>
                    <a:pt x="170" y="309"/>
                  </a:cubicBezTo>
                  <a:cubicBezTo>
                    <a:pt x="170" y="405"/>
                    <a:pt x="170" y="405"/>
                    <a:pt x="170" y="405"/>
                  </a:cubicBezTo>
                  <a:cubicBezTo>
                    <a:pt x="170" y="411"/>
                    <a:pt x="166" y="416"/>
                    <a:pt x="160" y="416"/>
                  </a:cubicBezTo>
                  <a:cubicBezTo>
                    <a:pt x="154" y="416"/>
                    <a:pt x="149" y="411"/>
                    <a:pt x="149" y="405"/>
                  </a:cubicBezTo>
                  <a:cubicBezTo>
                    <a:pt x="149" y="309"/>
                    <a:pt x="149" y="309"/>
                    <a:pt x="149" y="309"/>
                  </a:cubicBezTo>
                  <a:cubicBezTo>
                    <a:pt x="138" y="309"/>
                    <a:pt x="138" y="309"/>
                    <a:pt x="138" y="309"/>
                  </a:cubicBezTo>
                  <a:cubicBezTo>
                    <a:pt x="132" y="309"/>
                    <a:pt x="128" y="304"/>
                    <a:pt x="128" y="298"/>
                  </a:cubicBezTo>
                  <a:cubicBezTo>
                    <a:pt x="128" y="192"/>
                    <a:pt x="128" y="192"/>
                    <a:pt x="128" y="192"/>
                  </a:cubicBezTo>
                  <a:cubicBezTo>
                    <a:pt x="128" y="186"/>
                    <a:pt x="132" y="181"/>
                    <a:pt x="138" y="181"/>
                  </a:cubicBezTo>
                  <a:cubicBezTo>
                    <a:pt x="224" y="181"/>
                    <a:pt x="224" y="181"/>
                    <a:pt x="224" y="181"/>
                  </a:cubicBezTo>
                  <a:cubicBezTo>
                    <a:pt x="230" y="181"/>
                    <a:pt x="234" y="186"/>
                    <a:pt x="234" y="192"/>
                  </a:cubicBezTo>
                  <a:lnTo>
                    <a:pt x="234" y="298"/>
                  </a:lnTo>
                  <a:close/>
                  <a:moveTo>
                    <a:pt x="330" y="96"/>
                  </a:moveTo>
                  <a:cubicBezTo>
                    <a:pt x="348" y="96"/>
                    <a:pt x="362" y="110"/>
                    <a:pt x="362" y="128"/>
                  </a:cubicBezTo>
                  <a:cubicBezTo>
                    <a:pt x="362" y="145"/>
                    <a:pt x="348" y="160"/>
                    <a:pt x="330" y="160"/>
                  </a:cubicBezTo>
                  <a:cubicBezTo>
                    <a:pt x="313" y="160"/>
                    <a:pt x="298" y="145"/>
                    <a:pt x="298" y="128"/>
                  </a:cubicBezTo>
                  <a:cubicBezTo>
                    <a:pt x="298" y="110"/>
                    <a:pt x="313" y="96"/>
                    <a:pt x="330" y="96"/>
                  </a:cubicBezTo>
                  <a:close/>
                  <a:moveTo>
                    <a:pt x="381" y="326"/>
                  </a:moveTo>
                  <a:cubicBezTo>
                    <a:pt x="379" y="329"/>
                    <a:pt x="376" y="330"/>
                    <a:pt x="373" y="330"/>
                  </a:cubicBezTo>
                  <a:cubicBezTo>
                    <a:pt x="362" y="330"/>
                    <a:pt x="362" y="330"/>
                    <a:pt x="362" y="330"/>
                  </a:cubicBezTo>
                  <a:cubicBezTo>
                    <a:pt x="362" y="405"/>
                    <a:pt x="362" y="405"/>
                    <a:pt x="362" y="405"/>
                  </a:cubicBezTo>
                  <a:cubicBezTo>
                    <a:pt x="362" y="411"/>
                    <a:pt x="358" y="416"/>
                    <a:pt x="352" y="416"/>
                  </a:cubicBezTo>
                  <a:cubicBezTo>
                    <a:pt x="346" y="416"/>
                    <a:pt x="341" y="411"/>
                    <a:pt x="341" y="405"/>
                  </a:cubicBezTo>
                  <a:cubicBezTo>
                    <a:pt x="341" y="330"/>
                    <a:pt x="341" y="330"/>
                    <a:pt x="341" y="330"/>
                  </a:cubicBezTo>
                  <a:cubicBezTo>
                    <a:pt x="320" y="330"/>
                    <a:pt x="320" y="330"/>
                    <a:pt x="320" y="330"/>
                  </a:cubicBezTo>
                  <a:cubicBezTo>
                    <a:pt x="320" y="405"/>
                    <a:pt x="320" y="405"/>
                    <a:pt x="320" y="405"/>
                  </a:cubicBezTo>
                  <a:cubicBezTo>
                    <a:pt x="320" y="411"/>
                    <a:pt x="315" y="416"/>
                    <a:pt x="309" y="416"/>
                  </a:cubicBezTo>
                  <a:cubicBezTo>
                    <a:pt x="303" y="416"/>
                    <a:pt x="298" y="411"/>
                    <a:pt x="298" y="405"/>
                  </a:cubicBezTo>
                  <a:cubicBezTo>
                    <a:pt x="298" y="330"/>
                    <a:pt x="298" y="330"/>
                    <a:pt x="298" y="330"/>
                  </a:cubicBezTo>
                  <a:cubicBezTo>
                    <a:pt x="288" y="330"/>
                    <a:pt x="288" y="330"/>
                    <a:pt x="288" y="330"/>
                  </a:cubicBezTo>
                  <a:cubicBezTo>
                    <a:pt x="284" y="330"/>
                    <a:pt x="281" y="329"/>
                    <a:pt x="279" y="326"/>
                  </a:cubicBezTo>
                  <a:cubicBezTo>
                    <a:pt x="277" y="324"/>
                    <a:pt x="277" y="320"/>
                    <a:pt x="277" y="317"/>
                  </a:cubicBezTo>
                  <a:cubicBezTo>
                    <a:pt x="309" y="189"/>
                    <a:pt x="309" y="189"/>
                    <a:pt x="309" y="189"/>
                  </a:cubicBezTo>
                  <a:cubicBezTo>
                    <a:pt x="311" y="184"/>
                    <a:pt x="315" y="181"/>
                    <a:pt x="320" y="181"/>
                  </a:cubicBezTo>
                  <a:cubicBezTo>
                    <a:pt x="341" y="181"/>
                    <a:pt x="341" y="181"/>
                    <a:pt x="341" y="181"/>
                  </a:cubicBezTo>
                  <a:cubicBezTo>
                    <a:pt x="346" y="181"/>
                    <a:pt x="350" y="184"/>
                    <a:pt x="351" y="189"/>
                  </a:cubicBezTo>
                  <a:cubicBezTo>
                    <a:pt x="383" y="317"/>
                    <a:pt x="383" y="317"/>
                    <a:pt x="383" y="317"/>
                  </a:cubicBezTo>
                  <a:cubicBezTo>
                    <a:pt x="384" y="320"/>
                    <a:pt x="383" y="324"/>
                    <a:pt x="381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Rectangle 841">
              <a:extLst>
                <a:ext uri="{FF2B5EF4-FFF2-40B4-BE49-F238E27FC236}">
                  <a16:creationId xmlns:a16="http://schemas.microsoft.com/office/drawing/2014/main" id="{AE523ECE-FCE4-AF41-AC1C-DCC23E9E4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5" y="3164"/>
              <a:ext cx="42" cy="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CFB1CAF2-12E0-6A46-B98E-77E60C730F92}"/>
              </a:ext>
            </a:extLst>
          </p:cNvPr>
          <p:cNvSpPr txBox="1"/>
          <p:nvPr/>
        </p:nvSpPr>
        <p:spPr>
          <a:xfrm>
            <a:off x="2149201" y="5523032"/>
            <a:ext cx="8302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!!! </a:t>
            </a:r>
            <a:r>
              <a:rPr lang="ru-RU" b="1" dirty="0"/>
              <a:t>Обсуждение</a:t>
            </a:r>
            <a:r>
              <a:rPr lang="en-US" b="1" dirty="0"/>
              <a:t>: </a:t>
            </a:r>
            <a:r>
              <a:rPr lang="ru-RU" b="1" dirty="0"/>
              <a:t>Представители из каких организаций в стране приглашены</a:t>
            </a:r>
            <a:r>
              <a:rPr lang="en-US" b="1" dirty="0"/>
              <a:t>/</a:t>
            </a:r>
            <a:r>
              <a:rPr lang="ru-RU" b="1" dirty="0"/>
              <a:t>могут быть приглашены сообществом или объединением организаций в комиссии и наблюдатели</a:t>
            </a:r>
            <a:r>
              <a:rPr lang="en-US" b="1" dirty="0"/>
              <a:t>?</a:t>
            </a:r>
            <a:r>
              <a:rPr lang="ru-RU" b="1" dirty="0"/>
              <a:t> </a:t>
            </a:r>
          </a:p>
        </p:txBody>
      </p:sp>
      <p:sp>
        <p:nvSpPr>
          <p:cNvPr id="11" name="Стрелка вниз 10">
            <a:extLst>
              <a:ext uri="{FF2B5EF4-FFF2-40B4-BE49-F238E27FC236}">
                <a16:creationId xmlns:a16="http://schemas.microsoft.com/office/drawing/2014/main" id="{35D76A1A-B989-2B4F-8BC5-C7207192C333}"/>
              </a:ext>
            </a:extLst>
          </p:cNvPr>
          <p:cNvSpPr/>
          <p:nvPr/>
        </p:nvSpPr>
        <p:spPr>
          <a:xfrm>
            <a:off x="2343783" y="2231903"/>
            <a:ext cx="119270" cy="346308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>
            <a:extLst>
              <a:ext uri="{FF2B5EF4-FFF2-40B4-BE49-F238E27FC236}">
                <a16:creationId xmlns:a16="http://schemas.microsoft.com/office/drawing/2014/main" id="{1DABB062-EF58-0D43-8B88-801894EE6706}"/>
              </a:ext>
            </a:extLst>
          </p:cNvPr>
          <p:cNvSpPr/>
          <p:nvPr/>
        </p:nvSpPr>
        <p:spPr>
          <a:xfrm>
            <a:off x="7802109" y="2203649"/>
            <a:ext cx="119270" cy="346308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B1DCF5-0937-BC4B-9BEF-1F46D558DF40}"/>
              </a:ext>
            </a:extLst>
          </p:cNvPr>
          <p:cNvSpPr txBox="1"/>
          <p:nvPr/>
        </p:nvSpPr>
        <p:spPr>
          <a:xfrm>
            <a:off x="2149201" y="2617023"/>
            <a:ext cx="3871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Члена Мандатной</a:t>
            </a:r>
            <a:r>
              <a:rPr lang="en-US" dirty="0"/>
              <a:t>/</a:t>
            </a:r>
            <a:r>
              <a:rPr lang="ru-RU" dirty="0"/>
              <a:t>Счетной комиссии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BBAA96-E3B6-FA4C-9861-89E85A26D8D0}"/>
              </a:ext>
            </a:extLst>
          </p:cNvPr>
          <p:cNvSpPr txBox="1"/>
          <p:nvPr/>
        </p:nvSpPr>
        <p:spPr>
          <a:xfrm>
            <a:off x="7313414" y="2583452"/>
            <a:ext cx="3138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Независимого наблюдателя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8CAAD6-7996-2240-95CB-54ABA88E5C10}"/>
              </a:ext>
            </a:extLst>
          </p:cNvPr>
          <p:cNvSpPr txBox="1"/>
          <p:nvPr/>
        </p:nvSpPr>
        <p:spPr>
          <a:xfrm>
            <a:off x="2149201" y="3292551"/>
            <a:ext cx="3871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Вовлечена в этапы 3 (регистрация) и 5 (голосование)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91637D-CE1A-1245-96C3-69C4F8A988E7}"/>
              </a:ext>
            </a:extLst>
          </p:cNvPr>
          <p:cNvSpPr txBox="1"/>
          <p:nvPr/>
        </p:nvSpPr>
        <p:spPr>
          <a:xfrm>
            <a:off x="7300383" y="3268411"/>
            <a:ext cx="3871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Вовлечен во все этапы через приглашение на собрания Совета</a:t>
            </a:r>
            <a:r>
              <a:rPr lang="en-US" b="1" dirty="0"/>
              <a:t>/ </a:t>
            </a:r>
            <a:r>
              <a:rPr lang="ru-RU" b="1" dirty="0"/>
              <a:t>Форума</a:t>
            </a:r>
            <a:r>
              <a:rPr lang="en-US" b="1" dirty="0"/>
              <a:t>/</a:t>
            </a:r>
            <a:r>
              <a:rPr lang="ru-RU" b="1" dirty="0"/>
              <a:t>Съезда избирательной группы и путем присоединения к разным способам коммуникации (почта, сайты, переписка и </a:t>
            </a:r>
            <a:r>
              <a:rPr lang="ru-RU" b="1" dirty="0" err="1"/>
              <a:t>тд</a:t>
            </a:r>
            <a:r>
              <a:rPr lang="ru-RU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94384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652C1F-89AB-1840-8609-658988EFE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66920"/>
            <a:ext cx="10250905" cy="649705"/>
          </a:xfrm>
        </p:spPr>
        <p:txBody>
          <a:bodyPr>
            <a:noAutofit/>
          </a:bodyPr>
          <a:lstStyle/>
          <a:p>
            <a:r>
              <a:rPr lang="ru-RU" sz="3600" b="1" dirty="0"/>
              <a:t>Мандатная</a:t>
            </a:r>
            <a:r>
              <a:rPr lang="en-US" sz="3600" b="1" dirty="0"/>
              <a:t>/</a:t>
            </a:r>
            <a:r>
              <a:rPr lang="ru-RU" sz="3600" b="1" dirty="0"/>
              <a:t>Счетная комиссия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16BD89-FD46-CE48-9B94-DAF4C35F8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82843"/>
            <a:ext cx="10250904" cy="553452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ru-RU" dirty="0">
              <a:solidFill>
                <a:srgbClr val="C00000"/>
              </a:solidFill>
            </a:endParaRPr>
          </a:p>
          <a:p>
            <a:r>
              <a:rPr lang="ru-RU" dirty="0"/>
              <a:t>Мандатная комиссия (Счетная комиссия или другая структура) формируется в соответствии с порядком предусмотренным Положением о выборах сообщества/объединения НПО на период их проведения в каждой избирательной группе. </a:t>
            </a:r>
          </a:p>
          <a:p>
            <a:r>
              <a:rPr lang="ru-RU" dirty="0"/>
              <a:t>Рекомендуемый численный состав – 3 члена комиссии из числа представителей партнерских организаций, не вовлеченных в выборы членов СКК внутри конкретной избирательной группы. Кандидаты в состав СКК от неправительственного сектора, а также действительные члены СКК, не могут входить в состав комиссии. </a:t>
            </a:r>
          </a:p>
          <a:p>
            <a:r>
              <a:rPr lang="ru-RU" dirty="0"/>
              <a:t>Члены комиссии выполняют свою деятельность на добровольной основе в сотрудничестве с членом Оргкомитета </a:t>
            </a:r>
          </a:p>
          <a:p>
            <a:r>
              <a:rPr lang="ru-RU" dirty="0"/>
              <a:t>Основные задачи (1) анализ документов, поданных кандидатами в члены СКК во время регистрации и контроль за процессом регистрации избирателей в целом; (2) верификация кандидатур на соответствие критериям к членству в СКК, в случае несоответствия критериям и требованиям, нарушению сроков и условий подачи документации, нарушению ст. 4 Внутренних правил работы СКК  - кандидат не допускается комиссией к дальнейшим этапам выборов; (3) совместно с членом Оргкомитета, формирование списков избирателей после их регистрации; (4) участие в организации голосования - подсчет голосов, определение членов СКК, набравших наибольшее количество голосов, и их альтернатов (5) в сотрудничестве с членом Оргкомитета документирование результатов выборов (протокол и его приложения) и подача документов в Секретариат СКК до 06 ноября. </a:t>
            </a:r>
          </a:p>
          <a:p>
            <a:r>
              <a:rPr lang="ru-RU" b="1" dirty="0"/>
              <a:t>Во время этапа 3 проводится первое совещание комиссии (см. слайд 13 – ожидаемый результат)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FE9F3F-2FE5-F542-86D1-1597FFBF9D42}"/>
              </a:ext>
            </a:extLst>
          </p:cNvPr>
          <p:cNvSpPr txBox="1"/>
          <p:nvPr/>
        </p:nvSpPr>
        <p:spPr>
          <a:xfrm>
            <a:off x="1371599" y="647348"/>
            <a:ext cx="10708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/>
                </a:solidFill>
              </a:rPr>
              <a:t> из Технического задания представителя неправительственного сектора СКК, Республика Казахстан</a:t>
            </a:r>
          </a:p>
        </p:txBody>
      </p:sp>
    </p:spTree>
    <p:extLst>
      <p:ext uri="{BB962C8B-B14F-4D97-AF65-F5344CB8AC3E}">
        <p14:creationId xmlns:p14="http://schemas.microsoft.com/office/powerpoint/2010/main" val="13355915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758" y="2634915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4. Публикация списка кандидатур</a:t>
            </a:r>
            <a:br>
              <a:rPr lang="ru-RU" sz="4000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29818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4. Ожидаемый результат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E8373101-9377-2C48-BD09-5D0B7AED7BDF}"/>
              </a:ext>
            </a:extLst>
          </p:cNvPr>
          <p:cNvSpPr txBox="1">
            <a:spLocks/>
          </p:cNvSpPr>
          <p:nvPr/>
        </p:nvSpPr>
        <p:spPr>
          <a:xfrm>
            <a:off x="1371600" y="1742574"/>
            <a:ext cx="10575758" cy="4381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highlight>
                  <a:srgbClr val="FFFF00"/>
                </a:highlight>
              </a:rPr>
              <a:t>!!!</a:t>
            </a:r>
            <a:r>
              <a:rPr lang="ru-RU" dirty="0">
                <a:highlight>
                  <a:srgbClr val="FFFF00"/>
                </a:highlight>
              </a:rPr>
              <a:t> </a:t>
            </a:r>
            <a:r>
              <a:rPr lang="ru-RU" b="1" dirty="0">
                <a:highlight>
                  <a:srgbClr val="FFFF00"/>
                </a:highlight>
              </a:rPr>
              <a:t>к 25 октября </a:t>
            </a:r>
            <a:r>
              <a:rPr lang="ru-RU" b="1" dirty="0"/>
              <a:t>публикуется список кандидатур от всех избирательных групп</a:t>
            </a: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Документы, которые готовятся в ходе реализации этапа 4.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общий список всех кандидатур в члены СКК, которые допущены к голосованию Мандатными</a:t>
            </a:r>
            <a:r>
              <a:rPr lang="en-US" dirty="0"/>
              <a:t>/</a:t>
            </a:r>
            <a:r>
              <a:rPr lang="ru-RU" dirty="0"/>
              <a:t>Счетными комиссиями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Текст объявления для сайта СКК о публикации списка кандидатов и уведомление о том, что избирательные группы переходят голосованию за своих кандидатов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390936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799"/>
            <a:ext cx="10527632" cy="733927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4. Действия Оргкомитета и Секретариата СКК</a:t>
            </a:r>
            <a:br>
              <a:rPr lang="ru-RU" sz="4000" b="1" dirty="0"/>
            </a:br>
            <a:br>
              <a:rPr lang="ru-RU" sz="4000" b="1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24263"/>
            <a:ext cx="9601200" cy="49329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highlight>
                  <a:srgbClr val="FFFF00"/>
                </a:highlight>
              </a:rPr>
              <a:t>до 25 октября </a:t>
            </a:r>
            <a:r>
              <a:rPr lang="ru-RU" dirty="0"/>
              <a:t>каждый член Оргкомитета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подает в Секретариат СКК список кандидатов в члены СКК от своей избирательной группы с приложением решения</a:t>
            </a:r>
            <a:r>
              <a:rPr lang="en-US" dirty="0"/>
              <a:t>/</a:t>
            </a:r>
            <a:r>
              <a:rPr lang="ru-RU" dirty="0"/>
              <a:t>протокола Мандатной комиссии/ Счетной комиссии в котором отображена информация об их допуске к голосованию</a:t>
            </a:r>
          </a:p>
          <a:p>
            <a:pPr marL="0" indent="0">
              <a:buNone/>
            </a:pPr>
            <a:r>
              <a:rPr lang="ru-RU" b="1" dirty="0">
                <a:highlight>
                  <a:srgbClr val="FFFF00"/>
                </a:highlight>
              </a:rPr>
              <a:t>до 25 октября </a:t>
            </a:r>
            <a:r>
              <a:rPr lang="ru-RU" dirty="0"/>
              <a:t>Секретариат СКК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готовит общий список кандидатур от всех избирательных групп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готовит текст объявления для сайта СКК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публикует список кандидатур для открытого доступа и уведомляет всех партнеров, что избирательные группы переходят к голосованию</a:t>
            </a:r>
          </a:p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b="1" dirty="0"/>
              <a:t>!!! Секретариат СКК изучает протоколы и может обратиться за дополнительной информацией к независимым наблюдателям, членам Мандатной или Счетной комиссии</a:t>
            </a:r>
          </a:p>
          <a:p>
            <a:pPr>
              <a:buFont typeface="Wingdings" pitchFamily="2" charset="2"/>
              <a:buChar char="§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0213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758" y="2634915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5. Голосование</a:t>
            </a:r>
            <a:br>
              <a:rPr lang="ru-RU" sz="4000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45575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5. Ожидаемый результат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E8373101-9377-2C48-BD09-5D0B7AED7BDF}"/>
              </a:ext>
            </a:extLst>
          </p:cNvPr>
          <p:cNvSpPr txBox="1">
            <a:spLocks/>
          </p:cNvSpPr>
          <p:nvPr/>
        </p:nvSpPr>
        <p:spPr>
          <a:xfrm>
            <a:off x="1371600" y="1742574"/>
            <a:ext cx="10575758" cy="46702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highlight>
                  <a:srgbClr val="FFFF00"/>
                </a:highlight>
              </a:rPr>
              <a:t>!!!</a:t>
            </a:r>
            <a:r>
              <a:rPr lang="ru-RU" b="1" dirty="0">
                <a:highlight>
                  <a:srgbClr val="FFFF00"/>
                </a:highlight>
              </a:rPr>
              <a:t> </a:t>
            </a:r>
            <a:r>
              <a:rPr lang="ru-RU" b="1" dirty="0">
                <a:solidFill>
                  <a:srgbClr val="C00000"/>
                </a:solidFill>
                <a:highlight>
                  <a:srgbClr val="FFFF00"/>
                </a:highlight>
              </a:rPr>
              <a:t>16 ноября до 18.00 </a:t>
            </a:r>
            <a:r>
              <a:rPr lang="ru-RU" b="1" dirty="0"/>
              <a:t>в Секретариат СКК поданы кандидатуры в члены СКК и альтернаты от каждой избирательной группы с подтверждающей документацией</a:t>
            </a:r>
            <a:endParaRPr lang="ru-RU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Документы, которые готовятся в ходе реализации этапа 5.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программа мероприятия (форум</a:t>
            </a:r>
            <a:r>
              <a:rPr lang="en-US" dirty="0"/>
              <a:t>/</a:t>
            </a:r>
            <a:r>
              <a:rPr lang="ru-RU" dirty="0"/>
              <a:t>съезд</a:t>
            </a:r>
            <a:r>
              <a:rPr lang="en-US" dirty="0"/>
              <a:t>/</a:t>
            </a:r>
            <a:r>
              <a:rPr lang="ru-RU" dirty="0"/>
              <a:t>общее собрание)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объявление о начале голосования за кандидатов – четкое указание даты и времени закрытия голосования, бюллетень или форма для голосования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пакет документов для подачи в Секретариат СКК</a:t>
            </a:r>
            <a:r>
              <a:rPr lang="en-US" dirty="0"/>
              <a:t>:</a:t>
            </a:r>
            <a:r>
              <a:rPr lang="ru-RU" dirty="0"/>
              <a:t> (1) решение</a:t>
            </a:r>
            <a:r>
              <a:rPr lang="en-US" dirty="0"/>
              <a:t>/</a:t>
            </a:r>
            <a:r>
              <a:rPr lang="ru-RU" dirty="0"/>
              <a:t>протокол, подписанный всеми членами Мандатной</a:t>
            </a:r>
            <a:r>
              <a:rPr lang="en-US" dirty="0"/>
              <a:t>/</a:t>
            </a:r>
            <a:r>
              <a:rPr lang="ru-RU" dirty="0"/>
              <a:t>Счетной комиссией и членом Оргкомитета с указанием даты его составления(2) Формы заявки, заполненные и подписанные кандидатами в члены СКК (3) Резюме (4) Документ, удостоверяющий личность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пакет документов для архива</a:t>
            </a:r>
            <a:r>
              <a:rPr lang="en-US" dirty="0"/>
              <a:t>:</a:t>
            </a:r>
            <a:r>
              <a:rPr lang="ru-RU" dirty="0"/>
              <a:t> (1) список избирателей, (2) бюллетени</a:t>
            </a:r>
            <a:r>
              <a:rPr lang="en-US" dirty="0"/>
              <a:t>/</a:t>
            </a:r>
            <a:r>
              <a:rPr lang="ru-RU" dirty="0"/>
              <a:t>формы голосования от избирателей (подтверждение голосов)</a:t>
            </a:r>
          </a:p>
          <a:p>
            <a:pPr>
              <a:buFont typeface="Wingdings" pitchFamily="2" charset="2"/>
              <a:buChar char="§"/>
            </a:pPr>
            <a:endParaRPr lang="ru-RU" dirty="0"/>
          </a:p>
          <a:p>
            <a:pPr>
              <a:buFont typeface="Wingdings" pitchFamily="2" charset="2"/>
              <a:buChar char="§"/>
            </a:pPr>
            <a:endParaRPr lang="ru-RU" dirty="0"/>
          </a:p>
          <a:p>
            <a:pPr>
              <a:buFont typeface="Wingdings" pitchFamily="2" charset="2"/>
              <a:buChar char="§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451167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48916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5. Действия члена Оргкомитета (1)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7852" y="1708483"/>
            <a:ext cx="9685422" cy="41508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highlight>
                  <a:srgbClr val="FFFF00"/>
                </a:highlight>
              </a:rPr>
              <a:t>до 20 октября </a:t>
            </a:r>
            <a:r>
              <a:rPr lang="ru-RU" dirty="0"/>
              <a:t>подготовка мероприятия и коммуникация с избирательной группой</a:t>
            </a:r>
          </a:p>
          <a:p>
            <a:pPr marL="0" indent="0">
              <a:buNone/>
            </a:pPr>
            <a:endParaRPr lang="ru-RU" dirty="0"/>
          </a:p>
          <a:p>
            <a:pPr>
              <a:buFont typeface="Wingdings" pitchFamily="2" charset="2"/>
              <a:buChar char="§"/>
            </a:pPr>
            <a:r>
              <a:rPr lang="ru-RU" dirty="0"/>
              <a:t>информирование избирательной группы о проведении собрания/форума/съезда (дата и время, приглашение)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подготовка программы мероприятия и сбор необходимых материалов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коммуникация со всеми допущенными к голосованию кандидатами на предмет подготовки их выступлений для общения с избирательной группой</a:t>
            </a:r>
          </a:p>
          <a:p>
            <a:pPr>
              <a:buFont typeface="Wingdings" pitchFamily="2" charset="2"/>
              <a:buChar char="§"/>
            </a:pP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!!! </a:t>
            </a:r>
            <a:r>
              <a:rPr lang="ru-RU" b="1" dirty="0"/>
              <a:t>Любой член избирательной группы должен иметь возможность задать вопрос кандидатам. Все кандидаты должны получить равные возможности для общения с избирательной группой (время выступления, перечень тем и </a:t>
            </a:r>
            <a:r>
              <a:rPr lang="ru-RU" b="1" dirty="0" err="1"/>
              <a:t>тд</a:t>
            </a:r>
            <a:r>
              <a:rPr lang="ru-RU" b="1" dirty="0"/>
              <a:t>)</a:t>
            </a:r>
          </a:p>
          <a:p>
            <a:pPr>
              <a:buFont typeface="Wingdings" pitchFamily="2" charset="2"/>
              <a:buChar char="§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9679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48916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5. Действия члена Оргкомитета (2)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94874"/>
            <a:ext cx="10299032" cy="55345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highlight>
                  <a:srgbClr val="FFFF00"/>
                </a:highlight>
              </a:rPr>
              <a:t>до 25 октября </a:t>
            </a:r>
            <a:r>
              <a:rPr lang="ru-RU" dirty="0"/>
              <a:t>проведение общего собрания/форума/съезда избирателей перед голосованием</a:t>
            </a:r>
          </a:p>
          <a:p>
            <a:r>
              <a:rPr lang="ru-RU" dirty="0"/>
              <a:t>ознакомление с целью встречи (</a:t>
            </a:r>
            <a:r>
              <a:rPr lang="ru-RU" dirty="0" err="1"/>
              <a:t>предистория</a:t>
            </a:r>
            <a:r>
              <a:rPr lang="ru-RU" dirty="0"/>
              <a:t> о выборах и регистрации)</a:t>
            </a:r>
          </a:p>
          <a:p>
            <a:r>
              <a:rPr lang="ru-RU" dirty="0"/>
              <a:t>выступление каждого кандидата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en-US" dirty="0"/>
              <a:t>	(1) </a:t>
            </a:r>
            <a:r>
              <a:rPr lang="ru-RU" dirty="0"/>
              <a:t>представления приоритетов в защите интересов избирательной группы и ее </a:t>
            </a:r>
            <a:r>
              <a:rPr lang="en-US" dirty="0"/>
              <a:t>	</a:t>
            </a:r>
            <a:r>
              <a:rPr lang="ru-RU" dirty="0"/>
              <a:t>представительстве в составе СКК,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(2)</a:t>
            </a:r>
            <a:r>
              <a:rPr lang="ru-RU" dirty="0"/>
              <a:t> представления способов вовлечения представителей сообщества в работу </a:t>
            </a:r>
            <a:r>
              <a:rPr lang="en-US" dirty="0"/>
              <a:t>	</a:t>
            </a:r>
            <a:r>
              <a:rPr lang="ru-RU" dirty="0"/>
              <a:t>СКК,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(3) </a:t>
            </a:r>
            <a:r>
              <a:rPr lang="ru-RU" dirty="0"/>
              <a:t>предложения порядка организации отчетности перед избирателями  будущего </a:t>
            </a:r>
            <a:r>
              <a:rPr lang="en-US" dirty="0"/>
              <a:t>	</a:t>
            </a:r>
            <a:r>
              <a:rPr lang="ru-RU" dirty="0"/>
              <a:t>члена СКК/альтерната</a:t>
            </a:r>
          </a:p>
          <a:p>
            <a:pPr marL="0" indent="0">
              <a:buNone/>
            </a:pPr>
            <a:r>
              <a:rPr lang="ru-RU" dirty="0"/>
              <a:t>	(4) ответы на вопросы представителей избирательной группы</a:t>
            </a:r>
          </a:p>
          <a:p>
            <a:r>
              <a:rPr lang="ru-RU" dirty="0"/>
              <a:t>разъяснение о процедуре подсчета голосов Мандатной/ Счетной комиссии</a:t>
            </a:r>
            <a:endParaRPr lang="en-US" dirty="0"/>
          </a:p>
          <a:p>
            <a:r>
              <a:rPr lang="ru-RU" dirty="0"/>
              <a:t>представление независимых наблюдателей </a:t>
            </a:r>
          </a:p>
          <a:p>
            <a:r>
              <a:rPr lang="ru-RU" dirty="0"/>
              <a:t>организация голосования с использованием бюллетеней/форм на одинаковых условиях для всех избирателей (форма бюллетеней в Положении о выборах)</a:t>
            </a:r>
          </a:p>
          <a:p>
            <a:endParaRPr lang="ru-RU" b="1" dirty="0"/>
          </a:p>
          <a:p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35923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48916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5. Действия члена Оргкомитета (3)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94874"/>
            <a:ext cx="5137484" cy="55345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highlight>
                  <a:srgbClr val="FFFF00"/>
                </a:highlight>
              </a:rPr>
              <a:t>до </a:t>
            </a:r>
            <a:r>
              <a:rPr lang="ru-RU" b="1">
                <a:highlight>
                  <a:srgbClr val="FFFF00"/>
                </a:highlight>
              </a:rPr>
              <a:t>06 ноября </a:t>
            </a:r>
            <a:r>
              <a:rPr lang="ru-RU"/>
              <a:t>завершить </a:t>
            </a:r>
            <a:r>
              <a:rPr lang="ru-RU" dirty="0"/>
              <a:t>голосование за кандидатов </a:t>
            </a:r>
            <a:r>
              <a:rPr lang="ru-RU" b="1" dirty="0"/>
              <a:t>путем подачи своего голоса онлайн (бюллетень/форма) через эл. почту, в таком случае</a:t>
            </a:r>
            <a:r>
              <a:rPr lang="en-US" b="1" dirty="0"/>
              <a:t>:</a:t>
            </a:r>
            <a:endParaRPr lang="ru-RU" b="1" dirty="0"/>
          </a:p>
          <a:p>
            <a:r>
              <a:rPr lang="ru-RU" dirty="0"/>
              <a:t>обязательно устанавливается дата и время закрытия голосования</a:t>
            </a:r>
            <a:r>
              <a:rPr lang="en-US" dirty="0"/>
              <a:t> </a:t>
            </a:r>
            <a:r>
              <a:rPr lang="ru-RU" dirty="0"/>
              <a:t>и письменно информируется вся избирательная группа</a:t>
            </a:r>
          </a:p>
          <a:p>
            <a:r>
              <a:rPr lang="ru-RU" dirty="0"/>
              <a:t>создается </a:t>
            </a:r>
            <a:r>
              <a:rPr lang="ru-RU" dirty="0" err="1"/>
              <a:t>эл.почта</a:t>
            </a:r>
            <a:r>
              <a:rPr lang="ru-RU" dirty="0"/>
              <a:t> для голосования (подачи бюллетеней или форм)</a:t>
            </a:r>
          </a:p>
          <a:p>
            <a:r>
              <a:rPr lang="ru-RU" dirty="0"/>
              <a:t>обеспечивается доступ Мандатной</a:t>
            </a:r>
            <a:r>
              <a:rPr lang="en-US" dirty="0"/>
              <a:t>/</a:t>
            </a:r>
            <a:r>
              <a:rPr lang="ru-RU" dirty="0"/>
              <a:t>Счетной комиссии к бюллетеням или формам для подсчета</a:t>
            </a:r>
          </a:p>
          <a:p>
            <a:pPr marL="0" indent="0">
              <a:buNone/>
            </a:pPr>
            <a:endParaRPr lang="ru-RU" dirty="0"/>
          </a:p>
          <a:p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75A739-E813-DF49-A651-9D5B5CEAD02C}"/>
              </a:ext>
            </a:extLst>
          </p:cNvPr>
          <p:cNvSpPr txBox="1"/>
          <p:nvPr/>
        </p:nvSpPr>
        <p:spPr>
          <a:xfrm>
            <a:off x="6701589" y="1094874"/>
            <a:ext cx="522170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 </a:t>
            </a:r>
            <a:r>
              <a:rPr lang="ru-RU" sz="1200" b="1" dirty="0"/>
              <a:t>Выборы представителей сообщества ЛУН в Страновой координационный комитет по работе с международными организациями по вопросам ВИЧ-инфекции и туберкулеза в Республике Казахстан</a:t>
            </a:r>
            <a:endParaRPr lang="ru-RU" sz="1200" dirty="0"/>
          </a:p>
          <a:p>
            <a:r>
              <a:rPr lang="ru-RU" sz="1200" dirty="0"/>
              <a:t>Согласно утвержденной процедуре проведения выборов от 10 сентября 2021 года проголосовать за кандидатов могут ЛУН– участники платформы.</a:t>
            </a:r>
          </a:p>
          <a:p>
            <a:r>
              <a:rPr lang="ru-RU" sz="1200" dirty="0"/>
              <a:t>1. </a:t>
            </a:r>
            <a:r>
              <a:rPr lang="ru-RU" sz="1200" b="1" dirty="0"/>
              <a:t>Укажите, пожалуйста, свое имя</a:t>
            </a:r>
            <a:r>
              <a:rPr lang="ru-RU" sz="1200" dirty="0"/>
              <a:t>______________</a:t>
            </a:r>
          </a:p>
          <a:p>
            <a:r>
              <a:rPr lang="ru-RU" sz="1200" dirty="0"/>
              <a:t>2. </a:t>
            </a:r>
            <a:r>
              <a:rPr lang="ru-RU" sz="1200" b="1" dirty="0"/>
              <a:t>Укажите, пожалуйста, свою фамилию</a:t>
            </a:r>
            <a:r>
              <a:rPr lang="ru-RU" sz="1200" dirty="0"/>
              <a:t>_________</a:t>
            </a:r>
          </a:p>
          <a:p>
            <a:r>
              <a:rPr lang="ru-RU" sz="1200" dirty="0"/>
              <a:t>3. </a:t>
            </a:r>
            <a:r>
              <a:rPr lang="ru-RU" sz="1200" b="1" dirty="0"/>
              <a:t>Контактная информация:</a:t>
            </a:r>
            <a:endParaRPr lang="ru-RU" sz="1200" dirty="0"/>
          </a:p>
          <a:p>
            <a:r>
              <a:rPr lang="ru-RU" sz="1200" dirty="0"/>
              <a:t>Город _______________________________________</a:t>
            </a:r>
          </a:p>
          <a:p>
            <a:r>
              <a:rPr lang="ru-RU" sz="1200" dirty="0"/>
              <a:t>Область_________________ ____________________  </a:t>
            </a:r>
          </a:p>
          <a:p>
            <a:r>
              <a:rPr lang="ru-RU" sz="1200" dirty="0"/>
              <a:t>Номер телефона______________________________</a:t>
            </a:r>
          </a:p>
          <a:p>
            <a:r>
              <a:rPr lang="ru-RU" sz="1200" dirty="0"/>
              <a:t>Адрес эл. почты ______________________________</a:t>
            </a:r>
          </a:p>
          <a:p>
            <a:r>
              <a:rPr lang="ru-RU" sz="1200" dirty="0"/>
              <a:t>4.</a:t>
            </a:r>
            <a:r>
              <a:rPr lang="ru-RU" sz="1200" b="1" dirty="0"/>
              <a:t> Имеете ли Вы опыт ЛУН сейчас или в прошлом? </a:t>
            </a:r>
            <a:endParaRPr lang="ru-RU" sz="1200" dirty="0"/>
          </a:p>
          <a:p>
            <a:r>
              <a:rPr lang="ru-RU" sz="1200" dirty="0"/>
              <a:t>Да</a:t>
            </a:r>
          </a:p>
          <a:p>
            <a:r>
              <a:rPr lang="ru-RU" sz="1200" dirty="0"/>
              <a:t>Нет</a:t>
            </a:r>
          </a:p>
          <a:p>
            <a:r>
              <a:rPr lang="ru-RU" sz="1200" dirty="0"/>
              <a:t>5. </a:t>
            </a:r>
            <a:r>
              <a:rPr lang="ru-RU" sz="1200" b="1" dirty="0"/>
              <a:t>Являетесь ли Вы участником группы (платформы) ЛУН?</a:t>
            </a:r>
            <a:r>
              <a:rPr lang="ru-RU" sz="1200" dirty="0"/>
              <a:t> </a:t>
            </a:r>
          </a:p>
          <a:p>
            <a:r>
              <a:rPr lang="ru-RU" sz="1200" dirty="0"/>
              <a:t>Да</a:t>
            </a:r>
          </a:p>
          <a:p>
            <a:r>
              <a:rPr lang="ru-RU" sz="1200" dirty="0"/>
              <a:t>Нет</a:t>
            </a:r>
          </a:p>
          <a:p>
            <a:r>
              <a:rPr lang="ru-RU" sz="1200" dirty="0"/>
              <a:t>6. За кого из кандидатов от сообщества ЛУН на роль </a:t>
            </a:r>
            <a:r>
              <a:rPr lang="ru-RU" sz="1200" b="1" dirty="0"/>
              <a:t>Основного Члена СКК Вы отдаете свой голос</a:t>
            </a:r>
            <a:r>
              <a:rPr lang="ru-RU" sz="1200" dirty="0"/>
              <a:t>?</a:t>
            </a:r>
          </a:p>
          <a:p>
            <a:r>
              <a:rPr lang="ru-RU" sz="1200" dirty="0"/>
              <a:t>ФИО кандидата______________________________</a:t>
            </a:r>
          </a:p>
          <a:p>
            <a:r>
              <a:rPr lang="ru-RU" sz="1200" dirty="0"/>
              <a:t>7. За кого из кандидатов от сообщества ЛУН на роль </a:t>
            </a:r>
            <a:r>
              <a:rPr lang="ru-RU" sz="1200" b="1" dirty="0"/>
              <a:t>Альтерната Члена СКК Вы отдаете свой голос</a:t>
            </a:r>
            <a:r>
              <a:rPr lang="ru-RU" sz="1200" dirty="0"/>
              <a:t>?</a:t>
            </a:r>
          </a:p>
          <a:p>
            <a:r>
              <a:rPr lang="ru-RU" sz="1200" dirty="0"/>
              <a:t>ФИО альтерната_____________________________</a:t>
            </a:r>
          </a:p>
          <a:p>
            <a:r>
              <a:rPr lang="ru-RU" sz="1200" dirty="0"/>
              <a:t> </a:t>
            </a:r>
          </a:p>
          <a:p>
            <a:r>
              <a:rPr lang="ru-RU" sz="1200" dirty="0"/>
              <a:t>Достоверность сведений подтверждаю.</a:t>
            </a:r>
          </a:p>
          <a:p>
            <a:r>
              <a:rPr lang="ru-RU" sz="1200" dirty="0"/>
              <a:t>Дата _______________, Подпись_____________.</a:t>
            </a:r>
          </a:p>
        </p:txBody>
      </p:sp>
      <p:sp>
        <p:nvSpPr>
          <p:cNvPr id="5" name="Загнутый угол 4">
            <a:extLst>
              <a:ext uri="{FF2B5EF4-FFF2-40B4-BE49-F238E27FC236}">
                <a16:creationId xmlns:a16="http://schemas.microsoft.com/office/drawing/2014/main" id="{FBA3FEE3-B7DA-174D-8432-0DADE325552C}"/>
              </a:ext>
            </a:extLst>
          </p:cNvPr>
          <p:cNvSpPr/>
          <p:nvPr/>
        </p:nvSpPr>
        <p:spPr>
          <a:xfrm>
            <a:off x="6509084" y="1010654"/>
            <a:ext cx="5317958" cy="5439532"/>
          </a:xfrm>
          <a:prstGeom prst="foldedCorne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3044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348916"/>
            <a:ext cx="10202779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5. Действия Мандатной</a:t>
            </a:r>
            <a:r>
              <a:rPr lang="en-US" sz="4000" b="1" dirty="0"/>
              <a:t>/</a:t>
            </a:r>
            <a:r>
              <a:rPr lang="ru-RU" sz="4000" b="1" dirty="0"/>
              <a:t>Счетной комиссии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94874"/>
            <a:ext cx="10299032" cy="55345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highlight>
                  <a:srgbClr val="FFFF00"/>
                </a:highlight>
              </a:rPr>
              <a:t>до 06 ноября </a:t>
            </a:r>
            <a:r>
              <a:rPr lang="ru-RU" dirty="0"/>
              <a:t>осуществляет подсчет голосов и готовят документацию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участвуют в съезде</a:t>
            </a:r>
            <a:r>
              <a:rPr lang="en-US" dirty="0"/>
              <a:t>/</a:t>
            </a:r>
            <a:r>
              <a:rPr lang="ru-RU" dirty="0"/>
              <a:t>форуме</a:t>
            </a:r>
            <a:r>
              <a:rPr lang="en-US" dirty="0"/>
              <a:t>/</a:t>
            </a:r>
            <a:r>
              <a:rPr lang="ru-RU" dirty="0"/>
              <a:t>общем собрании с целью информирования о том, как будет осуществлен подсчет голосов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производят подсчет голосов  (бюллетеней/форм)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определяют члена СКК и альтерната согласно принципу принятия решения в Положениях о выборах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проводят второе совещание комиссии для подсчета голосов и оформляют протокол или решение: </a:t>
            </a:r>
          </a:p>
          <a:p>
            <a:pPr marL="0" indent="0">
              <a:buNone/>
            </a:pPr>
            <a:r>
              <a:rPr lang="ru-RU" dirty="0"/>
              <a:t>	(1) список кандидатур, </a:t>
            </a:r>
          </a:p>
          <a:p>
            <a:pPr marL="0" indent="0">
              <a:buNone/>
            </a:pPr>
            <a:r>
              <a:rPr lang="ru-RU" dirty="0"/>
              <a:t>	(2) количество голосов отданных за каждую кандидатуру, </a:t>
            </a:r>
          </a:p>
          <a:p>
            <a:pPr marL="0" indent="0">
              <a:buNone/>
            </a:pPr>
            <a:r>
              <a:rPr lang="ru-RU" dirty="0"/>
              <a:t>	(3) количество не принятых к подсчету бюллетеней/форм из-за неправильного 	заполнения или несвоевременной подачи, </a:t>
            </a:r>
          </a:p>
          <a:p>
            <a:pPr marL="0" indent="0">
              <a:buNone/>
            </a:pPr>
            <a:r>
              <a:rPr lang="ru-RU" dirty="0"/>
              <a:t>	(4) формулирование решения о выборе кандидатуры в члены СКК и альтерната</a:t>
            </a: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ru-RU" dirty="0"/>
              <a:t>Передают решение члену Оргкомитета для дополнения информации в протокол </a:t>
            </a:r>
          </a:p>
          <a:p>
            <a:endParaRPr lang="ru-RU" dirty="0"/>
          </a:p>
          <a:p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39375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80474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Подтверждающая документация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830179"/>
            <a:ext cx="10539663" cy="579922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300" b="1" dirty="0">
                <a:highlight>
                  <a:srgbClr val="FFFF00"/>
                </a:highlight>
              </a:rPr>
              <a:t>до 16 ноября (18.00) </a:t>
            </a:r>
            <a:r>
              <a:rPr lang="ru-RU" sz="2300" b="1" dirty="0"/>
              <a:t>член Оргкомитета финализирует протокол (добавляет информацию к решению Мандатной</a:t>
            </a:r>
            <a:r>
              <a:rPr lang="en-US" sz="2300" b="1" dirty="0"/>
              <a:t>/</a:t>
            </a:r>
            <a:r>
              <a:rPr lang="ru-RU" sz="2300" b="1" dirty="0"/>
              <a:t>Счетной комиссии</a:t>
            </a:r>
            <a:r>
              <a:rPr lang="en-US" sz="2300" b="1" dirty="0"/>
              <a:t>) </a:t>
            </a:r>
            <a:r>
              <a:rPr lang="ru-RU" sz="2300" b="1" dirty="0"/>
              <a:t>и подает пакет документов в Секретариат СКК</a:t>
            </a:r>
            <a:r>
              <a:rPr lang="en-US" sz="2300" b="1" dirty="0"/>
              <a:t>:</a:t>
            </a:r>
            <a:endParaRPr lang="ru-RU" sz="2300" b="1" dirty="0"/>
          </a:p>
          <a:p>
            <a:pPr>
              <a:buFont typeface="Wingdings" pitchFamily="2" charset="2"/>
              <a:buChar char="§"/>
            </a:pPr>
            <a:r>
              <a:rPr lang="ru-RU" sz="2300" dirty="0"/>
              <a:t>Эл. письмо члена Оргкомитета</a:t>
            </a:r>
          </a:p>
          <a:p>
            <a:pPr>
              <a:buFont typeface="Wingdings" pitchFamily="2" charset="2"/>
              <a:buChar char="§"/>
            </a:pPr>
            <a:r>
              <a:rPr lang="ru-RU" sz="2300" dirty="0"/>
              <a:t>Протокол, подписанный всеми членами Мандатной</a:t>
            </a:r>
            <a:r>
              <a:rPr lang="en-US" sz="2300" dirty="0"/>
              <a:t>/</a:t>
            </a:r>
            <a:r>
              <a:rPr lang="ru-RU" sz="2300" dirty="0"/>
              <a:t>Счетной комиссией и членом Оргкомитета с указанием даты его составления</a:t>
            </a:r>
          </a:p>
          <a:p>
            <a:pPr>
              <a:buFont typeface="Wingdings" pitchFamily="2" charset="2"/>
              <a:buChar char="§"/>
            </a:pPr>
            <a:r>
              <a:rPr lang="ru-RU" sz="2300" dirty="0"/>
              <a:t>К протоколу прилагается</a:t>
            </a:r>
            <a:r>
              <a:rPr lang="en-US" sz="2300" dirty="0"/>
              <a:t>:</a:t>
            </a:r>
          </a:p>
          <a:p>
            <a:pPr marL="0" lvl="0" indent="0">
              <a:buNone/>
            </a:pPr>
            <a:r>
              <a:rPr lang="en-US" sz="2300" dirty="0"/>
              <a:t>	</a:t>
            </a:r>
            <a:r>
              <a:rPr lang="ru-RU" sz="2300" dirty="0"/>
              <a:t>Формы заявки, заполненные и подписанные кандидатами в члены СКК</a:t>
            </a:r>
          </a:p>
          <a:p>
            <a:pPr marL="0" lvl="0" indent="0">
              <a:buNone/>
            </a:pPr>
            <a:r>
              <a:rPr lang="en-US" sz="2300" dirty="0"/>
              <a:t>	</a:t>
            </a:r>
            <a:r>
              <a:rPr lang="ru-RU" sz="2300" dirty="0"/>
              <a:t>Резюме </a:t>
            </a:r>
          </a:p>
          <a:p>
            <a:pPr marL="0" indent="0">
              <a:buNone/>
            </a:pPr>
            <a:r>
              <a:rPr lang="en-US" sz="2300" dirty="0"/>
              <a:t>	</a:t>
            </a:r>
            <a:r>
              <a:rPr lang="ru-RU" sz="2300" dirty="0"/>
              <a:t>Документ, удостоверяющий личность </a:t>
            </a:r>
          </a:p>
          <a:p>
            <a:pPr marL="0" indent="0">
              <a:buNone/>
            </a:pPr>
            <a:endParaRPr lang="ru-RU" sz="2300" dirty="0"/>
          </a:p>
          <a:p>
            <a:pPr marL="0" indent="0">
              <a:buNone/>
            </a:pPr>
            <a:r>
              <a:rPr lang="ru-RU" sz="2300" dirty="0"/>
              <a:t>Для архива комплектуется</a:t>
            </a:r>
            <a:r>
              <a:rPr lang="en-US" sz="2300" dirty="0"/>
              <a:t>:</a:t>
            </a:r>
          </a:p>
          <a:p>
            <a:pPr>
              <a:buFont typeface="Wingdings" pitchFamily="2" charset="2"/>
              <a:buChar char="§"/>
            </a:pPr>
            <a:r>
              <a:rPr lang="ru-RU" sz="2300" dirty="0"/>
              <a:t>Список избирателей</a:t>
            </a:r>
          </a:p>
          <a:p>
            <a:pPr>
              <a:buFont typeface="Wingdings" pitchFamily="2" charset="2"/>
              <a:buChar char="§"/>
            </a:pPr>
            <a:r>
              <a:rPr lang="ru-RU" sz="2300" dirty="0"/>
              <a:t>Все бюллетени</a:t>
            </a:r>
            <a:r>
              <a:rPr lang="en-US" sz="2300" dirty="0"/>
              <a:t>/</a:t>
            </a:r>
            <a:r>
              <a:rPr lang="ru-RU" sz="2300" dirty="0"/>
              <a:t>формы голосования</a:t>
            </a:r>
          </a:p>
          <a:p>
            <a:pPr>
              <a:buFont typeface="Wingdings" pitchFamily="2" charset="2"/>
              <a:buChar char="§"/>
            </a:pPr>
            <a:endParaRPr lang="ru-RU" sz="2300" dirty="0"/>
          </a:p>
          <a:p>
            <a:pPr marL="0" indent="0">
              <a:buNone/>
            </a:pPr>
            <a:r>
              <a:rPr lang="ru-RU" b="1" dirty="0"/>
              <a:t>!!!</a:t>
            </a:r>
            <a:r>
              <a:rPr lang="ru-RU" dirty="0"/>
              <a:t> </a:t>
            </a:r>
            <a:r>
              <a:rPr lang="ru-RU" b="1" dirty="0"/>
              <a:t>В случае необходимости Секретариат может запросить списки избирателей и бюллетени на условиях сохранения конфиденциальности персональных данных, а также архив может использоваться для повторного пересчета голосов </a:t>
            </a:r>
          </a:p>
          <a:p>
            <a:pPr marL="0" indent="0">
              <a:buNone/>
            </a:pPr>
            <a:r>
              <a:rPr lang="ru-RU" b="1" dirty="0"/>
              <a:t>!!! Архив сохраняется у члена Оргкомитета в течении 3х лет и по результатам выборов вносятся предложения в усовершенствование Положений о выборах внутри избирательных групп</a:t>
            </a:r>
          </a:p>
          <a:p>
            <a:pPr marL="0" indent="0">
              <a:buNone/>
            </a:pPr>
            <a:r>
              <a:rPr lang="ru-RU" b="1" dirty="0"/>
              <a:t>	</a:t>
            </a:r>
          </a:p>
          <a:p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0651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441" y="2695074"/>
            <a:ext cx="10323095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Информация в помощь для выполнения этапа </a:t>
            </a:r>
            <a:r>
              <a:rPr lang="en-US" sz="4000" b="1" dirty="0"/>
              <a:t>5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68048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48916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Рекомендации составления протокола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94874"/>
            <a:ext cx="10299032" cy="553452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!!!</a:t>
            </a:r>
            <a:r>
              <a:rPr lang="ru-RU" dirty="0"/>
              <a:t> Над протоколом о результатах выборов совместно работают член Оргкомитета и члены Мандатной</a:t>
            </a:r>
            <a:r>
              <a:rPr lang="en-US" dirty="0"/>
              <a:t>/</a:t>
            </a:r>
            <a:r>
              <a:rPr lang="ru-RU" dirty="0"/>
              <a:t>Счетной комиссией внутри каждой избирательной группы.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!!!</a:t>
            </a:r>
            <a:r>
              <a:rPr lang="ru-RU" dirty="0"/>
              <a:t> </a:t>
            </a:r>
            <a:r>
              <a:rPr lang="ru-RU" b="1" dirty="0"/>
              <a:t>Протокол включает</a:t>
            </a:r>
            <a:r>
              <a:rPr lang="en-US" b="1" dirty="0"/>
              <a:t>: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(1) краткое описание всего процесса выборов в избирательной группе (член Оргкомитета - из Плана проведения выборов)</a:t>
            </a:r>
          </a:p>
          <a:p>
            <a:pPr marL="0" indent="0">
              <a:buNone/>
            </a:pPr>
            <a:r>
              <a:rPr lang="ru-RU" dirty="0"/>
              <a:t>(2) количество избирателей и их география (член Оргкомитета - из списка избирателей)</a:t>
            </a:r>
          </a:p>
          <a:p>
            <a:pPr marL="0" indent="0">
              <a:buNone/>
            </a:pPr>
            <a:r>
              <a:rPr lang="ru-RU" dirty="0"/>
              <a:t>(3) список всех кандидатур, допущенных  к голосованию (член Комитета – из первого протокола комиссии)</a:t>
            </a:r>
          </a:p>
          <a:p>
            <a:pPr marL="0" indent="0">
              <a:buNone/>
            </a:pPr>
            <a:r>
              <a:rPr lang="ru-RU" dirty="0"/>
              <a:t>(4) количество голосов отданных за каждую кандидатуру (Мандатная</a:t>
            </a:r>
            <a:r>
              <a:rPr lang="en-US" dirty="0"/>
              <a:t>/</a:t>
            </a:r>
            <a:r>
              <a:rPr lang="ru-RU" dirty="0"/>
              <a:t>Счетная комиссия</a:t>
            </a:r>
            <a:r>
              <a:rPr lang="en-US" dirty="0"/>
              <a:t> – </a:t>
            </a:r>
            <a:r>
              <a:rPr lang="ru-RU" dirty="0"/>
              <a:t>из решения о подсчете голосов)</a:t>
            </a:r>
          </a:p>
          <a:p>
            <a:pPr marL="0" indent="0">
              <a:buNone/>
            </a:pPr>
            <a:r>
              <a:rPr lang="ru-RU" dirty="0"/>
              <a:t>(5) количество не принятых к подсчету бюллетеней/форм из-за неправильного заполнения или несвоевременной подачи (Мандатная</a:t>
            </a:r>
            <a:r>
              <a:rPr lang="en-US" dirty="0"/>
              <a:t>/</a:t>
            </a:r>
            <a:r>
              <a:rPr lang="ru-RU" dirty="0"/>
              <a:t>Счетная комиссия</a:t>
            </a:r>
            <a:r>
              <a:rPr lang="en-US" dirty="0"/>
              <a:t> – </a:t>
            </a:r>
            <a:r>
              <a:rPr lang="ru-RU" dirty="0"/>
              <a:t>из решения о подсчете голосов)</a:t>
            </a:r>
          </a:p>
          <a:p>
            <a:pPr marL="0" indent="0">
              <a:buNone/>
            </a:pPr>
            <a:r>
              <a:rPr lang="ru-RU" dirty="0"/>
              <a:t>(6) указание информации об участии независимых наблюдателей (член Оргкомитета – из участия наблюдателя по факту)</a:t>
            </a:r>
          </a:p>
          <a:p>
            <a:pPr marL="0" indent="0">
              <a:buNone/>
            </a:pPr>
            <a:r>
              <a:rPr lang="ru-RU" dirty="0"/>
              <a:t>(7) формулирование решения о выборе кандидатуры в члены СКК и альтерната на следующие 3 года (Мандатная</a:t>
            </a:r>
            <a:r>
              <a:rPr lang="en-US" dirty="0"/>
              <a:t>/</a:t>
            </a:r>
            <a:r>
              <a:rPr lang="ru-RU" dirty="0"/>
              <a:t>Счетная комиссия – из решения о подсчете голосов)</a:t>
            </a:r>
          </a:p>
          <a:p>
            <a:endParaRPr lang="ru-RU" dirty="0"/>
          </a:p>
          <a:p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28850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47355B-9E7C-8946-AB64-28E3B193E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130968"/>
          </a:xfrm>
        </p:spPr>
        <p:txBody>
          <a:bodyPr>
            <a:normAutofit/>
          </a:bodyPr>
          <a:lstStyle/>
          <a:p>
            <a:r>
              <a:rPr lang="ru-RU" sz="3600" b="1" dirty="0"/>
              <a:t>Пример оформления приложений к протоколу о результатах подсчета голосов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5EA2B9E-654C-8846-AFA2-4FA2F6A603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7477015"/>
              </p:ext>
            </p:extLst>
          </p:nvPr>
        </p:nvGraphicFramePr>
        <p:xfrm>
          <a:off x="1504248" y="2999339"/>
          <a:ext cx="10394984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105">
                  <a:extLst>
                    <a:ext uri="{9D8B030D-6E8A-4147-A177-3AD203B41FA5}">
                      <a16:colId xmlns:a16="http://schemas.microsoft.com/office/drawing/2014/main" val="1689523547"/>
                    </a:ext>
                  </a:extLst>
                </a:gridCol>
                <a:gridCol w="1311142">
                  <a:extLst>
                    <a:ext uri="{9D8B030D-6E8A-4147-A177-3AD203B41FA5}">
                      <a16:colId xmlns:a16="http://schemas.microsoft.com/office/drawing/2014/main" val="139170155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798782807"/>
                    </a:ext>
                  </a:extLst>
                </a:gridCol>
                <a:gridCol w="1588168">
                  <a:extLst>
                    <a:ext uri="{9D8B030D-6E8A-4147-A177-3AD203B41FA5}">
                      <a16:colId xmlns:a16="http://schemas.microsoft.com/office/drawing/2014/main" val="284252323"/>
                    </a:ext>
                  </a:extLst>
                </a:gridCol>
                <a:gridCol w="589548">
                  <a:extLst>
                    <a:ext uri="{9D8B030D-6E8A-4147-A177-3AD203B41FA5}">
                      <a16:colId xmlns:a16="http://schemas.microsoft.com/office/drawing/2014/main" val="3026830305"/>
                    </a:ext>
                  </a:extLst>
                </a:gridCol>
                <a:gridCol w="1443789">
                  <a:extLst>
                    <a:ext uri="{9D8B030D-6E8A-4147-A177-3AD203B41FA5}">
                      <a16:colId xmlns:a16="http://schemas.microsoft.com/office/drawing/2014/main" val="1241671808"/>
                    </a:ext>
                  </a:extLst>
                </a:gridCol>
                <a:gridCol w="2526632">
                  <a:extLst>
                    <a:ext uri="{9D8B030D-6E8A-4147-A177-3AD203B41FA5}">
                      <a16:colId xmlns:a16="http://schemas.microsoft.com/office/drawing/2014/main" val="7195869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ФИО избирателя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Название организации</a:t>
                      </a:r>
                      <a:r>
                        <a:rPr lang="en-US" dirty="0"/>
                        <a:t>/</a:t>
                      </a:r>
                      <a:r>
                        <a:rPr lang="ru-RU" dirty="0"/>
                        <a:t>группы от которой голосовал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Должность в организации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Отметка о подсчете голоса (да -1, нет – 0)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Комментарий (обоснование отказа в подсчете голоса)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69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97636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2F769B8-DF8D-0C4A-9E92-0EA7776458D6}"/>
              </a:ext>
            </a:extLst>
          </p:cNvPr>
          <p:cNvSpPr txBox="1"/>
          <p:nvPr/>
        </p:nvSpPr>
        <p:spPr>
          <a:xfrm>
            <a:off x="1371600" y="2369900"/>
            <a:ext cx="9757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Вариант 1, опыт сообщества МСМ другой страны (41 представитель из  35 организаций)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DB76C3-F430-AB46-AF20-8AD6890E766A}"/>
              </a:ext>
            </a:extLst>
          </p:cNvPr>
          <p:cNvSpPr txBox="1"/>
          <p:nvPr/>
        </p:nvSpPr>
        <p:spPr>
          <a:xfrm>
            <a:off x="1504248" y="4435461"/>
            <a:ext cx="9757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Таблица демонстрирует как комиссия обработала каждый бюллетень, и на основании чего некоторые не учтены, таблица показывает кто именно голосовал, но не показывает за какую кандидатуру голосовал каждый. Подсчет голосов за кандидатов отображен дополнительно в текстовой части протокола.</a:t>
            </a:r>
          </a:p>
        </p:txBody>
      </p:sp>
    </p:spTree>
    <p:extLst>
      <p:ext uri="{BB962C8B-B14F-4D97-AF65-F5344CB8AC3E}">
        <p14:creationId xmlns:p14="http://schemas.microsoft.com/office/powerpoint/2010/main" val="10053369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47355B-9E7C-8946-AB64-28E3B193E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130968"/>
          </a:xfrm>
        </p:spPr>
        <p:txBody>
          <a:bodyPr>
            <a:normAutofit/>
          </a:bodyPr>
          <a:lstStyle/>
          <a:p>
            <a:r>
              <a:rPr lang="ru-RU" sz="3600" b="1" dirty="0"/>
              <a:t>Пример оформления приложений к протоколу о результатах подсчета голосов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4069E7-D81E-9A4F-8279-B845BB6BED0A}"/>
              </a:ext>
            </a:extLst>
          </p:cNvPr>
          <p:cNvSpPr txBox="1"/>
          <p:nvPr/>
        </p:nvSpPr>
        <p:spPr>
          <a:xfrm>
            <a:off x="1504248" y="2068090"/>
            <a:ext cx="8842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Вариант 2, опыт сообщества ЛЖВ другой страны (397 ЛЖВ из 27 регионов страны)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DB76C3-F430-AB46-AF20-8AD6890E766A}"/>
              </a:ext>
            </a:extLst>
          </p:cNvPr>
          <p:cNvSpPr txBox="1"/>
          <p:nvPr/>
        </p:nvSpPr>
        <p:spPr>
          <a:xfrm>
            <a:off x="1504248" y="4868597"/>
            <a:ext cx="97576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Таблица демонстрирует, что в голосовании взяли участие ЛЖВ из разных регионов и показывает кол-во голосов от каждого региона за каждого кандидата. При этом, указаны не правильно оформленные бюллетени (не приняты к подсчету) и общее кол-во ЛЖВ от каждого региона. Внизу таблицы строка «Итого» показывает кол-во голосов за каждую кандидатуру. Персональный список голосующих (ФИО) находится у организатора в архиве и может быть предоставлен в соответствии с законодательством о конфиденциальности персональных данных страны.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078D7981-9323-4E4F-A780-208F627A0D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63988"/>
              </p:ext>
            </p:extLst>
          </p:nvPr>
        </p:nvGraphicFramePr>
        <p:xfrm>
          <a:off x="1504248" y="2777066"/>
          <a:ext cx="10226539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226">
                  <a:extLst>
                    <a:ext uri="{9D8B030D-6E8A-4147-A177-3AD203B41FA5}">
                      <a16:colId xmlns:a16="http://schemas.microsoft.com/office/drawing/2014/main" val="3414319920"/>
                    </a:ext>
                  </a:extLst>
                </a:gridCol>
                <a:gridCol w="1185320">
                  <a:extLst>
                    <a:ext uri="{9D8B030D-6E8A-4147-A177-3AD203B41FA5}">
                      <a16:colId xmlns:a16="http://schemas.microsoft.com/office/drawing/2014/main" val="3215019090"/>
                    </a:ext>
                  </a:extLst>
                </a:gridCol>
                <a:gridCol w="1109661">
                  <a:extLst>
                    <a:ext uri="{9D8B030D-6E8A-4147-A177-3AD203B41FA5}">
                      <a16:colId xmlns:a16="http://schemas.microsoft.com/office/drawing/2014/main" val="3236920325"/>
                    </a:ext>
                  </a:extLst>
                </a:gridCol>
                <a:gridCol w="1147490">
                  <a:extLst>
                    <a:ext uri="{9D8B030D-6E8A-4147-A177-3AD203B41FA5}">
                      <a16:colId xmlns:a16="http://schemas.microsoft.com/office/drawing/2014/main" val="4278163823"/>
                    </a:ext>
                  </a:extLst>
                </a:gridCol>
                <a:gridCol w="1617974">
                  <a:extLst>
                    <a:ext uri="{9D8B030D-6E8A-4147-A177-3AD203B41FA5}">
                      <a16:colId xmlns:a16="http://schemas.microsoft.com/office/drawing/2014/main" val="4002461966"/>
                    </a:ext>
                  </a:extLst>
                </a:gridCol>
                <a:gridCol w="1460934">
                  <a:extLst>
                    <a:ext uri="{9D8B030D-6E8A-4147-A177-3AD203B41FA5}">
                      <a16:colId xmlns:a16="http://schemas.microsoft.com/office/drawing/2014/main" val="1202160320"/>
                    </a:ext>
                  </a:extLst>
                </a:gridCol>
                <a:gridCol w="1460934">
                  <a:extLst>
                    <a:ext uri="{9D8B030D-6E8A-4147-A177-3AD203B41FA5}">
                      <a16:colId xmlns:a16="http://schemas.microsoft.com/office/drawing/2014/main" val="1296350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Название региона</a:t>
                      </a:r>
                    </a:p>
                    <a:p>
                      <a:r>
                        <a:rPr lang="ru-RU" dirty="0"/>
                        <a:t>(региональное отделение сети ЛЖВ)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ФИО кандидата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ФИО</a:t>
                      </a:r>
                    </a:p>
                    <a:p>
                      <a:r>
                        <a:rPr lang="ru-RU" sz="1600" dirty="0"/>
                        <a:t>кандидата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ФИО</a:t>
                      </a:r>
                    </a:p>
                    <a:p>
                      <a:r>
                        <a:rPr lang="ru-RU" sz="1600" dirty="0"/>
                        <a:t>кандидата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 поддержано ни одного из кандидатов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Бюллетени не приняты к подсчету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Общее кол-во избирателей от региона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57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Регион </a:t>
                      </a:r>
                      <a:r>
                        <a:rPr lang="en-US" dirty="0"/>
                        <a:t>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255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17714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758" y="2634915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6. Публикация результатов голосования</a:t>
            </a:r>
            <a:br>
              <a:rPr lang="ru-RU" sz="4000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02985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6. Ожидаемый результат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E8373101-9377-2C48-BD09-5D0B7AED7BDF}"/>
              </a:ext>
            </a:extLst>
          </p:cNvPr>
          <p:cNvSpPr txBox="1">
            <a:spLocks/>
          </p:cNvSpPr>
          <p:nvPr/>
        </p:nvSpPr>
        <p:spPr>
          <a:xfrm>
            <a:off x="1371600" y="1742574"/>
            <a:ext cx="10575758" cy="46702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highlight>
                  <a:srgbClr val="FFFF00"/>
                </a:highlight>
              </a:rPr>
              <a:t>!!!</a:t>
            </a:r>
            <a:r>
              <a:rPr lang="ru-RU" b="1" dirty="0">
                <a:highlight>
                  <a:srgbClr val="FFFF00"/>
                </a:highlight>
              </a:rPr>
              <a:t> </a:t>
            </a:r>
            <a:r>
              <a:rPr lang="ru-RU" b="1" dirty="0">
                <a:solidFill>
                  <a:schemeClr val="tx1"/>
                </a:solidFill>
                <a:highlight>
                  <a:srgbClr val="FFFF00"/>
                </a:highlight>
              </a:rPr>
              <a:t>до 18 ноября 18:00 </a:t>
            </a:r>
            <a:r>
              <a:rPr lang="ru-RU" b="1" dirty="0">
                <a:solidFill>
                  <a:schemeClr val="tx1"/>
                </a:solidFill>
              </a:rPr>
              <a:t>часов </a:t>
            </a:r>
            <a:r>
              <a:rPr lang="ru-RU" b="1" dirty="0"/>
              <a:t>Секретариат СКК подает кандидатов в члены СКК и альтернаты руководству СКК  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Документы, которые готовятся в ходе реализации этапа 6.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список кандидатов в члены СКК и альтернаты, которые выбраны избирательными группами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объявление о результатах выборов</a:t>
            </a:r>
          </a:p>
          <a:p>
            <a:pPr>
              <a:buFont typeface="Wingdings" pitchFamily="2" charset="2"/>
              <a:buChar char="§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>
              <a:buFont typeface="Wingdings" pitchFamily="2" charset="2"/>
              <a:buChar char="§"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274688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93076-0505-0C46-BCAC-9908DA168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348916"/>
            <a:ext cx="10202779" cy="745958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Этап 6. Действия Секретариата СКК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FA9AC-D2F5-154A-B25C-C8B353B0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491916"/>
            <a:ext cx="10299032" cy="47163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до 18 ноября </a:t>
            </a:r>
            <a:r>
              <a:rPr lang="ru-RU" dirty="0"/>
              <a:t>Секретариат СКК осуществляет публикацию результатов выборов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изучает  пакеты документов от каждой избирательной группы на предмет их соответствия условиям, которые опубликованы в объявлении о начале выборов 30 сентября года и другим документам СКК</a:t>
            </a:r>
          </a:p>
          <a:p>
            <a:r>
              <a:rPr lang="ru-RU" dirty="0"/>
              <a:t>готовит текст объявления о результатах выборов</a:t>
            </a:r>
          </a:p>
          <a:p>
            <a:r>
              <a:rPr lang="ru-RU" dirty="0"/>
              <a:t>размещает на сайте СКК объявление</a:t>
            </a:r>
          </a:p>
          <a:p>
            <a:r>
              <a:rPr lang="ru-RU" dirty="0"/>
              <a:t>подает список кандидатур в члены СКК и альтернаты от всех сообществ руководству СКК и участвует в процессе обновления состава СКК</a:t>
            </a:r>
          </a:p>
          <a:p>
            <a:pPr marL="0" indent="0">
              <a:buNone/>
            </a:pPr>
            <a:r>
              <a:rPr lang="ru-RU" b="1" dirty="0"/>
              <a:t>!!! В случае необходимости, Секретариат СКК обращается к независимым наблюдателям, членам комиссий и Оргкомитета для получения дополнительной документации и уточнения информации</a:t>
            </a:r>
          </a:p>
          <a:p>
            <a:pPr>
              <a:buFont typeface="Wingdings" pitchFamily="2" charset="2"/>
              <a:buChar char="§"/>
            </a:pPr>
            <a:endParaRPr lang="ru-RU" b="1" dirty="0"/>
          </a:p>
          <a:p>
            <a:pPr marL="0" indent="0">
              <a:buNone/>
            </a:pPr>
            <a:endParaRPr lang="ru-RU" dirty="0"/>
          </a:p>
          <a:p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4735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92A2CA-0244-484C-96D1-9433CF382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315" y="324853"/>
            <a:ext cx="9601200" cy="926431"/>
          </a:xfrm>
        </p:spPr>
        <p:txBody>
          <a:bodyPr>
            <a:normAutofit/>
          </a:bodyPr>
          <a:lstStyle/>
          <a:p>
            <a:r>
              <a:rPr lang="ru-RU" b="1" dirty="0"/>
              <a:t>Принципы - особое внимание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1A4D80-4C3E-6E42-BFA8-96A93C890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51284"/>
            <a:ext cx="9601200" cy="43393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lvl="0"/>
            <a:r>
              <a:rPr lang="ru-RU" dirty="0"/>
              <a:t>создание равной возможности для представителей избирательных групп выдвинуть свою кандидатуру в члены СКК в соответствии с критериями</a:t>
            </a:r>
          </a:p>
          <a:p>
            <a:pPr lvl="0"/>
            <a:r>
              <a:rPr lang="ru-RU" dirty="0"/>
              <a:t>реализация права свободного голосования за выбранную кандидатуру</a:t>
            </a:r>
          </a:p>
          <a:p>
            <a:pPr lvl="0"/>
            <a:r>
              <a:rPr lang="ru-RU" dirty="0"/>
              <a:t>обеспечение информированности о ходе проведения выборов внутри избирательных групп (порядок, условия, документы, сроки, результаты голосования – обо всем член Оргкомитета кратко информирует через переписку или сайт)</a:t>
            </a:r>
          </a:p>
          <a:p>
            <a:pPr lvl="0"/>
            <a:r>
              <a:rPr lang="ru-RU" dirty="0"/>
              <a:t>открытость формирования персонального состава Мандатной/Счетной/другой комиссии и ее функций</a:t>
            </a:r>
          </a:p>
          <a:p>
            <a:pPr lvl="0"/>
            <a:r>
              <a:rPr lang="ru-RU" dirty="0"/>
              <a:t>предоставление возможности диалога с кандидатами перед голосованием с целью ознакомления с их обязательствами перед избирательной группой и приоритетами работы в СКК </a:t>
            </a:r>
          </a:p>
          <a:p>
            <a:pPr lvl="0"/>
            <a:r>
              <a:rPr lang="ru-RU" dirty="0"/>
              <a:t>соблюдение конфиденциальности персональных данных и управление конфликтом интересов при работе Мандатной/Счетной/другой комиссии</a:t>
            </a:r>
          </a:p>
        </p:txBody>
      </p:sp>
    </p:spTree>
    <p:extLst>
      <p:ext uri="{BB962C8B-B14F-4D97-AF65-F5344CB8AC3E}">
        <p14:creationId xmlns:p14="http://schemas.microsoft.com/office/powerpoint/2010/main" val="15565270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0C588-0B8C-4243-B750-D2B35837E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4891" y="2576738"/>
            <a:ext cx="9601200" cy="890337"/>
          </a:xfrm>
        </p:spPr>
        <p:txBody>
          <a:bodyPr/>
          <a:lstStyle/>
          <a:p>
            <a:r>
              <a:rPr lang="ru-RU" dirty="0"/>
              <a:t>Благодарим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223828685"/>
      </p:ext>
    </p:extLst>
  </p:cSld>
  <p:clrMapOvr>
    <a:masterClrMapping/>
  </p:clrMapOvr>
</p:sld>
</file>

<file path=ppt/theme/theme1.xml><?xml version="1.0" encoding="utf-8"?>
<a:theme xmlns:a="http://schemas.openxmlformats.org/drawingml/2006/main" name="Обрезка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Обрезка</Template>
  <TotalTime>1173</TotalTime>
  <Words>4769</Words>
  <Application>Microsoft Office PowerPoint</Application>
  <PresentationFormat>Widescreen</PresentationFormat>
  <Paragraphs>404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Calibri</vt:lpstr>
      <vt:lpstr>Franklin Gothic Book</vt:lpstr>
      <vt:lpstr>Times New Roman</vt:lpstr>
      <vt:lpstr>Wingdings</vt:lpstr>
      <vt:lpstr>Обрезка</vt:lpstr>
      <vt:lpstr>выборы СКК – 2026: ПЛАН ВЫБОРОВ</vt:lpstr>
      <vt:lpstr>План презентации</vt:lpstr>
      <vt:lpstr>Политика ГФ по вопросам СКК</vt:lpstr>
      <vt:lpstr>СКК: механизм партнерства</vt:lpstr>
      <vt:lpstr>Представительство секторов в СКК</vt:lpstr>
      <vt:lpstr>Требования ГФ</vt:lpstr>
      <vt:lpstr>Организация и проведение выборов членов СКК - 2026</vt:lpstr>
      <vt:lpstr>Документальное обеспечение</vt:lpstr>
      <vt:lpstr>6 этапов проведения выборов</vt:lpstr>
      <vt:lpstr>Оргкомитет</vt:lpstr>
      <vt:lpstr>Ключевые вопросы  Что нужно знать члену Оргкомитета!</vt:lpstr>
      <vt:lpstr>Этап 3. Регистрация кандидатов и избирателей</vt:lpstr>
      <vt:lpstr>Этап 3. Ожидаемый результат </vt:lpstr>
      <vt:lpstr>Этап 3. Действия члена Оргкомитета (1) </vt:lpstr>
      <vt:lpstr>Этап 3. Действия члена Оргкомитета (2) </vt:lpstr>
      <vt:lpstr>Этап 3. Действия члена Оргкомитета (3) </vt:lpstr>
      <vt:lpstr>Этап 3. Действия члена Оргкомитета (4) </vt:lpstr>
      <vt:lpstr>Информация в помощь для выполнения этапа 3 </vt:lpstr>
      <vt:lpstr>Квота для гражданского общества</vt:lpstr>
      <vt:lpstr>Терминология</vt:lpstr>
      <vt:lpstr>Избиратель сообществ   </vt:lpstr>
      <vt:lpstr>Избиратель объединений организаций   </vt:lpstr>
      <vt:lpstr>Кандидаты </vt:lpstr>
      <vt:lpstr>Пример критериев избирательной группы к кандидату</vt:lpstr>
      <vt:lpstr>Права и обязанности члена СКК</vt:lpstr>
      <vt:lpstr>Вовлечение партнеров </vt:lpstr>
      <vt:lpstr>Мандатная/Счетная комиссия</vt:lpstr>
      <vt:lpstr>Этап 4. Публикация списка кандидатур  </vt:lpstr>
      <vt:lpstr>Этап 4. Ожидаемый результат </vt:lpstr>
      <vt:lpstr>Этап 4. Действия Оргкомитета и Секретариата СКК   </vt:lpstr>
      <vt:lpstr>Этап 5. Голосование  </vt:lpstr>
      <vt:lpstr>Этап 5. Ожидаемый результат </vt:lpstr>
      <vt:lpstr>Этап 5. Действия члена Оргкомитета (1) </vt:lpstr>
      <vt:lpstr>Этап 5. Действия члена Оргкомитета (2) </vt:lpstr>
      <vt:lpstr>Этап 5. Действия члена Оргкомитета (3) </vt:lpstr>
      <vt:lpstr>Этап 5. Действия Мандатной/Счетной комиссии </vt:lpstr>
      <vt:lpstr>Подтверждающая документация </vt:lpstr>
      <vt:lpstr>Информация в помощь для выполнения этапа 5 </vt:lpstr>
      <vt:lpstr>Рекомендации составления протокола </vt:lpstr>
      <vt:lpstr>Пример оформления приложений к протоколу о результатах подсчета голосов</vt:lpstr>
      <vt:lpstr>Пример оформления приложений к протоколу о результатах подсчета голосов</vt:lpstr>
      <vt:lpstr>Этап 6. Публикация результатов голосования  </vt:lpstr>
      <vt:lpstr>Этап 6. Ожидаемый результат </vt:lpstr>
      <vt:lpstr>Этап 6. Действия Секретариата СКК </vt:lpstr>
      <vt:lpstr>Принципы - особое внимание</vt:lpstr>
      <vt:lpstr>Благодарим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Ryssaldy Demeuova</cp:lastModifiedBy>
  <cp:revision>457</cp:revision>
  <dcterms:created xsi:type="dcterms:W3CDTF">2021-10-12T11:48:56Z</dcterms:created>
  <dcterms:modified xsi:type="dcterms:W3CDTF">2026-09-30T11:58:37Z</dcterms:modified>
</cp:coreProperties>
</file>