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325" r:id="rId2"/>
    <p:sldId id="327" r:id="rId3"/>
    <p:sldId id="328" r:id="rId4"/>
    <p:sldId id="331" r:id="rId5"/>
    <p:sldId id="366" r:id="rId6"/>
    <p:sldId id="359" r:id="rId7"/>
    <p:sldId id="326" r:id="rId8"/>
    <p:sldId id="333" r:id="rId9"/>
    <p:sldId id="344" r:id="rId10"/>
    <p:sldId id="345" r:id="rId11"/>
    <p:sldId id="352" r:id="rId12"/>
    <p:sldId id="346" r:id="rId13"/>
    <p:sldId id="360" r:id="rId14"/>
    <p:sldId id="365" r:id="rId15"/>
    <p:sldId id="353" r:id="rId16"/>
    <p:sldId id="332" r:id="rId17"/>
    <p:sldId id="343" r:id="rId18"/>
    <p:sldId id="351" r:id="rId19"/>
    <p:sldId id="355" r:id="rId20"/>
    <p:sldId id="354" r:id="rId21"/>
    <p:sldId id="356" r:id="rId22"/>
    <p:sldId id="312" r:id="rId23"/>
    <p:sldId id="357" r:id="rId24"/>
    <p:sldId id="367" r:id="rId25"/>
    <p:sldId id="358" r:id="rId26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Нет стиля, нет сетки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9791"/>
    <p:restoredTop sz="94643"/>
  </p:normalViewPr>
  <p:slideViewPr>
    <p:cSldViewPr snapToGrid="0" snapToObjects="1">
      <p:cViewPr varScale="1">
        <p:scale>
          <a:sx n="107" d="100"/>
          <a:sy n="107" d="100"/>
        </p:scale>
        <p:origin x="396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microsoft.com/office/2016/11/relationships/changesInfo" Target="changesInfos/changesInfo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Ryssaldy Demeuova" userId="1b36aab8-03ea-4a7c-9005-27f2602792bf" providerId="ADAL" clId="{F24AD093-63E6-44B3-A645-A14D185079F3}"/>
    <pc:docChg chg="undo custSel addSld delSld modSld">
      <pc:chgData name="Ryssaldy Demeuova" userId="1b36aab8-03ea-4a7c-9005-27f2602792bf" providerId="ADAL" clId="{F24AD093-63E6-44B3-A645-A14D185079F3}" dt="2026-10-23T06:49:29.268" v="328" actId="207"/>
      <pc:docMkLst>
        <pc:docMk/>
      </pc:docMkLst>
      <pc:sldChg chg="modSp mod">
        <pc:chgData name="Ryssaldy Demeuova" userId="1b36aab8-03ea-4a7c-9005-27f2602792bf" providerId="ADAL" clId="{F24AD093-63E6-44B3-A645-A14D185079F3}" dt="2026-10-20T10:02:40.124" v="68" actId="20577"/>
        <pc:sldMkLst>
          <pc:docMk/>
          <pc:sldMk cId="3699365868" sldId="325"/>
        </pc:sldMkLst>
        <pc:spChg chg="mod">
          <ac:chgData name="Ryssaldy Demeuova" userId="1b36aab8-03ea-4a7c-9005-27f2602792bf" providerId="ADAL" clId="{F24AD093-63E6-44B3-A645-A14D185079F3}" dt="2026-10-20T10:02:06.771" v="16" actId="20577"/>
          <ac:spMkLst>
            <pc:docMk/>
            <pc:sldMk cId="3699365868" sldId="325"/>
            <ac:spMk id="2" creationId="{B66247E2-5A70-CA48-9126-74E3A55B4B34}"/>
          </ac:spMkLst>
        </pc:spChg>
        <pc:spChg chg="mod">
          <ac:chgData name="Ryssaldy Demeuova" userId="1b36aab8-03ea-4a7c-9005-27f2602792bf" providerId="ADAL" clId="{F24AD093-63E6-44B3-A645-A14D185079F3}" dt="2026-10-20T10:02:40.124" v="68" actId="20577"/>
          <ac:spMkLst>
            <pc:docMk/>
            <pc:sldMk cId="3699365868" sldId="325"/>
            <ac:spMk id="3" creationId="{8BD86889-5559-D24A-934A-735587EB6807}"/>
          </ac:spMkLst>
        </pc:spChg>
      </pc:sldChg>
      <pc:sldChg chg="modSp mod">
        <pc:chgData name="Ryssaldy Demeuova" userId="1b36aab8-03ea-4a7c-9005-27f2602792bf" providerId="ADAL" clId="{F24AD093-63E6-44B3-A645-A14D185079F3}" dt="2026-10-20T07:00:27.842" v="8" actId="20577"/>
        <pc:sldMkLst>
          <pc:docMk/>
          <pc:sldMk cId="3483596219" sldId="326"/>
        </pc:sldMkLst>
        <pc:spChg chg="mod">
          <ac:chgData name="Ryssaldy Demeuova" userId="1b36aab8-03ea-4a7c-9005-27f2602792bf" providerId="ADAL" clId="{F24AD093-63E6-44B3-A645-A14D185079F3}" dt="2026-10-20T07:00:27.842" v="8" actId="20577"/>
          <ac:spMkLst>
            <pc:docMk/>
            <pc:sldMk cId="3483596219" sldId="326"/>
            <ac:spMk id="2" creationId="{B7DBF762-ACBF-A44F-A6EF-40C1F4F86E6E}"/>
          </ac:spMkLst>
        </pc:spChg>
      </pc:sldChg>
      <pc:sldChg chg="modSp mod">
        <pc:chgData name="Ryssaldy Demeuova" userId="1b36aab8-03ea-4a7c-9005-27f2602792bf" providerId="ADAL" clId="{F24AD093-63E6-44B3-A645-A14D185079F3}" dt="2026-10-23T06:49:29.268" v="328" actId="207"/>
        <pc:sldMkLst>
          <pc:docMk/>
          <pc:sldMk cId="4066339038" sldId="327"/>
        </pc:sldMkLst>
        <pc:spChg chg="mod">
          <ac:chgData name="Ryssaldy Demeuova" userId="1b36aab8-03ea-4a7c-9005-27f2602792bf" providerId="ADAL" clId="{F24AD093-63E6-44B3-A645-A14D185079F3}" dt="2026-10-23T06:49:29.268" v="328" actId="207"/>
          <ac:spMkLst>
            <pc:docMk/>
            <pc:sldMk cId="4066339038" sldId="327"/>
            <ac:spMk id="3" creationId="{DBB4F591-8F9A-C247-A8B1-C499A9C3C938}"/>
          </ac:spMkLst>
        </pc:spChg>
      </pc:sldChg>
      <pc:sldChg chg="modSp mod">
        <pc:chgData name="Ryssaldy Demeuova" userId="1b36aab8-03ea-4a7c-9005-27f2602792bf" providerId="ADAL" clId="{F24AD093-63E6-44B3-A645-A14D185079F3}" dt="2026-10-22T05:33:59.761" v="72" actId="113"/>
        <pc:sldMkLst>
          <pc:docMk/>
          <pc:sldMk cId="3068916235" sldId="331"/>
        </pc:sldMkLst>
        <pc:spChg chg="mod">
          <ac:chgData name="Ryssaldy Demeuova" userId="1b36aab8-03ea-4a7c-9005-27f2602792bf" providerId="ADAL" clId="{F24AD093-63E6-44B3-A645-A14D185079F3}" dt="2026-10-22T05:33:59.761" v="72" actId="113"/>
          <ac:spMkLst>
            <pc:docMk/>
            <pc:sldMk cId="3068916235" sldId="331"/>
            <ac:spMk id="3" creationId="{5B16BD89-FD46-CE48-9B94-DAF4C35F84EF}"/>
          </ac:spMkLst>
        </pc:spChg>
      </pc:sldChg>
      <pc:sldChg chg="modSp mod">
        <pc:chgData name="Ryssaldy Demeuova" userId="1b36aab8-03ea-4a7c-9005-27f2602792bf" providerId="ADAL" clId="{F24AD093-63E6-44B3-A645-A14D185079F3}" dt="2026-10-20T07:01:00.286" v="10" actId="14100"/>
        <pc:sldMkLst>
          <pc:docMk/>
          <pc:sldMk cId="1477040459" sldId="333"/>
        </pc:sldMkLst>
        <pc:spChg chg="mod">
          <ac:chgData name="Ryssaldy Demeuova" userId="1b36aab8-03ea-4a7c-9005-27f2602792bf" providerId="ADAL" clId="{F24AD093-63E6-44B3-A645-A14D185079F3}" dt="2026-10-20T07:01:00.286" v="10" actId="14100"/>
          <ac:spMkLst>
            <pc:docMk/>
            <pc:sldMk cId="1477040459" sldId="333"/>
            <ac:spMk id="3" creationId="{A8FFA9AC-D2F5-154A-B25C-C8B353B05B81}"/>
          </ac:spMkLst>
        </pc:spChg>
      </pc:sldChg>
      <pc:sldChg chg="modSp mod">
        <pc:chgData name="Ryssaldy Demeuova" userId="1b36aab8-03ea-4a7c-9005-27f2602792bf" providerId="ADAL" clId="{F24AD093-63E6-44B3-A645-A14D185079F3}" dt="2026-10-23T06:48:22.461" v="326" actId="14100"/>
        <pc:sldMkLst>
          <pc:docMk/>
          <pc:sldMk cId="2817208453" sldId="345"/>
        </pc:sldMkLst>
        <pc:picChg chg="mod">
          <ac:chgData name="Ryssaldy Demeuova" userId="1b36aab8-03ea-4a7c-9005-27f2602792bf" providerId="ADAL" clId="{F24AD093-63E6-44B3-A645-A14D185079F3}" dt="2026-10-23T06:48:22.461" v="326" actId="14100"/>
          <ac:picMkLst>
            <pc:docMk/>
            <pc:sldMk cId="2817208453" sldId="345"/>
            <ac:picMk id="9" creationId="{5C8F6DD8-F0FF-73B1-549C-AD18FD5DBBBE}"/>
          </ac:picMkLst>
        </pc:picChg>
      </pc:sldChg>
      <pc:sldChg chg="modSp mod">
        <pc:chgData name="Ryssaldy Demeuova" userId="1b36aab8-03ea-4a7c-9005-27f2602792bf" providerId="ADAL" clId="{F24AD093-63E6-44B3-A645-A14D185079F3}" dt="2026-10-20T09:31:50.833" v="14" actId="27636"/>
        <pc:sldMkLst>
          <pc:docMk/>
          <pc:sldMk cId="1243249161" sldId="346"/>
        </pc:sldMkLst>
        <pc:spChg chg="mod">
          <ac:chgData name="Ryssaldy Demeuova" userId="1b36aab8-03ea-4a7c-9005-27f2602792bf" providerId="ADAL" clId="{F24AD093-63E6-44B3-A645-A14D185079F3}" dt="2026-10-20T09:31:50.833" v="14" actId="27636"/>
          <ac:spMkLst>
            <pc:docMk/>
            <pc:sldMk cId="1243249161" sldId="346"/>
            <ac:spMk id="3" creationId="{63B6C32C-2C29-6F43-9DCC-545578032C90}"/>
          </ac:spMkLst>
        </pc:spChg>
      </pc:sldChg>
      <pc:sldChg chg="addSp delSp modSp mod">
        <pc:chgData name="Ryssaldy Demeuova" userId="1b36aab8-03ea-4a7c-9005-27f2602792bf" providerId="ADAL" clId="{F24AD093-63E6-44B3-A645-A14D185079F3}" dt="2026-10-22T05:47:59.171" v="290" actId="20577"/>
        <pc:sldMkLst>
          <pc:docMk/>
          <pc:sldMk cId="2945944733" sldId="352"/>
        </pc:sldMkLst>
        <pc:spChg chg="mod">
          <ac:chgData name="Ryssaldy Demeuova" userId="1b36aab8-03ea-4a7c-9005-27f2602792bf" providerId="ADAL" clId="{F24AD093-63E6-44B3-A645-A14D185079F3}" dt="2026-10-22T05:47:59.171" v="290" actId="20577"/>
          <ac:spMkLst>
            <pc:docMk/>
            <pc:sldMk cId="2945944733" sldId="352"/>
            <ac:spMk id="10" creationId="{AD587CEE-38CE-BE44-BC39-308812A2BB35}"/>
          </ac:spMkLst>
        </pc:spChg>
        <pc:picChg chg="add del">
          <ac:chgData name="Ryssaldy Demeuova" userId="1b36aab8-03ea-4a7c-9005-27f2602792bf" providerId="ADAL" clId="{F24AD093-63E6-44B3-A645-A14D185079F3}" dt="2026-10-22T05:47:36.797" v="217" actId="478"/>
          <ac:picMkLst>
            <pc:docMk/>
            <pc:sldMk cId="2945944733" sldId="352"/>
            <ac:picMk id="3" creationId="{0895A342-2A06-DF82-4CE1-3DB6A4328020}"/>
          </ac:picMkLst>
        </pc:picChg>
      </pc:sldChg>
      <pc:sldChg chg="modSp mod">
        <pc:chgData name="Ryssaldy Demeuova" userId="1b36aab8-03ea-4a7c-9005-27f2602792bf" providerId="ADAL" clId="{F24AD093-63E6-44B3-A645-A14D185079F3}" dt="2026-10-22T05:49:35.274" v="310" actId="14100"/>
        <pc:sldMkLst>
          <pc:docMk/>
          <pc:sldMk cId="1036712969" sldId="353"/>
        </pc:sldMkLst>
        <pc:spChg chg="mod">
          <ac:chgData name="Ryssaldy Demeuova" userId="1b36aab8-03ea-4a7c-9005-27f2602792bf" providerId="ADAL" clId="{F24AD093-63E6-44B3-A645-A14D185079F3}" dt="2026-10-22T05:49:19.384" v="305" actId="6549"/>
          <ac:spMkLst>
            <pc:docMk/>
            <pc:sldMk cId="1036712969" sldId="353"/>
            <ac:spMk id="3" creationId="{A8FFA9AC-D2F5-154A-B25C-C8B353B05B81}"/>
          </ac:spMkLst>
        </pc:spChg>
        <pc:spChg chg="mod">
          <ac:chgData name="Ryssaldy Demeuova" userId="1b36aab8-03ea-4a7c-9005-27f2602792bf" providerId="ADAL" clId="{F24AD093-63E6-44B3-A645-A14D185079F3}" dt="2026-10-22T05:49:35.274" v="310" actId="14100"/>
          <ac:spMkLst>
            <pc:docMk/>
            <pc:sldMk cId="1036712969" sldId="353"/>
            <ac:spMk id="8" creationId="{5375F925-EF53-5A82-0B49-F428E2BB61E9}"/>
          </ac:spMkLst>
        </pc:spChg>
      </pc:sldChg>
      <pc:sldChg chg="modSp mod">
        <pc:chgData name="Ryssaldy Demeuova" userId="1b36aab8-03ea-4a7c-9005-27f2602792bf" providerId="ADAL" clId="{F24AD093-63E6-44B3-A645-A14D185079F3}" dt="2026-10-07T05:38:37.061" v="3" actId="27636"/>
        <pc:sldMkLst>
          <pc:docMk/>
          <pc:sldMk cId="3264394883" sldId="356"/>
        </pc:sldMkLst>
        <pc:spChg chg="mod">
          <ac:chgData name="Ryssaldy Demeuova" userId="1b36aab8-03ea-4a7c-9005-27f2602792bf" providerId="ADAL" clId="{F24AD093-63E6-44B3-A645-A14D185079F3}" dt="2026-10-07T05:38:37.061" v="3" actId="27636"/>
          <ac:spMkLst>
            <pc:docMk/>
            <pc:sldMk cId="3264394883" sldId="356"/>
            <ac:spMk id="8" creationId="{5375F925-EF53-5A82-0B49-F428E2BB61E9}"/>
          </ac:spMkLst>
        </pc:spChg>
      </pc:sldChg>
      <pc:sldChg chg="modSp mod">
        <pc:chgData name="Ryssaldy Demeuova" userId="1b36aab8-03ea-4a7c-9005-27f2602792bf" providerId="ADAL" clId="{F24AD093-63E6-44B3-A645-A14D185079F3}" dt="2026-10-22T05:48:55.505" v="302" actId="20577"/>
        <pc:sldMkLst>
          <pc:docMk/>
          <pc:sldMk cId="154448426" sldId="365"/>
        </pc:sldMkLst>
        <pc:spChg chg="mod">
          <ac:chgData name="Ryssaldy Demeuova" userId="1b36aab8-03ea-4a7c-9005-27f2602792bf" providerId="ADAL" clId="{F24AD093-63E6-44B3-A645-A14D185079F3}" dt="2026-10-22T05:48:55.505" v="302" actId="20577"/>
          <ac:spMkLst>
            <pc:docMk/>
            <pc:sldMk cId="154448426" sldId="365"/>
            <ac:spMk id="3" creationId="{9057DFB7-6610-45DC-ECBC-74B4B379A3F1}"/>
          </ac:spMkLst>
        </pc:spChg>
      </pc:sldChg>
      <pc:sldChg chg="delSp modSp add mod setBg delDesignElem">
        <pc:chgData name="Ryssaldy Demeuova" userId="1b36aab8-03ea-4a7c-9005-27f2602792bf" providerId="ADAL" clId="{F24AD093-63E6-44B3-A645-A14D185079F3}" dt="2026-10-22T05:35:29.903" v="73" actId="1076"/>
        <pc:sldMkLst>
          <pc:docMk/>
          <pc:sldMk cId="3253599906" sldId="366"/>
        </pc:sldMkLst>
        <pc:spChg chg="mod">
          <ac:chgData name="Ryssaldy Demeuova" userId="1b36aab8-03ea-4a7c-9005-27f2602792bf" providerId="ADAL" clId="{F24AD093-63E6-44B3-A645-A14D185079F3}" dt="2026-10-07T05:38:53.500" v="7" actId="14100"/>
          <ac:spMkLst>
            <pc:docMk/>
            <pc:sldMk cId="3253599906" sldId="366"/>
            <ac:spMk id="2" creationId="{8CA52DBF-A2B8-1F40-A959-03C7B1CE33C6}"/>
          </ac:spMkLst>
        </pc:spChg>
        <pc:spChg chg="mod">
          <ac:chgData name="Ryssaldy Demeuova" userId="1b36aab8-03ea-4a7c-9005-27f2602792bf" providerId="ADAL" clId="{F24AD093-63E6-44B3-A645-A14D185079F3}" dt="2026-10-07T05:38:48.740" v="6" actId="20577"/>
          <ac:spMkLst>
            <pc:docMk/>
            <pc:sldMk cId="3253599906" sldId="366"/>
            <ac:spMk id="3" creationId="{368CF8BC-1BC4-6441-B3A7-E5890691D7B7}"/>
          </ac:spMkLst>
        </pc:spChg>
        <pc:picChg chg="mod">
          <ac:chgData name="Ryssaldy Demeuova" userId="1b36aab8-03ea-4a7c-9005-27f2602792bf" providerId="ADAL" clId="{F24AD093-63E6-44B3-A645-A14D185079F3}" dt="2026-10-22T05:35:29.903" v="73" actId="1076"/>
          <ac:picMkLst>
            <pc:docMk/>
            <pc:sldMk cId="3253599906" sldId="366"/>
            <ac:picMk id="6" creationId="{894A9B59-48AA-8890-98E7-6824E1E832F0}"/>
          </ac:picMkLst>
        </pc:picChg>
      </pc:sldChg>
      <pc:sldChg chg="modSp add mod">
        <pc:chgData name="Ryssaldy Demeuova" userId="1b36aab8-03ea-4a7c-9005-27f2602792bf" providerId="ADAL" clId="{F24AD093-63E6-44B3-A645-A14D185079F3}" dt="2026-10-22T07:07:36.516" v="325" actId="6549"/>
        <pc:sldMkLst>
          <pc:docMk/>
          <pc:sldMk cId="1760397332" sldId="367"/>
        </pc:sldMkLst>
        <pc:spChg chg="mod">
          <ac:chgData name="Ryssaldy Demeuova" userId="1b36aab8-03ea-4a7c-9005-27f2602792bf" providerId="ADAL" clId="{F24AD093-63E6-44B3-A645-A14D185079F3}" dt="2026-10-22T07:07:36.516" v="325" actId="6549"/>
          <ac:spMkLst>
            <pc:docMk/>
            <pc:sldMk cId="1760397332" sldId="367"/>
            <ac:spMk id="4" creationId="{8FB797F5-1D43-DB72-DAF1-CE746AED66A6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915128" y="1788454"/>
            <a:ext cx="8361229" cy="2098226"/>
          </a:xfrm>
        </p:spPr>
        <p:txBody>
          <a:bodyPr anchor="b">
            <a:noAutofit/>
          </a:bodyPr>
          <a:lstStyle>
            <a:lvl1pPr algn="ctr">
              <a:defRPr sz="7200" cap="all" baseline="0">
                <a:solidFill>
                  <a:schemeClr val="tx2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79906" y="3956279"/>
            <a:ext cx="6831673" cy="1086237"/>
          </a:xfrm>
        </p:spPr>
        <p:txBody>
          <a:bodyPr>
            <a:normAutofit/>
          </a:bodyPr>
          <a:lstStyle>
            <a:lvl1pPr marL="0" indent="0" algn="ct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  <a:defRPr sz="23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52858" y="6453386"/>
            <a:ext cx="1607944" cy="404614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fld id="{87DE6118-2437-4B30-8E3C-4D2BE6020583}" type="datetimeFigureOut">
              <a:rPr lang="en-US" dirty="0"/>
              <a:pPr/>
              <a:t>10/23/2026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584054" y="6453386"/>
            <a:ext cx="7023377" cy="404614"/>
          </a:xfrm>
        </p:spPr>
        <p:txBody>
          <a:bodyPr/>
          <a:lstStyle>
            <a:lvl1pPr algn="ctr">
              <a:defRPr baseline="0"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830683" y="6453386"/>
            <a:ext cx="1596292" cy="404614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fld id="{69E57DC2-970A-4B3E-BB1C-7A09969E49DF}" type="slidenum">
              <a:rPr lang="en-US" dirty="0"/>
              <a:pPr/>
              <a:t>‹#›</a:t>
            </a:fld>
            <a:endParaRPr lang="en-US" dirty="0"/>
          </a:p>
        </p:txBody>
      </p:sp>
      <p:grpSp>
        <p:nvGrpSpPr>
          <p:cNvPr id="7" name="Group 6"/>
          <p:cNvGrpSpPr/>
          <p:nvPr/>
        </p:nvGrpSpPr>
        <p:grpSpPr>
          <a:xfrm>
            <a:off x="752858" y="744469"/>
            <a:ext cx="10674117" cy="5349671"/>
            <a:chOff x="752858" y="744469"/>
            <a:chExt cx="10674117" cy="5349671"/>
          </a:xfrm>
        </p:grpSpPr>
        <p:sp>
          <p:nvSpPr>
            <p:cNvPr id="11" name="Freeform 6"/>
            <p:cNvSpPr/>
            <p:nvPr/>
          </p:nvSpPr>
          <p:spPr bwMode="auto">
            <a:xfrm>
              <a:off x="8151962" y="1685652"/>
              <a:ext cx="3275013" cy="4408488"/>
            </a:xfrm>
            <a:custGeom>
              <a:avLst/>
              <a:gdLst/>
              <a:ahLst/>
              <a:cxnLst/>
              <a:rect l="l" t="t" r="r" b="b"/>
              <a:pathLst>
                <a:path w="10000" h="10000">
                  <a:moveTo>
                    <a:pt x="8761" y="0"/>
                  </a:moveTo>
                  <a:lnTo>
                    <a:pt x="10000" y="0"/>
                  </a:lnTo>
                  <a:lnTo>
                    <a:pt x="10000" y="10000"/>
                  </a:lnTo>
                  <a:lnTo>
                    <a:pt x="0" y="10000"/>
                  </a:lnTo>
                  <a:lnTo>
                    <a:pt x="0" y="9126"/>
                  </a:lnTo>
                  <a:lnTo>
                    <a:pt x="8761" y="9127"/>
                  </a:lnTo>
                  <a:lnTo>
                    <a:pt x="8761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" name="Freeform 6"/>
            <p:cNvSpPr/>
            <p:nvPr/>
          </p:nvSpPr>
          <p:spPr bwMode="auto">
            <a:xfrm flipH="1" flipV="1">
              <a:off x="752858" y="744469"/>
              <a:ext cx="3275668" cy="4408488"/>
            </a:xfrm>
            <a:custGeom>
              <a:avLst/>
              <a:gdLst/>
              <a:ahLst/>
              <a:cxnLst/>
              <a:rect l="l" t="t" r="r" b="b"/>
              <a:pathLst>
                <a:path w="10002" h="10000">
                  <a:moveTo>
                    <a:pt x="8763" y="0"/>
                  </a:moveTo>
                  <a:lnTo>
                    <a:pt x="10002" y="0"/>
                  </a:lnTo>
                  <a:lnTo>
                    <a:pt x="10002" y="10000"/>
                  </a:lnTo>
                  <a:lnTo>
                    <a:pt x="2" y="10000"/>
                  </a:lnTo>
                  <a:cubicBezTo>
                    <a:pt x="-2" y="9698"/>
                    <a:pt x="4" y="9427"/>
                    <a:pt x="0" y="9125"/>
                  </a:cubicBezTo>
                  <a:lnTo>
                    <a:pt x="8763" y="9128"/>
                  </a:lnTo>
                  <a:lnTo>
                    <a:pt x="8763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</p:grp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
Второй уровень
Третий уровень
Четвертый уровень
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dirty="0"/>
              <a:t>10/23/2026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5025" y="1301360"/>
            <a:ext cx="9612971" cy="2852737"/>
          </a:xfrm>
        </p:spPr>
        <p:txBody>
          <a:bodyPr anchor="b">
            <a:normAutofit/>
          </a:bodyPr>
          <a:lstStyle>
            <a:lvl1pPr algn="r">
              <a:defRPr sz="7200" cap="all" baseline="0">
                <a:solidFill>
                  <a:schemeClr val="tx2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65025" y="4216328"/>
            <a:ext cx="9612971" cy="1143324"/>
          </a:xfrm>
        </p:spPr>
        <p:txBody>
          <a:bodyPr/>
          <a:lstStyle>
            <a:lvl1pPr marL="0" indent="0" algn="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  <a:defRPr sz="2400">
                <a:solidFill>
                  <a:schemeClr val="tx2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
Второй уровень
Третий уровень
Четвертый уровень
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38908" y="6453386"/>
            <a:ext cx="1622409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87DE6118-2437-4B30-8E3C-4D2BE6020583}" type="datetimeFigureOut">
              <a:rPr lang="en-US" dirty="0"/>
              <a:pPr/>
              <a:t>10/23/2026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584312" y="6453386"/>
            <a:ext cx="7023377" cy="404614"/>
          </a:xfrm>
        </p:spPr>
        <p:txBody>
          <a:bodyPr/>
          <a:lstStyle>
            <a:lvl1pPr algn="ctr">
              <a:defRPr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830683" y="6453386"/>
            <a:ext cx="159629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69E57DC2-970A-4B3E-BB1C-7A09969E49DF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7" name="Freeform 6" title="Crop Mark"/>
          <p:cNvSpPr/>
          <p:nvPr/>
        </p:nvSpPr>
        <p:spPr bwMode="auto">
          <a:xfrm>
            <a:off x="8151962" y="1685652"/>
            <a:ext cx="3275013" cy="4408488"/>
          </a:xfrm>
          <a:custGeom>
            <a:avLst/>
            <a:gdLst/>
            <a:ahLst/>
            <a:cxnLst/>
            <a:rect l="0" t="0" r="r" b="b"/>
            <a:pathLst>
              <a:path w="4125" h="5554">
                <a:moveTo>
                  <a:pt x="3614" y="0"/>
                </a:moveTo>
                <a:lnTo>
                  <a:pt x="4125" y="0"/>
                </a:lnTo>
                <a:lnTo>
                  <a:pt x="4125" y="5554"/>
                </a:lnTo>
                <a:lnTo>
                  <a:pt x="0" y="5554"/>
                </a:lnTo>
                <a:lnTo>
                  <a:pt x="0" y="5074"/>
                </a:lnTo>
                <a:lnTo>
                  <a:pt x="3614" y="5074"/>
                </a:lnTo>
                <a:lnTo>
                  <a:pt x="3614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371600" y="2285999"/>
            <a:ext cx="4447786" cy="3581401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  <a:lvl2pPr>
              <a:defRPr baseline="0">
                <a:solidFill>
                  <a:schemeClr val="tx2"/>
                </a:solidFill>
              </a:defRPr>
            </a:lvl2pPr>
            <a:lvl3pPr>
              <a:defRPr baseline="0">
                <a:solidFill>
                  <a:schemeClr val="tx2"/>
                </a:solidFill>
              </a:defRPr>
            </a:lvl3pPr>
            <a:lvl4pPr>
              <a:defRPr baseline="0">
                <a:solidFill>
                  <a:schemeClr val="tx2"/>
                </a:solidFill>
              </a:defRPr>
            </a:lvl4pPr>
            <a:lvl5pPr>
              <a:defRPr baseline="0">
                <a:solidFill>
                  <a:schemeClr val="tx2"/>
                </a:solidFill>
              </a:defRPr>
            </a:lvl5pPr>
          </a:lstStyle>
          <a:p>
            <a:pPr lvl="0"/>
            <a:r>
              <a:rPr lang="ru-RU"/>
              <a:t>Образец текста
Второй уровень
Третий уровень
Четвертый уровень
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525403" y="2285999"/>
            <a:ext cx="4447786" cy="3581401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</a:lstStyle>
          <a:p>
            <a:pPr lvl="0"/>
            <a:r>
              <a:rPr lang="ru-RU"/>
              <a:t>Образец текста
Второй уровень
Третий уровень
Четвертый уровень
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dirty="0"/>
              <a:t>10/23/2026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71600" y="685800"/>
            <a:ext cx="9601200" cy="14859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1600" y="2340864"/>
            <a:ext cx="4443984" cy="823912"/>
          </a:xfrm>
        </p:spPr>
        <p:txBody>
          <a:bodyPr anchor="b">
            <a:noAutofit/>
          </a:bodyPr>
          <a:lstStyle>
            <a:lvl1pPr marL="0" indent="0">
              <a:lnSpc>
                <a:spcPct val="84000"/>
              </a:lnSpc>
              <a:spcBef>
                <a:spcPts val="0"/>
              </a:spcBef>
              <a:spcAft>
                <a:spcPts val="0"/>
              </a:spcAft>
              <a:buNone/>
              <a:defRPr sz="3000" b="0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
Второй уровень
Третий уровень
Четвертый уровень
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371600" y="3305207"/>
            <a:ext cx="4443984" cy="2562193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  <a:lvl2pPr>
              <a:defRPr baseline="0">
                <a:solidFill>
                  <a:schemeClr val="tx2"/>
                </a:solidFill>
              </a:defRPr>
            </a:lvl2pPr>
            <a:lvl3pPr>
              <a:defRPr baseline="0">
                <a:solidFill>
                  <a:schemeClr val="tx2"/>
                </a:solidFill>
              </a:defRPr>
            </a:lvl3pPr>
            <a:lvl4pPr>
              <a:defRPr baseline="0">
                <a:solidFill>
                  <a:schemeClr val="tx2"/>
                </a:solidFill>
              </a:defRPr>
            </a:lvl4pPr>
            <a:lvl5pPr>
              <a:defRPr baseline="0">
                <a:solidFill>
                  <a:schemeClr val="tx2"/>
                </a:solidFill>
              </a:defRPr>
            </a:lvl5pPr>
          </a:lstStyle>
          <a:p>
            <a:pPr lvl="0"/>
            <a:r>
              <a:rPr lang="ru-RU"/>
              <a:t>Образец текста
Второй уровень
Третий уровень
Четвертый уровень
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525014" y="2340864"/>
            <a:ext cx="4443984" cy="823912"/>
          </a:xfrm>
        </p:spPr>
        <p:txBody>
          <a:bodyPr anchor="b">
            <a:noAutofit/>
          </a:bodyPr>
          <a:lstStyle>
            <a:lvl1pPr marL="0" indent="0">
              <a:lnSpc>
                <a:spcPct val="84000"/>
              </a:lnSpc>
              <a:spcBef>
                <a:spcPts val="0"/>
              </a:spcBef>
              <a:spcAft>
                <a:spcPts val="0"/>
              </a:spcAft>
              <a:buNone/>
              <a:defRPr sz="3000" b="0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
Второй уровень
Третий уровень
Четвертый уровень
Пятый уровень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525014" y="3305207"/>
            <a:ext cx="4443984" cy="2562193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  <a:lvl2pPr>
              <a:defRPr baseline="0">
                <a:solidFill>
                  <a:schemeClr val="tx2"/>
                </a:solidFill>
              </a:defRPr>
            </a:lvl2pPr>
            <a:lvl3pPr>
              <a:defRPr baseline="0">
                <a:solidFill>
                  <a:schemeClr val="tx2"/>
                </a:solidFill>
              </a:defRPr>
            </a:lvl3pPr>
            <a:lvl4pPr>
              <a:defRPr baseline="0">
                <a:solidFill>
                  <a:schemeClr val="tx2"/>
                </a:solidFill>
              </a:defRPr>
            </a:lvl4pPr>
            <a:lvl5pPr>
              <a:defRPr baseline="0">
                <a:solidFill>
                  <a:schemeClr val="tx2"/>
                </a:solidFill>
              </a:defRPr>
            </a:lvl5pPr>
          </a:lstStyle>
          <a:p>
            <a:pPr lvl="0"/>
            <a:r>
              <a:rPr lang="ru-RU"/>
              <a:t>Образец текста
Второй уровень
Третий уровень
Четвертый уровень
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dirty="0"/>
              <a:t>10/23/2026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dirty="0"/>
              <a:t>10/23/2026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dirty="0"/>
              <a:t>10/23/2026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 title="Background Shape"/>
          <p:cNvSpPr/>
          <p:nvPr/>
        </p:nvSpPr>
        <p:spPr>
          <a:xfrm>
            <a:off x="0" y="376"/>
            <a:ext cx="5303520" cy="685762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3900" y="685800"/>
            <a:ext cx="3855720" cy="2157884"/>
          </a:xfrm>
        </p:spPr>
        <p:txBody>
          <a:bodyPr anchor="t">
            <a:noAutofit/>
          </a:bodyPr>
          <a:lstStyle>
            <a:lvl1pPr>
              <a:lnSpc>
                <a:spcPct val="84000"/>
              </a:lnSpc>
              <a:defRPr sz="4800" baseline="0">
                <a:solidFill>
                  <a:schemeClr val="tx2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56020" y="685801"/>
            <a:ext cx="5212080" cy="5175250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
Второй уровень
Третий уровень
Четвертый уровень
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23900" y="2856344"/>
            <a:ext cx="3855720" cy="3011056"/>
          </a:xfrm>
        </p:spPr>
        <p:txBody>
          <a:bodyPr/>
          <a:lstStyle>
            <a:lvl1pPr marL="0" indent="0">
              <a:lnSpc>
                <a:spcPct val="113000"/>
              </a:lnSpc>
              <a:spcBef>
                <a:spcPts val="0"/>
              </a:spcBef>
              <a:spcAft>
                <a:spcPts val="1500"/>
              </a:spcAft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
Второй уровень
Третий уровень
Четвертый уровень
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23900" y="6453386"/>
            <a:ext cx="120457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87DE6118-2437-4B30-8E3C-4D2BE6020583}" type="datetimeFigureOut">
              <a:rPr lang="en-US" dirty="0"/>
              <a:pPr/>
              <a:t>10/23/2026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205945" y="6453386"/>
            <a:ext cx="2373675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9883140" y="6453386"/>
            <a:ext cx="159629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69E57DC2-970A-4B3E-BB1C-7A09969E49DF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9" name="Rectangle 8" title="Divider Bar"/>
          <p:cNvSpPr/>
          <p:nvPr/>
        </p:nvSpPr>
        <p:spPr>
          <a:xfrm>
            <a:off x="5303520" y="376"/>
            <a:ext cx="2286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 title="Background Shape"/>
          <p:cNvSpPr/>
          <p:nvPr/>
        </p:nvSpPr>
        <p:spPr>
          <a:xfrm>
            <a:off x="0" y="376"/>
            <a:ext cx="5303520" cy="685762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3900" y="685800"/>
            <a:ext cx="3855720" cy="2157884"/>
          </a:xfrm>
        </p:spPr>
        <p:txBody>
          <a:bodyPr anchor="t">
            <a:normAutofit/>
          </a:bodyPr>
          <a:lstStyle>
            <a:lvl1pPr>
              <a:lnSpc>
                <a:spcPct val="84000"/>
              </a:lnSpc>
              <a:defRPr sz="4800" baseline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532120" y="0"/>
            <a:ext cx="6659880" cy="6857999"/>
          </a:xfrm>
        </p:spPr>
        <p:txBody>
          <a:bodyPr anchor="t">
            <a:normAutofit/>
          </a:bodyPr>
          <a:lstStyle>
            <a:lvl1pPr marL="0" indent="0">
              <a:buNone/>
              <a:defRPr sz="2000"/>
            </a:lvl1pPr>
            <a:lvl2pPr marL="457200" indent="0">
              <a:buNone/>
              <a:defRPr sz="2000"/>
            </a:lvl2pPr>
            <a:lvl3pPr marL="914400" indent="0">
              <a:buNone/>
              <a:defRPr sz="20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23900" y="2855968"/>
            <a:ext cx="3855720" cy="3011432"/>
          </a:xfrm>
        </p:spPr>
        <p:txBody>
          <a:bodyPr/>
          <a:lstStyle>
            <a:lvl1pPr marL="0" indent="0">
              <a:lnSpc>
                <a:spcPct val="113000"/>
              </a:lnSpc>
              <a:spcBef>
                <a:spcPts val="0"/>
              </a:spcBef>
              <a:spcAft>
                <a:spcPts val="1500"/>
              </a:spcAft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
Второй уровень
Третий уровень
Четвертый уровень
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23900" y="6453386"/>
            <a:ext cx="120457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87DE6118-2437-4B30-8E3C-4D2BE6020583}" type="datetimeFigureOut">
              <a:rPr lang="en-US" dirty="0"/>
              <a:pPr/>
              <a:t>10/23/2026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205945" y="6453386"/>
            <a:ext cx="2373675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9883140" y="6453386"/>
            <a:ext cx="159629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69E57DC2-970A-4B3E-BB1C-7A09969E49DF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9" name="Rectangle 8" title="Divider Bar"/>
          <p:cNvSpPr/>
          <p:nvPr/>
        </p:nvSpPr>
        <p:spPr>
          <a:xfrm>
            <a:off x="5303520" y="376"/>
            <a:ext cx="2286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371600" y="2295525"/>
            <a:ext cx="9601200" cy="3571875"/>
          </a:xfrm>
        </p:spPr>
        <p:txBody>
          <a:bodyPr vert="eaVert"/>
          <a:lstStyle/>
          <a:p>
            <a:pPr lvl="0"/>
            <a:r>
              <a:rPr lang="ru-RU"/>
              <a:t>Образец текста
Второй уровень
Третий уровень
Четвертый уровень
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dirty="0"/>
              <a:t>10/23/2026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596561" y="624156"/>
            <a:ext cx="1565766" cy="5243244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371600" y="624156"/>
            <a:ext cx="8179641" cy="5243244"/>
          </a:xfrm>
        </p:spPr>
        <p:txBody>
          <a:bodyPr vert="eaVert"/>
          <a:lstStyle/>
          <a:p>
            <a:pPr lvl="0"/>
            <a:r>
              <a:rPr lang="ru-RU"/>
              <a:t>Образец текста
Второй уровень
Третий уровень
Четвертый уровень
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dirty="0"/>
              <a:t>10/23/2026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371600" y="685800"/>
            <a:ext cx="9601200" cy="14859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1600" y="2286000"/>
            <a:ext cx="9601200" cy="35814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
Второй уровень
Третий уровень
Четвертый уровень
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390650" y="6453386"/>
            <a:ext cx="1204572" cy="40461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aseline="0">
                <a:solidFill>
                  <a:schemeClr val="tx2"/>
                </a:solidFill>
              </a:defRPr>
            </a:lvl1pPr>
          </a:lstStyle>
          <a:p>
            <a:fld id="{87DE6118-2437-4B30-8E3C-4D2BE6020583}" type="datetimeFigureOut">
              <a:rPr lang="en-US" dirty="0"/>
              <a:pPr/>
              <a:t>10/23/2026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893564" y="6453386"/>
            <a:ext cx="6280830" cy="40461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aseline="0"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472736" y="6453386"/>
            <a:ext cx="1596292" cy="40461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aseline="0">
                <a:solidFill>
                  <a:schemeClr val="tx2"/>
                </a:solidFill>
              </a:defRPr>
            </a:lvl1pPr>
          </a:lstStyle>
          <a:p>
            <a:fld id="{69E57DC2-970A-4B3E-BB1C-7A09969E49DF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9" name="Rectangle 8" title="Side bar"/>
          <p:cNvSpPr/>
          <p:nvPr/>
        </p:nvSpPr>
        <p:spPr>
          <a:xfrm>
            <a:off x="478095" y="376"/>
            <a:ext cx="2286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89000"/>
        </a:lnSpc>
        <a:spcBef>
          <a:spcPct val="0"/>
        </a:spcBef>
        <a:buNone/>
        <a:defRPr sz="4400" kern="120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84048" indent="-384048" algn="l" defTabSz="914400" rtl="0" eaLnBrk="1" latinLnBrk="0" hangingPunct="1">
        <a:lnSpc>
          <a:spcPct val="94000"/>
        </a:lnSpc>
        <a:spcBef>
          <a:spcPts val="1000"/>
        </a:spcBef>
        <a:spcAft>
          <a:spcPts val="200"/>
        </a:spcAft>
        <a:buFont typeface="Franklin Gothic Book" panose="020B0503020102020204" pitchFamily="34" charset="0"/>
        <a:buChar char="■"/>
        <a:defRPr sz="2000" kern="1200" baseline="0">
          <a:solidFill>
            <a:schemeClr val="tx2"/>
          </a:solidFill>
          <a:latin typeface="+mn-lt"/>
          <a:ea typeface="+mn-ea"/>
          <a:cs typeface="+mn-cs"/>
        </a:defRPr>
      </a:lvl1pPr>
      <a:lvl2pPr marL="9144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2000" i="1" kern="1200" baseline="0">
          <a:solidFill>
            <a:schemeClr val="tx2"/>
          </a:solidFill>
          <a:latin typeface="+mn-lt"/>
          <a:ea typeface="+mn-ea"/>
          <a:cs typeface="+mn-cs"/>
        </a:defRPr>
      </a:lvl2pPr>
      <a:lvl3pPr marL="13716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800" kern="1200" baseline="0">
          <a:solidFill>
            <a:schemeClr val="tx2"/>
          </a:solidFill>
          <a:latin typeface="+mn-lt"/>
          <a:ea typeface="+mn-ea"/>
          <a:cs typeface="+mn-cs"/>
        </a:defRPr>
      </a:lvl3pPr>
      <a:lvl4pPr marL="18288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1800" i="1" kern="1200" baseline="0">
          <a:solidFill>
            <a:schemeClr val="tx2"/>
          </a:solidFill>
          <a:latin typeface="+mn-lt"/>
          <a:ea typeface="+mn-ea"/>
          <a:cs typeface="+mn-cs"/>
        </a:defRPr>
      </a:lvl4pPr>
      <a:lvl5pPr marL="22860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600" kern="1200" baseline="0">
          <a:solidFill>
            <a:schemeClr val="tx2"/>
          </a:solidFill>
          <a:latin typeface="+mn-lt"/>
          <a:ea typeface="+mn-ea"/>
          <a:cs typeface="+mn-cs"/>
        </a:defRPr>
      </a:lvl5pPr>
      <a:lvl6pPr marL="27432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1600" i="1" kern="1200" baseline="0">
          <a:solidFill>
            <a:schemeClr val="tx2"/>
          </a:solidFill>
          <a:latin typeface="+mn-lt"/>
          <a:ea typeface="+mn-ea"/>
          <a:cs typeface="+mn-cs"/>
        </a:defRPr>
      </a:lvl6pPr>
      <a:lvl7pPr marL="32004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36576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1400" i="1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41148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3" orient="horz" pos="1368">
          <p15:clr>
            <a:srgbClr val="F26B43"/>
          </p15:clr>
        </p15:guide>
        <p15:guide id="4" orient="horz" pos="1440">
          <p15:clr>
            <a:srgbClr val="F26B43"/>
          </p15:clr>
        </p15:guide>
        <p15:guide id="6" orient="horz" pos="3696">
          <p15:clr>
            <a:srgbClr val="F26B43"/>
          </p15:clr>
        </p15:guide>
        <p15:guide id="7" orient="horz" pos="432">
          <p15:clr>
            <a:srgbClr val="F26B43"/>
          </p15:clr>
        </p15:guide>
        <p15:guide id="8" orient="horz" pos="1512">
          <p15:clr>
            <a:srgbClr val="F26B43"/>
          </p15:clr>
        </p15:guide>
        <p15:guide id="9" pos="6912">
          <p15:clr>
            <a:srgbClr val="F26B43"/>
          </p15:clr>
        </p15:guide>
        <p15:guide id="10" pos="936">
          <p15:clr>
            <a:srgbClr val="F26B43"/>
          </p15:clr>
        </p15:guide>
        <p15:guide id="11" pos="864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66247E2-5A70-CA48-9126-74E3A55B4B3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785679" y="1807780"/>
            <a:ext cx="8941925" cy="1376854"/>
          </a:xfrm>
        </p:spPr>
        <p:txBody>
          <a:bodyPr/>
          <a:lstStyle/>
          <a:p>
            <a:br>
              <a:rPr lang="ru-RU" sz="3600" b="1" dirty="0"/>
            </a:br>
            <a:r>
              <a:rPr lang="ru-RU" sz="3600" b="1" dirty="0"/>
              <a:t>Мандатная комиссия в процессе выборов - 202</a:t>
            </a:r>
            <a:r>
              <a:rPr lang="en-US" sz="3600" b="1" dirty="0"/>
              <a:t>6  </a:t>
            </a:r>
            <a:br>
              <a:rPr lang="uk-UA" sz="3600" b="1" dirty="0"/>
            </a:br>
            <a:endParaRPr lang="ru-RU" sz="3600" dirty="0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8BD86889-5559-D24A-934A-735587EB680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523281" y="3342821"/>
            <a:ext cx="6988298" cy="1958384"/>
          </a:xfrm>
        </p:spPr>
        <p:txBody>
          <a:bodyPr>
            <a:noAutofit/>
          </a:bodyPr>
          <a:lstStyle/>
          <a:p>
            <a:pPr algn="l"/>
            <a:r>
              <a:rPr lang="ru-RU" sz="1600" dirty="0"/>
              <a:t>Республика Казахстан, </a:t>
            </a:r>
          </a:p>
          <a:p>
            <a:pPr algn="l"/>
            <a:r>
              <a:rPr lang="en-US" sz="1600" dirty="0"/>
              <a:t>22 </a:t>
            </a:r>
            <a:r>
              <a:rPr lang="ru-RU" sz="1600" dirty="0"/>
              <a:t>октября 2026</a:t>
            </a:r>
          </a:p>
          <a:p>
            <a:pPr algn="l"/>
            <a:endParaRPr lang="ru-RU" sz="1600" b="1" dirty="0"/>
          </a:p>
          <a:p>
            <a:pPr algn="l"/>
            <a:r>
              <a:rPr lang="ru-RU" sz="1600" b="1" dirty="0"/>
              <a:t>Секретариат СКК</a:t>
            </a:r>
          </a:p>
        </p:txBody>
      </p:sp>
    </p:spTree>
    <p:extLst>
      <p:ext uri="{BB962C8B-B14F-4D97-AF65-F5344CB8AC3E}">
        <p14:creationId xmlns:p14="http://schemas.microsoft.com/office/powerpoint/2010/main" val="369936586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23F23DF-3B06-414A-9D09-07B3F792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71599" y="1096544"/>
            <a:ext cx="9601200" cy="576897"/>
          </a:xfrm>
        </p:spPr>
        <p:txBody>
          <a:bodyPr>
            <a:normAutofit fontScale="90000"/>
          </a:bodyPr>
          <a:lstStyle/>
          <a:p>
            <a:r>
              <a:rPr lang="ru-RU" sz="4000" b="1" dirty="0"/>
              <a:t>Требования ГФ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DBB4F591-8F9A-C247-A8B1-C499A9C3C93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71599" y="2084185"/>
            <a:ext cx="10504025" cy="4572000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ru-RU" b="1" dirty="0"/>
              <a:t>Требование 4: </a:t>
            </a:r>
            <a:r>
              <a:rPr lang="ru-RU" dirty="0"/>
              <a:t>Глобальный фонд предписывает всем СКК, с учетом эпидемиологической обстановки, прав человека и гендерных аспектов, подтвердить представленность в комитете: </a:t>
            </a:r>
          </a:p>
          <a:p>
            <a:r>
              <a:rPr lang="ru-RU" dirty="0"/>
              <a:t>людей, живущих с ВИЧ, и </a:t>
            </a:r>
            <a:r>
              <a:rPr lang="ru-RU" dirty="0">
                <a:solidFill>
                  <a:srgbClr val="FF0000"/>
                </a:solidFill>
              </a:rPr>
              <a:t>людей, представляющих людей, живущих с ВИЧ; </a:t>
            </a:r>
          </a:p>
          <a:p>
            <a:r>
              <a:rPr lang="ru-RU" dirty="0"/>
              <a:t>людей, затронутых туберкулезом и малярией; и </a:t>
            </a:r>
            <a:r>
              <a:rPr lang="ru-RU" dirty="0">
                <a:solidFill>
                  <a:srgbClr val="FF0000"/>
                </a:solidFill>
              </a:rPr>
              <a:t>людей, представляющих людей затронутых туберкулезом и малярией; </a:t>
            </a:r>
          </a:p>
          <a:p>
            <a:r>
              <a:rPr lang="ru-RU" dirty="0"/>
              <a:t>людей, входящих в ключевые группы населения и представляющих ключевые группы населения. </a:t>
            </a:r>
          </a:p>
          <a:p>
            <a:pPr marL="0" indent="0">
              <a:buNone/>
            </a:pPr>
            <a:endParaRPr lang="ru-RU" sz="2800" dirty="0"/>
          </a:p>
          <a:p>
            <a:pPr marL="0" indent="0">
              <a:buNone/>
            </a:pPr>
            <a:r>
              <a:rPr lang="ru-RU" b="1" dirty="0"/>
              <a:t>Требование ГФ 5:</a:t>
            </a:r>
            <a:r>
              <a:rPr lang="ru-RU" dirty="0"/>
              <a:t> Глобальный фонд предписывает, чтобы все члены СКК, представляющие неправительственные избирательные группы, </a:t>
            </a:r>
            <a:r>
              <a:rPr lang="ru-RU" b="1" dirty="0"/>
              <a:t>избирались своими избирательными группами на основе документальных и прозрачных процедур, разработанных каждой избирательной группой</a:t>
            </a:r>
            <a:r>
              <a:rPr lang="ru-RU" dirty="0"/>
              <a:t>. Это требование применяется ко всем членам комитета, представляющим неправительственный сектор, включая членов комитета, на которых распространяется Требование 4, и не применяется к многосторонним и двусторонним партнерам. </a:t>
            </a:r>
          </a:p>
          <a:p>
            <a:endParaRPr lang="ru-RU" dirty="0"/>
          </a:p>
          <a:p>
            <a:endParaRPr lang="ru-RU" dirty="0"/>
          </a:p>
        </p:txBody>
      </p:sp>
      <p:pic>
        <p:nvPicPr>
          <p:cNvPr id="4" name="Picture 1">
            <a:extLst>
              <a:ext uri="{FF2B5EF4-FFF2-40B4-BE49-F238E27FC236}">
                <a16:creationId xmlns:a16="http://schemas.microsoft.com/office/drawing/2014/main" id="{46E8EBEF-958E-E44D-893A-AD8A7ECE6DFD}"/>
              </a:ext>
            </a:extLst>
          </p:cNvPr>
          <p:cNvPicPr>
            <a:picLocks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371600" y="362835"/>
            <a:ext cx="2436472" cy="322965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406633903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4CA2005-6003-F04C-B44E-B1480C38E7A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71600" y="493295"/>
            <a:ext cx="9601200" cy="685800"/>
          </a:xfrm>
        </p:spPr>
        <p:txBody>
          <a:bodyPr>
            <a:normAutofit/>
          </a:bodyPr>
          <a:lstStyle/>
          <a:p>
            <a:r>
              <a:rPr lang="ru-RU" sz="4000" b="1" dirty="0"/>
              <a:t>Документальное обеспечение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FE1B996F-D4DB-F046-B4C7-6DD5EB3A014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71599" y="1347537"/>
            <a:ext cx="10551695" cy="5233737"/>
          </a:xfrm>
        </p:spPr>
        <p:txBody>
          <a:bodyPr>
            <a:normAutofit fontScale="85000" lnSpcReduction="20000"/>
          </a:bodyPr>
          <a:lstStyle/>
          <a:p>
            <a:pPr marL="0" indent="0">
              <a:buNone/>
            </a:pPr>
            <a:r>
              <a:rPr lang="ru-RU" dirty="0"/>
              <a:t>Система взаимосвязанных документов, которые регламентируют выборы в стране</a:t>
            </a:r>
          </a:p>
          <a:p>
            <a:pPr lvl="0"/>
            <a:r>
              <a:rPr lang="ru-RU" b="1" dirty="0"/>
              <a:t>Внутренние правила работы СКК </a:t>
            </a:r>
            <a:r>
              <a:rPr lang="ru-RU" dirty="0"/>
              <a:t>(срок членства в СКК, квоты для избирательных групп, обязанности членов СКК и общий подход к процедуре избрания членов СКК)</a:t>
            </a:r>
          </a:p>
          <a:p>
            <a:pPr marL="0" lvl="0" indent="0">
              <a:buNone/>
            </a:pPr>
            <a:endParaRPr lang="ru-RU" dirty="0"/>
          </a:p>
          <a:p>
            <a:pPr lvl="0"/>
            <a:r>
              <a:rPr lang="ru-RU" b="1" dirty="0"/>
              <a:t>Техническое задание представителя неправительственного сектора в СКК </a:t>
            </a:r>
            <a:r>
              <a:rPr lang="ru-RU" dirty="0"/>
              <a:t>(раскрывает права и обязанности члена СКК, объясняет применение конфликта интересов, нацеливает на функцию представительства голоса  в СКК, содержит разъяснения относительно этапов выборов)</a:t>
            </a:r>
          </a:p>
          <a:p>
            <a:pPr marL="0" lvl="0" indent="0">
              <a:buNone/>
            </a:pPr>
            <a:endParaRPr lang="ru-RU" dirty="0"/>
          </a:p>
          <a:p>
            <a:pPr lvl="0"/>
            <a:r>
              <a:rPr lang="ru-RU" b="1" dirty="0"/>
              <a:t>Положения о выборах, разработанные и утвержденные внутри избирательных групп </a:t>
            </a:r>
            <a:r>
              <a:rPr lang="ru-RU" dirty="0"/>
              <a:t>(детализирует процедуру Внутренних правил работы СКК на уровне сообществ и объединений, описывает каким образом организованы выборы в избирательных группах)</a:t>
            </a:r>
          </a:p>
          <a:p>
            <a:pPr marL="0" lvl="0" indent="0">
              <a:buNone/>
            </a:pPr>
            <a:endParaRPr lang="ru-RU" dirty="0"/>
          </a:p>
          <a:p>
            <a:pPr lvl="0"/>
            <a:r>
              <a:rPr lang="ru-RU" b="1" dirty="0"/>
              <a:t>План проведения выборов в 2024 году  </a:t>
            </a:r>
            <a:r>
              <a:rPr lang="ru-RU" dirty="0"/>
              <a:t>(</a:t>
            </a:r>
            <a:r>
              <a:rPr lang="ru-RU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адресован к использованию ответственным за выборы в каждой избирательной группе, описывает ключевые функции и роли участников процесса, ориентирует на сроки, предлагает вовлечение представителей внешних партнерских организаций)</a:t>
            </a:r>
          </a:p>
          <a:p>
            <a:pPr marL="0" lvl="0" indent="0">
              <a:buNone/>
            </a:pPr>
            <a:endParaRPr lang="ru-RU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/>
            <a:r>
              <a:rPr lang="ru-RU" b="1" dirty="0"/>
              <a:t>Объявление о начале выборов </a:t>
            </a:r>
            <a:r>
              <a:rPr lang="ru-RU" dirty="0"/>
              <a:t>(избирательные группы, срок подачи документов о результатах выборов,  ссылки на документацию, связанную с проведением выборов, контактная информация)</a:t>
            </a:r>
          </a:p>
          <a:p>
            <a:endParaRPr lang="ru-RU" dirty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17378476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5652C1F-89AB-1840-8609-658988EFE2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71599" y="442168"/>
            <a:ext cx="10250905" cy="649705"/>
          </a:xfrm>
        </p:spPr>
        <p:txBody>
          <a:bodyPr>
            <a:noAutofit/>
          </a:bodyPr>
          <a:lstStyle/>
          <a:p>
            <a:r>
              <a:rPr lang="ru-RU" sz="3600" b="1" dirty="0"/>
              <a:t>Формирование Мандатной комиссии (МК)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5B16BD89-FD46-CE48-9B94-DAF4C35F84E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71600" y="1430925"/>
            <a:ext cx="10250904" cy="4527211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endParaRPr lang="ru-RU" dirty="0">
              <a:solidFill>
                <a:srgbClr val="C00000"/>
              </a:solidFill>
            </a:endParaRPr>
          </a:p>
          <a:p>
            <a:r>
              <a:rPr lang="ru-RU" dirty="0"/>
              <a:t>Мандатная/Счетная комиссия формируется в соответствии с порядком предусмотренным Положением о выборах сообщества на период их проведения в каждом сообществе </a:t>
            </a:r>
          </a:p>
          <a:p>
            <a:r>
              <a:rPr lang="ru-RU" dirty="0"/>
              <a:t>Рекомендуемый численный состав – 3 члена комиссии из числа представителей партнерских организаций, </a:t>
            </a:r>
            <a:r>
              <a:rPr lang="ru-RU" b="1" dirty="0">
                <a:solidFill>
                  <a:srgbClr val="FF0000"/>
                </a:solidFill>
              </a:rPr>
              <a:t>не вовлеченных в выборы членов СКК внутри конкретного сообщества</a:t>
            </a:r>
            <a:r>
              <a:rPr lang="ru-RU" dirty="0"/>
              <a:t>. </a:t>
            </a:r>
          </a:p>
          <a:p>
            <a:r>
              <a:rPr lang="ru-RU" dirty="0"/>
              <a:t>Кандидаты в состав СКК от неправительственного сектора, а также действительные члены СКК, не могут входить в состав Мандатной комиссии. </a:t>
            </a:r>
          </a:p>
          <a:p>
            <a:r>
              <a:rPr lang="ru-RU" dirty="0"/>
              <a:t>Члены комиссии выполняют свою деятельность на добровольной основе в сотрудничестве с членом Оргкомитета </a:t>
            </a:r>
          </a:p>
          <a:p>
            <a:pPr marL="0" indent="0">
              <a:buNone/>
            </a:pPr>
            <a:endParaRPr lang="ru-RU" b="1" dirty="0"/>
          </a:p>
          <a:p>
            <a:pPr marL="0" indent="0">
              <a:buNone/>
            </a:pPr>
            <a:r>
              <a:rPr lang="ru-RU" sz="2200" b="1" dirty="0"/>
              <a:t>Уточнение:</a:t>
            </a:r>
            <a:r>
              <a:rPr lang="ru-RU" sz="2200" dirty="0"/>
              <a:t> у некоторых сообществ Положения вместо МК предусматривает Независимую счетную комиссию (далее в презентации – МК)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5EFE9F3F-2FE5-F542-86D1-1597FFBF9D42}"/>
              </a:ext>
            </a:extLst>
          </p:cNvPr>
          <p:cNvSpPr txBox="1"/>
          <p:nvPr/>
        </p:nvSpPr>
        <p:spPr>
          <a:xfrm>
            <a:off x="1371599" y="1092122"/>
            <a:ext cx="1070810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>
                <a:solidFill>
                  <a:schemeClr val="tx2"/>
                </a:solidFill>
              </a:rPr>
              <a:t> из Технического задания представителя неправительственного сектора СКК, Республика Казахстан</a:t>
            </a:r>
          </a:p>
        </p:txBody>
      </p:sp>
    </p:spTree>
    <p:extLst>
      <p:ext uri="{BB962C8B-B14F-4D97-AF65-F5344CB8AC3E}">
        <p14:creationId xmlns:p14="http://schemas.microsoft.com/office/powerpoint/2010/main" val="306891623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CA52DBF-A2B8-1F40-A959-03C7B1CE33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60612" y="922640"/>
            <a:ext cx="5838608" cy="423856"/>
          </a:xfrm>
        </p:spPr>
        <p:txBody>
          <a:bodyPr anchor="b">
            <a:normAutofit fontScale="90000"/>
          </a:bodyPr>
          <a:lstStyle/>
          <a:p>
            <a:pPr>
              <a:lnSpc>
                <a:spcPct val="90000"/>
              </a:lnSpc>
            </a:pPr>
            <a:r>
              <a:rPr lang="ru-RU" sz="2800" b="1" dirty="0"/>
              <a:t>Сотрудничество с Оргкомитетом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368CF8BC-1BC4-6441-B3A7-E5890691D7B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32328" y="1612942"/>
            <a:ext cx="5336573" cy="4560848"/>
          </a:xfrm>
        </p:spPr>
        <p:txBody>
          <a:bodyPr anchor="t">
            <a:normAutofit/>
          </a:bodyPr>
          <a:lstStyle/>
          <a:p>
            <a:pPr>
              <a:lnSpc>
                <a:spcPct val="90000"/>
              </a:lnSpc>
            </a:pPr>
            <a:r>
              <a:rPr lang="ru-RU" sz="1400" dirty="0">
                <a:solidFill>
                  <a:schemeClr val="tx1">
                    <a:alpha val="80000"/>
                  </a:schemeClr>
                </a:solidFill>
              </a:rPr>
              <a:t>Создается для организации выборов в сообществах</a:t>
            </a:r>
          </a:p>
          <a:p>
            <a:pPr>
              <a:lnSpc>
                <a:spcPct val="90000"/>
              </a:lnSpc>
            </a:pPr>
            <a:r>
              <a:rPr lang="ru-RU" sz="1400" dirty="0">
                <a:solidFill>
                  <a:schemeClr val="tx1">
                    <a:alpha val="80000"/>
                  </a:schemeClr>
                </a:solidFill>
              </a:rPr>
              <a:t>Персональный состав формируется на основе подачи кандидатур от каждого сообщества (по 1 представителю)</a:t>
            </a:r>
          </a:p>
          <a:p>
            <a:pPr>
              <a:lnSpc>
                <a:spcPct val="90000"/>
              </a:lnSpc>
            </a:pPr>
            <a:r>
              <a:rPr lang="ru-RU" sz="1400" dirty="0">
                <a:solidFill>
                  <a:schemeClr val="tx1">
                    <a:alpha val="80000"/>
                  </a:schemeClr>
                </a:solidFill>
              </a:rPr>
              <a:t>Рекомендуется учитывать необходимость </a:t>
            </a:r>
            <a:r>
              <a:rPr lang="ru-RU" sz="1400" b="1" dirty="0">
                <a:solidFill>
                  <a:schemeClr val="tx1">
                    <a:alpha val="80000"/>
                  </a:schemeClr>
                </a:solidFill>
              </a:rPr>
              <a:t>исключения заинтересованности членов Оргкомитета участвовать в выборах в качестве кандидатов </a:t>
            </a:r>
            <a:r>
              <a:rPr lang="ru-RU" sz="1400" dirty="0">
                <a:solidFill>
                  <a:schemeClr val="tx1">
                    <a:alpha val="80000"/>
                  </a:schemeClr>
                </a:solidFill>
              </a:rPr>
              <a:t>на членство в СКК (оградит от потенциального риска нарушения каких-либо прав других кандидатов во время организации выборов членом Оргкомитета)</a:t>
            </a:r>
          </a:p>
          <a:p>
            <a:pPr>
              <a:lnSpc>
                <a:spcPct val="90000"/>
              </a:lnSpc>
            </a:pPr>
            <a:r>
              <a:rPr lang="ru-RU" sz="1400" dirty="0">
                <a:solidFill>
                  <a:schemeClr val="tx1">
                    <a:alpha val="80000"/>
                  </a:schemeClr>
                </a:solidFill>
              </a:rPr>
              <a:t>Каждый член Оргкомитета</a:t>
            </a:r>
            <a:r>
              <a:rPr lang="en-US" sz="1400" dirty="0">
                <a:solidFill>
                  <a:schemeClr val="tx1">
                    <a:alpha val="80000"/>
                  </a:schemeClr>
                </a:solidFill>
              </a:rPr>
              <a:t>:</a:t>
            </a:r>
          </a:p>
          <a:p>
            <a:pPr marL="0" indent="0">
              <a:lnSpc>
                <a:spcPct val="90000"/>
              </a:lnSpc>
              <a:buNone/>
            </a:pPr>
            <a:r>
              <a:rPr lang="ru-RU" sz="1400" dirty="0">
                <a:solidFill>
                  <a:schemeClr val="tx1">
                    <a:alpha val="80000"/>
                  </a:schemeClr>
                </a:solidFill>
              </a:rPr>
              <a:t>координирует выполнение Плана проведения выборов - 2024 внутри своего сообщества</a:t>
            </a:r>
          </a:p>
          <a:p>
            <a:pPr marL="0" indent="0">
              <a:lnSpc>
                <a:spcPct val="90000"/>
              </a:lnSpc>
              <a:buNone/>
            </a:pPr>
            <a:r>
              <a:rPr lang="ru-RU" sz="1400" dirty="0">
                <a:solidFill>
                  <a:schemeClr val="tx1">
                    <a:alpha val="80000"/>
                  </a:schemeClr>
                </a:solidFill>
              </a:rPr>
              <a:t>осуществляет внешнюю (Секретариат, партнерские организации) и внутреннюю коммуникацию (члены избирательной группы)</a:t>
            </a:r>
          </a:p>
          <a:p>
            <a:pPr marL="0" indent="0">
              <a:lnSpc>
                <a:spcPct val="90000"/>
              </a:lnSpc>
              <a:buNone/>
            </a:pPr>
            <a:r>
              <a:rPr lang="ru-RU" sz="1400" dirty="0">
                <a:solidFill>
                  <a:schemeClr val="tx1">
                    <a:alpha val="80000"/>
                  </a:schemeClr>
                </a:solidFill>
              </a:rPr>
              <a:t>	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894A9B59-48AA-8890-98E7-6824E1E832F0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6124"/>
          <a:stretch>
            <a:fillRect/>
          </a:stretch>
        </p:blipFill>
        <p:spPr>
          <a:xfrm>
            <a:off x="6833652" y="922640"/>
            <a:ext cx="4881614" cy="50066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5359990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5652C1F-89AB-1840-8609-658988EFE2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71599" y="240632"/>
            <a:ext cx="10250905" cy="649705"/>
          </a:xfrm>
        </p:spPr>
        <p:txBody>
          <a:bodyPr>
            <a:noAutofit/>
          </a:bodyPr>
          <a:lstStyle/>
          <a:p>
            <a:r>
              <a:rPr lang="ru-RU" sz="3600" b="1" dirty="0"/>
              <a:t>Открытость в создании и работе МК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5B16BD89-FD46-CE48-9B94-DAF4C35F84E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71600" y="1659525"/>
            <a:ext cx="10250904" cy="4527211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ru-RU" dirty="0">
              <a:solidFill>
                <a:srgbClr val="C00000"/>
              </a:solidFill>
            </a:endParaRPr>
          </a:p>
          <a:p>
            <a:pPr marL="0" indent="0">
              <a:buNone/>
            </a:pP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"</a:t>
            </a:r>
            <a:r>
              <a:rPr lang="ru-RU" dirty="0"/>
              <a:t>Информация о работе МК, созданной согласно Положения о выборах внутри сообщества/объединения НПО, должна быть открытой для представителей сообщества и заинтересованных сторон, что означает периодическое информирование </a:t>
            </a:r>
          </a:p>
          <a:p>
            <a:pPr marL="457200" indent="-457200">
              <a:buAutoNum type="arabicParenBoth"/>
            </a:pPr>
            <a:r>
              <a:rPr lang="ru-RU" dirty="0"/>
              <a:t>о процессе формирования и персональном составе МК, </a:t>
            </a:r>
          </a:p>
          <a:p>
            <a:pPr marL="0" indent="0">
              <a:buNone/>
            </a:pPr>
            <a:r>
              <a:rPr lang="ru-RU" dirty="0"/>
              <a:t>(2) отсутствии конфликта интересов у членов МК (ситуация, при которой личная заинтересованность (прямая или косвенная) члена МК влияет или может повлиять на надлежащее, объективное и беспристрастное исполнение функций МК в период выборов).</a:t>
            </a:r>
          </a:p>
          <a:p>
            <a:pPr marL="0" indent="0">
              <a:buNone/>
            </a:pPr>
            <a:r>
              <a:rPr lang="ru-RU" dirty="0"/>
              <a:t>(3) соблюдения конфиденциальности персональных данных в их работе, </a:t>
            </a:r>
          </a:p>
          <a:p>
            <a:pPr marL="0" indent="0">
              <a:buNone/>
            </a:pPr>
            <a:r>
              <a:rPr lang="ru-RU" dirty="0"/>
              <a:t>(4) результатов работы на этапе регистрации, другое»</a:t>
            </a:r>
            <a:endParaRPr lang="ru-UA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5EFE9F3F-2FE5-F542-86D1-1597FFBF9D42}"/>
              </a:ext>
            </a:extLst>
          </p:cNvPr>
          <p:cNvSpPr txBox="1"/>
          <p:nvPr/>
        </p:nvSpPr>
        <p:spPr>
          <a:xfrm>
            <a:off x="1371599" y="1105654"/>
            <a:ext cx="1070810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>
                <a:solidFill>
                  <a:schemeClr val="tx2"/>
                </a:solidFill>
              </a:rPr>
              <a:t> из Технического задания представителя неправительственного сектора СКК, Республика Казахстан</a:t>
            </a:r>
          </a:p>
        </p:txBody>
      </p:sp>
    </p:spTree>
    <p:extLst>
      <p:ext uri="{BB962C8B-B14F-4D97-AF65-F5344CB8AC3E}">
        <p14:creationId xmlns:p14="http://schemas.microsoft.com/office/powerpoint/2010/main" val="210283652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7DBF762-ACBF-A44F-A6EF-40C1F4F86E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71600" y="553452"/>
            <a:ext cx="9601200" cy="1033609"/>
          </a:xfrm>
        </p:spPr>
        <p:txBody>
          <a:bodyPr>
            <a:normAutofit/>
          </a:bodyPr>
          <a:lstStyle/>
          <a:p>
            <a:r>
              <a:rPr lang="ru-RU" sz="3600" b="1" dirty="0"/>
              <a:t>6 этапов проведения выборов и роль МК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03467C58-3D44-2142-B5C3-5D324FB0AAD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028497" y="1729216"/>
            <a:ext cx="9183327" cy="4575332"/>
          </a:xfrm>
        </p:spPr>
        <p:txBody>
          <a:bodyPr>
            <a:normAutofit fontScale="85000" lnSpcReduction="10000"/>
          </a:bodyPr>
          <a:lstStyle/>
          <a:p>
            <a:pPr marL="0" indent="0">
              <a:buNone/>
            </a:pPr>
            <a:r>
              <a:rPr lang="ru-RU" dirty="0"/>
              <a:t>Этап 1. Подготовка к проведению выборов (в том числе инициатива создания Организационного комитета, Мандатной</a:t>
            </a:r>
            <a:r>
              <a:rPr lang="uk-UA" dirty="0"/>
              <a:t> </a:t>
            </a:r>
            <a:r>
              <a:rPr lang="ru-RU" dirty="0"/>
              <a:t>комиссии, необходимых для участия в выборах)</a:t>
            </a:r>
          </a:p>
          <a:p>
            <a:pPr marL="0" indent="0">
              <a:buNone/>
            </a:pPr>
            <a:r>
              <a:rPr lang="ru-RU" dirty="0"/>
              <a:t> </a:t>
            </a:r>
          </a:p>
          <a:p>
            <a:pPr marL="0" indent="0">
              <a:buNone/>
            </a:pPr>
            <a:r>
              <a:rPr lang="ru-RU" dirty="0"/>
              <a:t>Этап 2. Объявление о начале выборов </a:t>
            </a:r>
          </a:p>
          <a:p>
            <a:pPr marL="0" indent="0">
              <a:buNone/>
            </a:pPr>
            <a:endParaRPr lang="ru-RU" dirty="0"/>
          </a:p>
          <a:p>
            <a:pPr marL="0" indent="0">
              <a:buNone/>
            </a:pPr>
            <a:r>
              <a:rPr lang="ru-RU" b="1" dirty="0">
                <a:solidFill>
                  <a:srgbClr val="C00000"/>
                </a:solidFill>
              </a:rPr>
              <a:t>Этап 3.</a:t>
            </a:r>
            <a:r>
              <a:rPr lang="ru-RU" b="1" dirty="0"/>
              <a:t> Регистрация кандидатов в члены СКК/альтернаты и избирателей для голосования</a:t>
            </a:r>
          </a:p>
          <a:p>
            <a:pPr marL="0" indent="0">
              <a:buNone/>
            </a:pPr>
            <a:endParaRPr lang="ru-RU" dirty="0"/>
          </a:p>
          <a:p>
            <a:pPr marL="0" indent="0">
              <a:buNone/>
            </a:pPr>
            <a:r>
              <a:rPr lang="ru-RU" dirty="0"/>
              <a:t>Этап 4. Публикация списка кандидатур в члены СКК/альтернаты от каждой избирательной группы</a:t>
            </a:r>
          </a:p>
          <a:p>
            <a:pPr marL="0" indent="0">
              <a:buNone/>
            </a:pPr>
            <a:endParaRPr lang="ru-RU" dirty="0"/>
          </a:p>
          <a:p>
            <a:pPr marL="0" indent="0">
              <a:buNone/>
            </a:pPr>
            <a:r>
              <a:rPr lang="ru-RU" b="1" dirty="0">
                <a:solidFill>
                  <a:srgbClr val="C00000"/>
                </a:solidFill>
              </a:rPr>
              <a:t>Этап 5.</a:t>
            </a:r>
            <a:r>
              <a:rPr lang="ru-RU" b="1" dirty="0"/>
              <a:t> Голосование за кандидатуры в члены СКК/альтернаты</a:t>
            </a:r>
          </a:p>
          <a:p>
            <a:pPr marL="0" indent="0">
              <a:buNone/>
            </a:pPr>
            <a:endParaRPr lang="ru-RU" dirty="0"/>
          </a:p>
          <a:p>
            <a:pPr marL="0" indent="0">
              <a:buNone/>
            </a:pPr>
            <a:r>
              <a:rPr lang="ru-RU" dirty="0"/>
              <a:t>Этап 6. Публикация результатов голосования на основе подтверждающей документации</a:t>
            </a:r>
          </a:p>
          <a:p>
            <a:endParaRPr lang="ru-RU" dirty="0"/>
          </a:p>
        </p:txBody>
      </p:sp>
      <p:sp>
        <p:nvSpPr>
          <p:cNvPr id="6" name="Freeform 598">
            <a:extLst>
              <a:ext uri="{FF2B5EF4-FFF2-40B4-BE49-F238E27FC236}">
                <a16:creationId xmlns:a16="http://schemas.microsoft.com/office/drawing/2014/main" id="{FAE67D80-813E-514D-A0A3-336E47FCD921}"/>
              </a:ext>
            </a:extLst>
          </p:cNvPr>
          <p:cNvSpPr>
            <a:spLocks noChangeAspect="1" noEditPoints="1"/>
          </p:cNvSpPr>
          <p:nvPr/>
        </p:nvSpPr>
        <p:spPr bwMode="auto">
          <a:xfrm>
            <a:off x="1331833" y="3305029"/>
            <a:ext cx="474334" cy="474334"/>
          </a:xfrm>
          <a:custGeom>
            <a:avLst/>
            <a:gdLst>
              <a:gd name="T0" fmla="*/ 256 w 512"/>
              <a:gd name="T1" fmla="*/ 0 h 512"/>
              <a:gd name="T2" fmla="*/ 0 w 512"/>
              <a:gd name="T3" fmla="*/ 256 h 512"/>
              <a:gd name="T4" fmla="*/ 256 w 512"/>
              <a:gd name="T5" fmla="*/ 512 h 512"/>
              <a:gd name="T6" fmla="*/ 512 w 512"/>
              <a:gd name="T7" fmla="*/ 256 h 512"/>
              <a:gd name="T8" fmla="*/ 256 w 512"/>
              <a:gd name="T9" fmla="*/ 0 h 512"/>
              <a:gd name="T10" fmla="*/ 402 w 512"/>
              <a:gd name="T11" fmla="*/ 167 h 512"/>
              <a:gd name="T12" fmla="*/ 189 w 512"/>
              <a:gd name="T13" fmla="*/ 381 h 512"/>
              <a:gd name="T14" fmla="*/ 181 w 512"/>
              <a:gd name="T15" fmla="*/ 384 h 512"/>
              <a:gd name="T16" fmla="*/ 173 w 512"/>
              <a:gd name="T17" fmla="*/ 381 h 512"/>
              <a:gd name="T18" fmla="*/ 99 w 512"/>
              <a:gd name="T19" fmla="*/ 306 h 512"/>
              <a:gd name="T20" fmla="*/ 99 w 512"/>
              <a:gd name="T21" fmla="*/ 291 h 512"/>
              <a:gd name="T22" fmla="*/ 114 w 512"/>
              <a:gd name="T23" fmla="*/ 291 h 512"/>
              <a:gd name="T24" fmla="*/ 181 w 512"/>
              <a:gd name="T25" fmla="*/ 358 h 512"/>
              <a:gd name="T26" fmla="*/ 387 w 512"/>
              <a:gd name="T27" fmla="*/ 152 h 512"/>
              <a:gd name="T28" fmla="*/ 402 w 512"/>
              <a:gd name="T29" fmla="*/ 152 h 512"/>
              <a:gd name="T30" fmla="*/ 402 w 512"/>
              <a:gd name="T31" fmla="*/ 167 h 51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</a:cxnLst>
            <a:rect l="0" t="0" r="r" b="b"/>
            <a:pathLst>
              <a:path w="512" h="512">
                <a:moveTo>
                  <a:pt x="256" y="0"/>
                </a:moveTo>
                <a:cubicBezTo>
                  <a:pt x="114" y="0"/>
                  <a:pt x="0" y="114"/>
                  <a:pt x="0" y="256"/>
                </a:cubicBezTo>
                <a:cubicBezTo>
                  <a:pt x="0" y="397"/>
                  <a:pt x="114" y="512"/>
                  <a:pt x="256" y="512"/>
                </a:cubicBezTo>
                <a:cubicBezTo>
                  <a:pt x="397" y="512"/>
                  <a:pt x="512" y="397"/>
                  <a:pt x="512" y="256"/>
                </a:cubicBezTo>
                <a:cubicBezTo>
                  <a:pt x="512" y="114"/>
                  <a:pt x="397" y="0"/>
                  <a:pt x="256" y="0"/>
                </a:cubicBezTo>
                <a:close/>
                <a:moveTo>
                  <a:pt x="402" y="167"/>
                </a:moveTo>
                <a:cubicBezTo>
                  <a:pt x="189" y="381"/>
                  <a:pt x="189" y="381"/>
                  <a:pt x="189" y="381"/>
                </a:cubicBezTo>
                <a:cubicBezTo>
                  <a:pt x="186" y="383"/>
                  <a:pt x="184" y="384"/>
                  <a:pt x="181" y="384"/>
                </a:cubicBezTo>
                <a:cubicBezTo>
                  <a:pt x="178" y="384"/>
                  <a:pt x="176" y="383"/>
                  <a:pt x="173" y="381"/>
                </a:cubicBezTo>
                <a:cubicBezTo>
                  <a:pt x="99" y="306"/>
                  <a:pt x="99" y="306"/>
                  <a:pt x="99" y="306"/>
                </a:cubicBezTo>
                <a:cubicBezTo>
                  <a:pt x="95" y="302"/>
                  <a:pt x="95" y="295"/>
                  <a:pt x="99" y="291"/>
                </a:cubicBezTo>
                <a:cubicBezTo>
                  <a:pt x="103" y="287"/>
                  <a:pt x="110" y="287"/>
                  <a:pt x="114" y="291"/>
                </a:cubicBezTo>
                <a:cubicBezTo>
                  <a:pt x="181" y="358"/>
                  <a:pt x="181" y="358"/>
                  <a:pt x="181" y="358"/>
                </a:cubicBezTo>
                <a:cubicBezTo>
                  <a:pt x="387" y="152"/>
                  <a:pt x="387" y="152"/>
                  <a:pt x="387" y="152"/>
                </a:cubicBezTo>
                <a:cubicBezTo>
                  <a:pt x="391" y="148"/>
                  <a:pt x="398" y="148"/>
                  <a:pt x="402" y="152"/>
                </a:cubicBezTo>
                <a:cubicBezTo>
                  <a:pt x="406" y="156"/>
                  <a:pt x="406" y="163"/>
                  <a:pt x="402" y="167"/>
                </a:cubicBezTo>
                <a:close/>
              </a:path>
            </a:pathLst>
          </a:custGeom>
          <a:solidFill>
            <a:schemeClr val="accent6">
              <a:lumMod val="5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4" name="Freeform 598">
            <a:extLst>
              <a:ext uri="{FF2B5EF4-FFF2-40B4-BE49-F238E27FC236}">
                <a16:creationId xmlns:a16="http://schemas.microsoft.com/office/drawing/2014/main" id="{72E58727-C84F-0C61-8940-AC6502E4E641}"/>
              </a:ext>
            </a:extLst>
          </p:cNvPr>
          <p:cNvSpPr>
            <a:spLocks noChangeAspect="1" noEditPoints="1"/>
          </p:cNvSpPr>
          <p:nvPr/>
        </p:nvSpPr>
        <p:spPr bwMode="auto">
          <a:xfrm>
            <a:off x="1371600" y="5076917"/>
            <a:ext cx="474334" cy="474334"/>
          </a:xfrm>
          <a:custGeom>
            <a:avLst/>
            <a:gdLst>
              <a:gd name="T0" fmla="*/ 256 w 512"/>
              <a:gd name="T1" fmla="*/ 0 h 512"/>
              <a:gd name="T2" fmla="*/ 0 w 512"/>
              <a:gd name="T3" fmla="*/ 256 h 512"/>
              <a:gd name="T4" fmla="*/ 256 w 512"/>
              <a:gd name="T5" fmla="*/ 512 h 512"/>
              <a:gd name="T6" fmla="*/ 512 w 512"/>
              <a:gd name="T7" fmla="*/ 256 h 512"/>
              <a:gd name="T8" fmla="*/ 256 w 512"/>
              <a:gd name="T9" fmla="*/ 0 h 512"/>
              <a:gd name="T10" fmla="*/ 402 w 512"/>
              <a:gd name="T11" fmla="*/ 167 h 512"/>
              <a:gd name="T12" fmla="*/ 189 w 512"/>
              <a:gd name="T13" fmla="*/ 381 h 512"/>
              <a:gd name="T14" fmla="*/ 181 w 512"/>
              <a:gd name="T15" fmla="*/ 384 h 512"/>
              <a:gd name="T16" fmla="*/ 173 w 512"/>
              <a:gd name="T17" fmla="*/ 381 h 512"/>
              <a:gd name="T18" fmla="*/ 99 w 512"/>
              <a:gd name="T19" fmla="*/ 306 h 512"/>
              <a:gd name="T20" fmla="*/ 99 w 512"/>
              <a:gd name="T21" fmla="*/ 291 h 512"/>
              <a:gd name="T22" fmla="*/ 114 w 512"/>
              <a:gd name="T23" fmla="*/ 291 h 512"/>
              <a:gd name="T24" fmla="*/ 181 w 512"/>
              <a:gd name="T25" fmla="*/ 358 h 512"/>
              <a:gd name="T26" fmla="*/ 387 w 512"/>
              <a:gd name="T27" fmla="*/ 152 h 512"/>
              <a:gd name="T28" fmla="*/ 402 w 512"/>
              <a:gd name="T29" fmla="*/ 152 h 512"/>
              <a:gd name="T30" fmla="*/ 402 w 512"/>
              <a:gd name="T31" fmla="*/ 167 h 51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</a:cxnLst>
            <a:rect l="0" t="0" r="r" b="b"/>
            <a:pathLst>
              <a:path w="512" h="512">
                <a:moveTo>
                  <a:pt x="256" y="0"/>
                </a:moveTo>
                <a:cubicBezTo>
                  <a:pt x="114" y="0"/>
                  <a:pt x="0" y="114"/>
                  <a:pt x="0" y="256"/>
                </a:cubicBezTo>
                <a:cubicBezTo>
                  <a:pt x="0" y="397"/>
                  <a:pt x="114" y="512"/>
                  <a:pt x="256" y="512"/>
                </a:cubicBezTo>
                <a:cubicBezTo>
                  <a:pt x="397" y="512"/>
                  <a:pt x="512" y="397"/>
                  <a:pt x="512" y="256"/>
                </a:cubicBezTo>
                <a:cubicBezTo>
                  <a:pt x="512" y="114"/>
                  <a:pt x="397" y="0"/>
                  <a:pt x="256" y="0"/>
                </a:cubicBezTo>
                <a:close/>
                <a:moveTo>
                  <a:pt x="402" y="167"/>
                </a:moveTo>
                <a:cubicBezTo>
                  <a:pt x="189" y="381"/>
                  <a:pt x="189" y="381"/>
                  <a:pt x="189" y="381"/>
                </a:cubicBezTo>
                <a:cubicBezTo>
                  <a:pt x="186" y="383"/>
                  <a:pt x="184" y="384"/>
                  <a:pt x="181" y="384"/>
                </a:cubicBezTo>
                <a:cubicBezTo>
                  <a:pt x="178" y="384"/>
                  <a:pt x="176" y="383"/>
                  <a:pt x="173" y="381"/>
                </a:cubicBezTo>
                <a:cubicBezTo>
                  <a:pt x="99" y="306"/>
                  <a:pt x="99" y="306"/>
                  <a:pt x="99" y="306"/>
                </a:cubicBezTo>
                <a:cubicBezTo>
                  <a:pt x="95" y="302"/>
                  <a:pt x="95" y="295"/>
                  <a:pt x="99" y="291"/>
                </a:cubicBezTo>
                <a:cubicBezTo>
                  <a:pt x="103" y="287"/>
                  <a:pt x="110" y="287"/>
                  <a:pt x="114" y="291"/>
                </a:cubicBezTo>
                <a:cubicBezTo>
                  <a:pt x="181" y="358"/>
                  <a:pt x="181" y="358"/>
                  <a:pt x="181" y="358"/>
                </a:cubicBezTo>
                <a:cubicBezTo>
                  <a:pt x="387" y="152"/>
                  <a:pt x="387" y="152"/>
                  <a:pt x="387" y="152"/>
                </a:cubicBezTo>
                <a:cubicBezTo>
                  <a:pt x="391" y="148"/>
                  <a:pt x="398" y="148"/>
                  <a:pt x="402" y="152"/>
                </a:cubicBezTo>
                <a:cubicBezTo>
                  <a:pt x="406" y="156"/>
                  <a:pt x="406" y="163"/>
                  <a:pt x="402" y="167"/>
                </a:cubicBezTo>
                <a:close/>
              </a:path>
            </a:pathLst>
          </a:custGeom>
          <a:solidFill>
            <a:schemeClr val="accent6">
              <a:lumMod val="5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48359621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BF93076-0505-0C46-BCAC-9908DA1686C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71600" y="348916"/>
            <a:ext cx="9601200" cy="745958"/>
          </a:xfrm>
        </p:spPr>
        <p:txBody>
          <a:bodyPr>
            <a:normAutofit fontScale="90000"/>
          </a:bodyPr>
          <a:lstStyle/>
          <a:p>
            <a:r>
              <a:rPr lang="ru-RU" sz="4000" b="1" dirty="0"/>
              <a:t>Подготовка МК к процессу выборов (1)</a:t>
            </a:r>
            <a:br>
              <a:rPr lang="ru-RU" dirty="0"/>
            </a:br>
            <a:endParaRPr lang="ru-RU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A8FFA9AC-D2F5-154A-B25C-C8B353B05B8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71600" y="1713186"/>
            <a:ext cx="9800897" cy="2688486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ru-RU" dirty="0"/>
          </a:p>
          <a:p>
            <a:pPr>
              <a:buFont typeface="Wingdings" pitchFamily="2" charset="2"/>
              <a:buChar char="§"/>
            </a:pPr>
            <a:r>
              <a:rPr lang="ru-RU" dirty="0"/>
              <a:t>ознакомиться с документами, которые устанавливают порядок выборов (слайд «Документальное обеспечение») </a:t>
            </a:r>
          </a:p>
          <a:p>
            <a:pPr>
              <a:buFont typeface="Wingdings" pitchFamily="2" charset="2"/>
              <a:buChar char="§"/>
            </a:pPr>
            <a:r>
              <a:rPr lang="ru-RU" dirty="0"/>
              <a:t>наладить рабочий контакт с членом Оргкомитета, который ведет коммуникацию в сообществе и логистику выборов</a:t>
            </a:r>
          </a:p>
          <a:p>
            <a:pPr marL="0" indent="0">
              <a:buNone/>
            </a:pPr>
            <a:endParaRPr lang="ru-RU" dirty="0"/>
          </a:p>
          <a:p>
            <a:pPr marL="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47704045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BF93076-0505-0C46-BCAC-9908DA1686C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11441" y="2695074"/>
            <a:ext cx="10323095" cy="745958"/>
          </a:xfrm>
        </p:spPr>
        <p:txBody>
          <a:bodyPr>
            <a:normAutofit fontScale="90000"/>
          </a:bodyPr>
          <a:lstStyle/>
          <a:p>
            <a:r>
              <a:rPr lang="ru-RU" sz="4000" b="1" dirty="0"/>
              <a:t>Информация в помощь для выполнения этапа 3</a:t>
            </a:r>
            <a:br>
              <a:rPr lang="ru-RU" dirty="0"/>
            </a:b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29006263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>
            <a:extLst>
              <a:ext uri="{FF2B5EF4-FFF2-40B4-BE49-F238E27FC236}">
                <a16:creationId xmlns:a16="http://schemas.microsoft.com/office/drawing/2014/main" id="{AD587CEE-38CE-BE44-BC39-308812A2BB35}"/>
              </a:ext>
            </a:extLst>
          </p:cNvPr>
          <p:cNvSpPr txBox="1"/>
          <p:nvPr/>
        </p:nvSpPr>
        <p:spPr>
          <a:xfrm>
            <a:off x="1187670" y="502145"/>
            <a:ext cx="4729654" cy="50783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/>
              <a:t>Кандидаты в члены СКК всех сообществ выдвигаются по собственной инициативе на добровольной основе, при этом</a:t>
            </a:r>
            <a:r>
              <a:rPr lang="en-US" b="1" dirty="0"/>
              <a:t>:</a:t>
            </a:r>
            <a:endParaRPr lang="ru-RU" b="1" dirty="0"/>
          </a:p>
          <a:p>
            <a:endParaRPr lang="ru-RU" b="1" dirty="0"/>
          </a:p>
          <a:p>
            <a:r>
              <a:rPr lang="ru-RU" dirty="0">
                <a:solidFill>
                  <a:srgbClr val="C00000"/>
                </a:solidFill>
              </a:rPr>
              <a:t>!!! </a:t>
            </a:r>
            <a:r>
              <a:rPr lang="ru-RU" dirty="0"/>
              <a:t>подача кандидатуры соответствует условиям объявления о выборах</a:t>
            </a:r>
            <a:r>
              <a:rPr lang="en-US" dirty="0"/>
              <a:t>:</a:t>
            </a:r>
            <a:endParaRPr lang="ru-RU" dirty="0"/>
          </a:p>
          <a:p>
            <a:pPr marL="285750" indent="-285750">
              <a:buFont typeface="Wingdings" pitchFamily="2" charset="2"/>
              <a:buChar char="§"/>
            </a:pPr>
            <a:r>
              <a:rPr lang="ru-RU" dirty="0"/>
              <a:t>форма заявки кандидата + перечень документов, из объявления Секретариата СКК, а именно резюме кандидата (покажет потенциал кандидата) и документ удостоверяющий личность</a:t>
            </a:r>
          </a:p>
          <a:p>
            <a:endParaRPr lang="ru-RU" dirty="0"/>
          </a:p>
          <a:p>
            <a:r>
              <a:rPr lang="ru-RU" b="1" dirty="0"/>
              <a:t>Уточнение</a:t>
            </a:r>
            <a:r>
              <a:rPr lang="ru-RU" dirty="0"/>
              <a:t>: ориентироваться также на список в Положении о выборах, некоторые сообщества также запрашивают  анкету, мотивационное письмо, другое</a:t>
            </a:r>
          </a:p>
          <a:p>
            <a:endParaRPr lang="ru-RU" dirty="0"/>
          </a:p>
          <a:p>
            <a:endParaRPr lang="ru-RU" dirty="0"/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5C8F6DD8-F0FF-73B1-549C-AD18FD5DBBB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74069" y="220718"/>
            <a:ext cx="5213131" cy="6404200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10C495E8-E162-3DDD-7208-745C5D2F3D08}"/>
              </a:ext>
            </a:extLst>
          </p:cNvPr>
          <p:cNvSpPr txBox="1"/>
          <p:nvPr/>
        </p:nvSpPr>
        <p:spPr>
          <a:xfrm>
            <a:off x="1114097" y="5103674"/>
            <a:ext cx="4729654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itchFamily="2" charset="2"/>
              <a:buChar char="§"/>
            </a:pPr>
            <a:r>
              <a:rPr lang="ru-RU" dirty="0"/>
              <a:t>дата и время подачи документов на регистрацию внутри сообщества, указанных членом Оргкомитета при оглашении начала регистрации</a:t>
            </a:r>
          </a:p>
          <a:p>
            <a:pPr marL="285750" indent="-285750">
              <a:buFont typeface="Wingdings" pitchFamily="2" charset="2"/>
              <a:buChar char="§"/>
            </a:pPr>
            <a:endParaRPr lang="ru-RU" dirty="0">
              <a:solidFill>
                <a:srgbClr val="C00000"/>
              </a:solidFill>
            </a:endParaRP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81720845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>
            <a:extLst>
              <a:ext uri="{FF2B5EF4-FFF2-40B4-BE49-F238E27FC236}">
                <a16:creationId xmlns:a16="http://schemas.microsoft.com/office/drawing/2014/main" id="{AD587CEE-38CE-BE44-BC39-308812A2BB35}"/>
              </a:ext>
            </a:extLst>
          </p:cNvPr>
          <p:cNvSpPr txBox="1"/>
          <p:nvPr/>
        </p:nvSpPr>
        <p:spPr>
          <a:xfrm>
            <a:off x="1208690" y="770802"/>
            <a:ext cx="10237076" cy="50783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solidFill>
                  <a:srgbClr val="C00000"/>
                </a:solidFill>
              </a:rPr>
              <a:t>!!!</a:t>
            </a:r>
            <a:r>
              <a:rPr lang="ru-RU" dirty="0"/>
              <a:t> для выбора необходимо </a:t>
            </a:r>
            <a:r>
              <a:rPr lang="ru-RU" b="1" dirty="0"/>
              <a:t>не менее чем два кандидата</a:t>
            </a:r>
            <a:r>
              <a:rPr lang="ru-RU" dirty="0"/>
              <a:t> от каждого сообщества</a:t>
            </a:r>
          </a:p>
          <a:p>
            <a:endParaRPr lang="ru-RU" dirty="0"/>
          </a:p>
          <a:p>
            <a:r>
              <a:rPr lang="ru-RU" dirty="0"/>
              <a:t>Положения о выборах сообществ указывают на то, что из двух кандидатов, набравший большее кол-во голосов  становится членом СКК, второй по кол-ву голосов – альтернатом.</a:t>
            </a:r>
          </a:p>
          <a:p>
            <a:endParaRPr lang="ru-RU" dirty="0"/>
          </a:p>
          <a:p>
            <a:r>
              <a:rPr lang="ru-RU" dirty="0"/>
              <a:t>В случае, если нет конкурса, член Оргкомитета оглашает повторно регистрацию кандидатов и усиливает коммуникацию внутри сообщества (риск выйти за рамки графика выборов)</a:t>
            </a:r>
            <a:endParaRPr lang="ru-RU" dirty="0">
              <a:solidFill>
                <a:srgbClr val="C00000"/>
              </a:solidFill>
            </a:endParaRPr>
          </a:p>
          <a:p>
            <a:endParaRPr lang="ru-RU" dirty="0"/>
          </a:p>
          <a:p>
            <a:r>
              <a:rPr lang="ru-RU" dirty="0">
                <a:solidFill>
                  <a:srgbClr val="C00000"/>
                </a:solidFill>
              </a:rPr>
              <a:t>!!!</a:t>
            </a:r>
            <a:r>
              <a:rPr lang="ru-RU" dirty="0"/>
              <a:t> согласно ст.4 Внутренних правил работы СКК исключаются представители, которые дважды подряд использовали свое право быть избранными и имели членство в СКК последние 6 лет</a:t>
            </a:r>
          </a:p>
          <a:p>
            <a:endParaRPr lang="ru-RU" dirty="0"/>
          </a:p>
          <a:p>
            <a:r>
              <a:rPr lang="ru-RU" dirty="0"/>
              <a:t>Член СКК избирается в состав СКК на 3 года с правом переизбрания/повторного делегирования на повторный трехлетний срок.</a:t>
            </a:r>
          </a:p>
          <a:p>
            <a:endParaRPr lang="ru-RU" dirty="0"/>
          </a:p>
          <a:p>
            <a:r>
              <a:rPr lang="ru-RU" dirty="0"/>
              <a:t>Членство в СКК утверждает приказом государственного органа.</a:t>
            </a:r>
          </a:p>
          <a:p>
            <a:endParaRPr lang="ru-RU" dirty="0"/>
          </a:p>
          <a:p>
            <a:endParaRPr lang="ru-RU" dirty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94594473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FCB7A5D-0CFE-4442-80EA-35C139EBC7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59568" y="347830"/>
            <a:ext cx="10399853" cy="771107"/>
          </a:xfrm>
        </p:spPr>
        <p:txBody>
          <a:bodyPr>
            <a:normAutofit/>
          </a:bodyPr>
          <a:lstStyle/>
          <a:p>
            <a:r>
              <a:rPr lang="ru-RU" sz="3600" b="1" dirty="0"/>
              <a:t>Пример критериев сообщества ЛЖВ к кандидату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63B6C32C-2C29-6F43-9DCC-545578032C9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12246" y="1720767"/>
            <a:ext cx="10094496" cy="4210801"/>
          </a:xfrm>
        </p:spPr>
        <p:txBody>
          <a:bodyPr>
            <a:normAutofit fontScale="92500" lnSpcReduction="20000"/>
          </a:bodyPr>
          <a:lstStyle/>
          <a:p>
            <a:r>
              <a:rPr lang="ru-RU" b="1" dirty="0"/>
              <a:t>Наличие ВИЧ- положительного статуса</a:t>
            </a:r>
            <a:r>
              <a:rPr lang="ru-RU" dirty="0"/>
              <a:t> (в случае, если человек выдвигает свою кандидатуру в члены\альтернаты членов СКК, то открытый статус). В случае если человек выдвигает свою кандидатуру в члены\альтернаты членов СКК, то человек должен быть готов открыто отстаивать интересы группы, которую он представляет.</a:t>
            </a:r>
            <a:endParaRPr lang="en-US" dirty="0"/>
          </a:p>
          <a:p>
            <a:r>
              <a:rPr lang="ru-RU" dirty="0"/>
              <a:t>•	</a:t>
            </a:r>
            <a:r>
              <a:rPr lang="ru-RU" b="1" dirty="0"/>
              <a:t>Готовность к ежедневной коммуникации в рамках работы комитета по электронным средствам связи</a:t>
            </a:r>
            <a:r>
              <a:rPr lang="ru-RU" dirty="0"/>
              <a:t> (рассылка, Skype, Zoom), и возможность участия в работе очных заседаний СКК (не менее четырех раз в год);</a:t>
            </a:r>
            <a:endParaRPr lang="en-US" dirty="0"/>
          </a:p>
          <a:p>
            <a:r>
              <a:rPr lang="ru-RU" dirty="0"/>
              <a:t>•	</a:t>
            </a:r>
            <a:r>
              <a:rPr lang="ru-RU" b="1" dirty="0"/>
              <a:t>Хорошие навыки межличностной коммуникации и понимание проблематики своего сообщества в контексте эпидемии ВИЧ</a:t>
            </a:r>
            <a:r>
              <a:rPr lang="ru-RU" dirty="0"/>
              <a:t> </a:t>
            </a:r>
            <a:r>
              <a:rPr lang="ru-RU" b="1" dirty="0"/>
              <a:t>в Казахстане</a:t>
            </a:r>
            <a:r>
              <a:rPr lang="ru-RU" dirty="0"/>
              <a:t> </a:t>
            </a:r>
            <a:endParaRPr lang="en-US" dirty="0"/>
          </a:p>
          <a:p>
            <a:r>
              <a:rPr lang="ru-RU" dirty="0"/>
              <a:t>•	</a:t>
            </a:r>
            <a:r>
              <a:rPr lang="ru-RU" b="1" dirty="0"/>
              <a:t>Опыт работы с документами, умение работать с Интернетом, знание компьютерных программ Word, Excel, PowerPoint.</a:t>
            </a:r>
            <a:endParaRPr lang="en-US" dirty="0"/>
          </a:p>
          <a:p>
            <a:endParaRPr lang="ru-RU" dirty="0"/>
          </a:p>
          <a:p>
            <a:pPr marL="0" indent="0">
              <a:buNone/>
            </a:pPr>
            <a:r>
              <a:rPr lang="ru-RU" dirty="0">
                <a:solidFill>
                  <a:srgbClr val="C00000"/>
                </a:solidFill>
              </a:rPr>
              <a:t>!!!</a:t>
            </a:r>
            <a:r>
              <a:rPr lang="ru-RU" dirty="0"/>
              <a:t> </a:t>
            </a:r>
            <a:r>
              <a:rPr lang="ru-RU" b="1" dirty="0"/>
              <a:t>Кандидат в члены СКК демонстрирует соответствие критериям своей избирательной группы через документацию, которую прилагает к своей заявке  (резюме, мотивационное письмо и другие дополнительные документы о себе)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AA434CC4-5708-4B4C-BCB9-8C1F30036053}"/>
              </a:ext>
            </a:extLst>
          </p:cNvPr>
          <p:cNvSpPr txBox="1"/>
          <p:nvPr/>
        </p:nvSpPr>
        <p:spPr>
          <a:xfrm>
            <a:off x="1359569" y="949660"/>
            <a:ext cx="1039985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>
                <a:solidFill>
                  <a:schemeClr val="tx2"/>
                </a:solidFill>
              </a:rPr>
              <a:t> из Положения о выборах сообщества ЛЖВ, Республика Казахстан</a:t>
            </a:r>
          </a:p>
        </p:txBody>
      </p:sp>
    </p:spTree>
    <p:extLst>
      <p:ext uri="{BB962C8B-B14F-4D97-AF65-F5344CB8AC3E}">
        <p14:creationId xmlns:p14="http://schemas.microsoft.com/office/powerpoint/2010/main" val="124324916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>
            <a:extLst>
              <a:ext uri="{FF2B5EF4-FFF2-40B4-BE49-F238E27FC236}">
                <a16:creationId xmlns:a16="http://schemas.microsoft.com/office/drawing/2014/main" id="{4D300678-C8DD-C6A1-D01B-09EC2D1BB70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74518" y="1565853"/>
            <a:ext cx="10399853" cy="4802946"/>
          </a:xfrm>
        </p:spPr>
        <p:txBody>
          <a:bodyPr>
            <a:normAutofit fontScale="32500" lnSpcReduction="20000"/>
          </a:bodyPr>
          <a:lstStyle/>
          <a:p>
            <a:pPr indent="180340" algn="just">
              <a:lnSpc>
                <a:spcPct val="115000"/>
              </a:lnSpc>
              <a:spcAft>
                <a:spcPts val="1000"/>
              </a:spcAft>
            </a:pPr>
            <a:r>
              <a:rPr lang="ru-RU" sz="4800" dirty="0"/>
              <a:t>наличие возможности регулярного личного участия в работе СКК, как во время проведения заседаний, так и в периоды между их проведением;</a:t>
            </a:r>
            <a:endParaRPr lang="ru-UA" sz="4800" dirty="0"/>
          </a:p>
          <a:p>
            <a:pPr indent="180340" algn="just">
              <a:lnSpc>
                <a:spcPct val="115000"/>
              </a:lnSpc>
              <a:spcAft>
                <a:spcPts val="1000"/>
              </a:spcAft>
            </a:pPr>
            <a:r>
              <a:rPr lang="ru-RU" sz="4800" dirty="0"/>
              <a:t>хорошие навыки межличностной коммуникации; умение грамотно, деликатно и дипломатично представлять и отстаивать интересы своего сообщества; </a:t>
            </a:r>
            <a:endParaRPr lang="ru-UA" sz="4800" dirty="0"/>
          </a:p>
          <a:p>
            <a:pPr indent="180340" algn="just">
              <a:lnSpc>
                <a:spcPct val="115000"/>
              </a:lnSpc>
              <a:spcAft>
                <a:spcPts val="1000"/>
              </a:spcAft>
            </a:pPr>
            <a:r>
              <a:rPr lang="ru-RU" sz="4800" dirty="0"/>
              <a:t>понимание проблематики своего сообщества в контексте эпидемий ВИЧ и ТБ в Республике Казахстан;</a:t>
            </a:r>
            <a:endParaRPr lang="ru-UA" sz="4800" dirty="0"/>
          </a:p>
          <a:p>
            <a:pPr indent="180340" algn="just">
              <a:lnSpc>
                <a:spcPct val="115000"/>
              </a:lnSpc>
              <a:spcAft>
                <a:spcPts val="1000"/>
              </a:spcAft>
            </a:pPr>
            <a:r>
              <a:rPr lang="ru-RU" sz="4800" dirty="0"/>
              <a:t>понимание основных принципов организации и работы Глобального фонда, его структуры, ключевых элементов и политик, как на страновом (в первую очередь СКК, МАФ, ОР), так и не глобальном уровне;</a:t>
            </a:r>
            <a:endParaRPr lang="ru-UA" sz="4800" dirty="0"/>
          </a:p>
          <a:p>
            <a:pPr indent="180340" algn="just">
              <a:lnSpc>
                <a:spcPct val="115000"/>
              </a:lnSpc>
              <a:spcAft>
                <a:spcPts val="1000"/>
              </a:spcAft>
            </a:pPr>
            <a:r>
              <a:rPr lang="ru-RU" sz="4800" dirty="0"/>
              <a:t>умение анализировать и правильно формулировать проблемы национального уровня и сообщества в целом, а не только на уровне отдельно взятых организации или человека;</a:t>
            </a:r>
            <a:endParaRPr lang="ru-UA" sz="4800" dirty="0"/>
          </a:p>
          <a:p>
            <a:pPr indent="180340" algn="just">
              <a:lnSpc>
                <a:spcPct val="115000"/>
              </a:lnSpc>
              <a:spcAft>
                <a:spcPts val="1000"/>
              </a:spcAft>
            </a:pPr>
            <a:r>
              <a:rPr lang="ru-RU" sz="4800" dirty="0"/>
              <a:t>наличие опыта работы с документами, умение работать с Интернетом, знание компьютерных программ Word, Excel, PowerPoint;</a:t>
            </a:r>
            <a:endParaRPr lang="ru-UA" sz="4800" dirty="0"/>
          </a:p>
          <a:p>
            <a:pPr indent="180340" algn="just">
              <a:lnSpc>
                <a:spcPct val="115000"/>
              </a:lnSpc>
              <a:spcAft>
                <a:spcPts val="1000"/>
              </a:spcAft>
            </a:pPr>
            <a:r>
              <a:rPr lang="ru-RU" sz="4800" dirty="0"/>
              <a:t>наличие электронной почты и регулярного доступа к Интернету</a:t>
            </a:r>
            <a:endParaRPr lang="ru-UA" sz="4800" dirty="0"/>
          </a:p>
        </p:txBody>
      </p:sp>
      <p:sp>
        <p:nvSpPr>
          <p:cNvPr id="4" name="Заголовок 1">
            <a:extLst>
              <a:ext uri="{FF2B5EF4-FFF2-40B4-BE49-F238E27FC236}">
                <a16:creationId xmlns:a16="http://schemas.microsoft.com/office/drawing/2014/main" id="{673A3585-71F5-E472-E5FC-0B528926DC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59568" y="347830"/>
            <a:ext cx="10399853" cy="771107"/>
          </a:xfrm>
        </p:spPr>
        <p:txBody>
          <a:bodyPr>
            <a:normAutofit/>
          </a:bodyPr>
          <a:lstStyle/>
          <a:p>
            <a:r>
              <a:rPr lang="ru-RU" sz="3600" b="1" dirty="0"/>
              <a:t>Пример критериев сообщества ЖЖВ к кандидату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2C3769E6-F8C9-60F6-58E7-D30FC1541959}"/>
              </a:ext>
            </a:extLst>
          </p:cNvPr>
          <p:cNvSpPr txBox="1"/>
          <p:nvPr/>
        </p:nvSpPr>
        <p:spPr>
          <a:xfrm>
            <a:off x="1359568" y="867442"/>
            <a:ext cx="1039985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i="1" dirty="0">
                <a:solidFill>
                  <a:schemeClr val="tx2"/>
                </a:solidFill>
              </a:rPr>
              <a:t> из Положения о выборах сообщества ЖЖВ, Республика Казахстан</a:t>
            </a:r>
          </a:p>
        </p:txBody>
      </p:sp>
    </p:spTree>
    <p:extLst>
      <p:ext uri="{BB962C8B-B14F-4D97-AF65-F5344CB8AC3E}">
        <p14:creationId xmlns:p14="http://schemas.microsoft.com/office/powerpoint/2010/main" val="31898661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C089786-E413-1B80-61A8-CBF54552B28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134C5AA-B017-8AA7-172A-B9F88B6926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71600" y="348916"/>
            <a:ext cx="9601200" cy="745958"/>
          </a:xfrm>
        </p:spPr>
        <p:txBody>
          <a:bodyPr>
            <a:normAutofit/>
          </a:bodyPr>
          <a:lstStyle/>
          <a:p>
            <a:r>
              <a:rPr lang="ru-RU" sz="3600" b="1" dirty="0"/>
              <a:t>Регистрация избирателей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9057DFB7-6610-45DC-ECBC-74B4B379A3F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71600" y="1094874"/>
            <a:ext cx="10820400" cy="5137484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ru-RU" dirty="0"/>
          </a:p>
          <a:p>
            <a:pPr marL="0" indent="0">
              <a:buNone/>
            </a:pPr>
            <a:r>
              <a:rPr lang="ru-RU" dirty="0"/>
              <a:t>Регистрация избирателей осуществляется в сообществах </a:t>
            </a:r>
            <a:r>
              <a:rPr lang="ru-RU" b="1" dirty="0"/>
              <a:t>по разному </a:t>
            </a:r>
            <a:r>
              <a:rPr lang="ru-RU" dirty="0"/>
              <a:t>(</a:t>
            </a:r>
            <a:r>
              <a:rPr lang="ru-RU" dirty="0" err="1"/>
              <a:t>гугл</a:t>
            </a:r>
            <a:r>
              <a:rPr lang="ru-RU" dirty="0"/>
              <a:t> </a:t>
            </a:r>
            <a:r>
              <a:rPr lang="ru-RU" dirty="0" err="1"/>
              <a:t>форма,чат</a:t>
            </a:r>
            <a:r>
              <a:rPr lang="ru-RU" dirty="0"/>
              <a:t>-бот, ел. почта, другое) – необходим контакт с членом Оргкомитета</a:t>
            </a:r>
          </a:p>
          <a:p>
            <a:pPr marL="0" indent="0">
              <a:buNone/>
            </a:pPr>
            <a:endParaRPr lang="ru-RU" dirty="0"/>
          </a:p>
          <a:p>
            <a:pPr marL="0" lvl="0" indent="0">
              <a:buNone/>
            </a:pPr>
            <a:r>
              <a:rPr lang="ru-RU" b="1" dirty="0"/>
              <a:t>!!!! Важно знать как формируется избирательная группа в сообществе</a:t>
            </a:r>
          </a:p>
          <a:p>
            <a:pPr marL="0" lvl="0" indent="0">
              <a:buNone/>
            </a:pPr>
            <a:r>
              <a:rPr lang="ru-RU" b="1" dirty="0"/>
              <a:t>Опыт прямых выборов</a:t>
            </a:r>
            <a:r>
              <a:rPr lang="ru-RU" dirty="0"/>
              <a:t>: право голоса предоставлялось каждому члену сообщества и избирательная группа формировалась из всех, кто зарегистрировался согласно Положению сообщества (желание стать избирателем выражалось самостоятельно), применялись в 2021 году ЛЖВ, ЛУН, МЛС, СР, люди, пострадавшие от ТБ</a:t>
            </a:r>
          </a:p>
          <a:p>
            <a:pPr marL="0" lvl="0" indent="0">
              <a:buNone/>
            </a:pPr>
            <a:r>
              <a:rPr lang="ru-RU" b="1" dirty="0"/>
              <a:t>Опыт непрямых выборов: </a:t>
            </a:r>
            <a:r>
              <a:rPr lang="ru-RU" dirty="0"/>
              <a:t>члены сообщества делегируют право выбора избирательной группе, которая голосует, применялось в 2021 и 2024 годах ТГЛ (Совет), ЖЖВ (группа 17 представительниц), МСМ (по 1 каждого региона)</a:t>
            </a:r>
          </a:p>
          <a:p>
            <a:pPr marL="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5444842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BF93076-0505-0C46-BCAC-9908DA1686C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95400" y="496061"/>
            <a:ext cx="9601200" cy="745958"/>
          </a:xfrm>
        </p:spPr>
        <p:txBody>
          <a:bodyPr>
            <a:normAutofit fontScale="90000"/>
          </a:bodyPr>
          <a:lstStyle/>
          <a:p>
            <a:r>
              <a:rPr lang="ru-RU" sz="4000" b="1" dirty="0"/>
              <a:t>Действия МК при выполнении этапа 3</a:t>
            </a:r>
            <a:br>
              <a:rPr lang="ru-RU" dirty="0"/>
            </a:br>
            <a:endParaRPr lang="ru-RU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A8FFA9AC-D2F5-154A-B25C-C8B353B05B8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71600" y="3614771"/>
            <a:ext cx="2014538" cy="121439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b="1" dirty="0"/>
              <a:t>1. Наблюдать за процессом</a:t>
            </a:r>
          </a:p>
        </p:txBody>
      </p:sp>
      <p:cxnSp>
        <p:nvCxnSpPr>
          <p:cNvPr id="6" name="Прямая соединительная линия 5">
            <a:extLst>
              <a:ext uri="{FF2B5EF4-FFF2-40B4-BE49-F238E27FC236}">
                <a16:creationId xmlns:a16="http://schemas.microsoft.com/office/drawing/2014/main" id="{7745C6FC-BB7B-F5EE-9FBC-801DB4304A93}"/>
              </a:ext>
            </a:extLst>
          </p:cNvPr>
          <p:cNvCxnSpPr>
            <a:cxnSpLocks/>
          </p:cNvCxnSpPr>
          <p:nvPr/>
        </p:nvCxnSpPr>
        <p:spPr>
          <a:xfrm>
            <a:off x="1371600" y="3429000"/>
            <a:ext cx="9601200" cy="0"/>
          </a:xfrm>
          <a:prstGeom prst="line">
            <a:avLst/>
          </a:prstGeom>
          <a:ln w="571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Объект 2">
            <a:extLst>
              <a:ext uri="{FF2B5EF4-FFF2-40B4-BE49-F238E27FC236}">
                <a16:creationId xmlns:a16="http://schemas.microsoft.com/office/drawing/2014/main" id="{5375F925-EF53-5A82-0B49-F428E2BB61E9}"/>
              </a:ext>
            </a:extLst>
          </p:cNvPr>
          <p:cNvSpPr txBox="1">
            <a:spLocks/>
          </p:cNvSpPr>
          <p:nvPr/>
        </p:nvSpPr>
        <p:spPr>
          <a:xfrm>
            <a:off x="4982721" y="3600518"/>
            <a:ext cx="2962277" cy="140178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84048" indent="-384048" algn="l" defTabSz="914400" rtl="0" eaLnBrk="1" latinLnBrk="0" hangingPunct="1">
              <a:lnSpc>
                <a:spcPct val="94000"/>
              </a:lnSpc>
              <a:spcBef>
                <a:spcPts val="1000"/>
              </a:spcBef>
              <a:spcAft>
                <a:spcPts val="200"/>
              </a:spcAft>
              <a:buFont typeface="Franklin Gothic Book" panose="020B0503020102020204" pitchFamily="34" charset="0"/>
              <a:buChar char="■"/>
              <a:defRPr sz="20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9144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–"/>
              <a:defRPr sz="2000" i="1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13716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■"/>
              <a:defRPr sz="18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8288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–"/>
              <a:defRPr sz="1800" i="1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22860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■"/>
              <a:defRPr sz="16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7432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–"/>
              <a:defRPr sz="1600" i="1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32004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■"/>
              <a:defRPr sz="14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36576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–"/>
              <a:defRPr sz="1400" i="1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41148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■"/>
              <a:defRPr sz="14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Franklin Gothic Book" panose="020B0503020102020204" pitchFamily="34" charset="0"/>
              <a:buNone/>
            </a:pPr>
            <a:r>
              <a:rPr lang="ru-RU" b="1" dirty="0"/>
              <a:t>2. Проанализировать документы, поданные на регистрацию КАДИДАТАМИ</a:t>
            </a:r>
          </a:p>
          <a:p>
            <a:pPr marL="0" indent="0">
              <a:buFont typeface="Franklin Gothic Book" panose="020B0503020102020204" pitchFamily="34" charset="0"/>
              <a:buNone/>
            </a:pPr>
            <a:endParaRPr lang="ru-RU" b="1" dirty="0"/>
          </a:p>
        </p:txBody>
      </p:sp>
      <p:grpSp>
        <p:nvGrpSpPr>
          <p:cNvPr id="9" name="Group 555">
            <a:extLst>
              <a:ext uri="{FF2B5EF4-FFF2-40B4-BE49-F238E27FC236}">
                <a16:creationId xmlns:a16="http://schemas.microsoft.com/office/drawing/2014/main" id="{804B1398-02B0-E1F4-82DF-A1BC3B6AE623}"/>
              </a:ext>
            </a:extLst>
          </p:cNvPr>
          <p:cNvGrpSpPr>
            <a:grpSpLocks noChangeAspect="1"/>
          </p:cNvGrpSpPr>
          <p:nvPr/>
        </p:nvGrpSpPr>
        <p:grpSpPr bwMode="auto">
          <a:xfrm>
            <a:off x="1371600" y="2261365"/>
            <a:ext cx="902448" cy="899802"/>
            <a:chOff x="1130" y="1948"/>
            <a:chExt cx="341" cy="340"/>
          </a:xfrm>
          <a:solidFill>
            <a:srgbClr val="940001"/>
          </a:solidFill>
        </p:grpSpPr>
        <p:sp>
          <p:nvSpPr>
            <p:cNvPr id="10" name="Freeform 556">
              <a:extLst>
                <a:ext uri="{FF2B5EF4-FFF2-40B4-BE49-F238E27FC236}">
                  <a16:creationId xmlns:a16="http://schemas.microsoft.com/office/drawing/2014/main" id="{F75486E1-92D9-F8FE-BC90-6BE1CDC85E3C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130" y="1948"/>
              <a:ext cx="341" cy="340"/>
            </a:xfrm>
            <a:custGeom>
              <a:avLst/>
              <a:gdLst>
                <a:gd name="T0" fmla="*/ 256 w 512"/>
                <a:gd name="T1" fmla="*/ 21 h 512"/>
                <a:gd name="T2" fmla="*/ 490 w 512"/>
                <a:gd name="T3" fmla="*/ 256 h 512"/>
                <a:gd name="T4" fmla="*/ 256 w 512"/>
                <a:gd name="T5" fmla="*/ 490 h 512"/>
                <a:gd name="T6" fmla="*/ 21 w 512"/>
                <a:gd name="T7" fmla="*/ 256 h 512"/>
                <a:gd name="T8" fmla="*/ 256 w 512"/>
                <a:gd name="T9" fmla="*/ 21 h 512"/>
                <a:gd name="T10" fmla="*/ 256 w 512"/>
                <a:gd name="T11" fmla="*/ 0 h 512"/>
                <a:gd name="T12" fmla="*/ 0 w 512"/>
                <a:gd name="T13" fmla="*/ 256 h 512"/>
                <a:gd name="T14" fmla="*/ 256 w 512"/>
                <a:gd name="T15" fmla="*/ 512 h 512"/>
                <a:gd name="T16" fmla="*/ 512 w 512"/>
                <a:gd name="T17" fmla="*/ 256 h 512"/>
                <a:gd name="T18" fmla="*/ 256 w 512"/>
                <a:gd name="T19" fmla="*/ 0 h 5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512" h="512">
                  <a:moveTo>
                    <a:pt x="256" y="21"/>
                  </a:moveTo>
                  <a:cubicBezTo>
                    <a:pt x="385" y="21"/>
                    <a:pt x="490" y="126"/>
                    <a:pt x="490" y="256"/>
                  </a:cubicBezTo>
                  <a:cubicBezTo>
                    <a:pt x="490" y="385"/>
                    <a:pt x="385" y="490"/>
                    <a:pt x="256" y="490"/>
                  </a:cubicBezTo>
                  <a:cubicBezTo>
                    <a:pt x="126" y="490"/>
                    <a:pt x="21" y="385"/>
                    <a:pt x="21" y="256"/>
                  </a:cubicBezTo>
                  <a:cubicBezTo>
                    <a:pt x="21" y="126"/>
                    <a:pt x="126" y="21"/>
                    <a:pt x="256" y="21"/>
                  </a:cubicBezTo>
                  <a:moveTo>
                    <a:pt x="256" y="0"/>
                  </a:moveTo>
                  <a:cubicBezTo>
                    <a:pt x="114" y="0"/>
                    <a:pt x="0" y="114"/>
                    <a:pt x="0" y="256"/>
                  </a:cubicBezTo>
                  <a:cubicBezTo>
                    <a:pt x="0" y="397"/>
                    <a:pt x="114" y="512"/>
                    <a:pt x="256" y="512"/>
                  </a:cubicBezTo>
                  <a:cubicBezTo>
                    <a:pt x="397" y="512"/>
                    <a:pt x="512" y="397"/>
                    <a:pt x="512" y="256"/>
                  </a:cubicBezTo>
                  <a:cubicBezTo>
                    <a:pt x="512" y="114"/>
                    <a:pt x="397" y="0"/>
                    <a:pt x="256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1" name="Freeform 557">
              <a:extLst>
                <a:ext uri="{FF2B5EF4-FFF2-40B4-BE49-F238E27FC236}">
                  <a16:creationId xmlns:a16="http://schemas.microsoft.com/office/drawing/2014/main" id="{CC18B889-096C-6069-2D2D-985A628748B2}"/>
                </a:ext>
              </a:extLst>
            </p:cNvPr>
            <p:cNvSpPr>
              <a:spLocks/>
            </p:cNvSpPr>
            <p:nvPr/>
          </p:nvSpPr>
          <p:spPr bwMode="auto">
            <a:xfrm>
              <a:off x="1322" y="2068"/>
              <a:ext cx="85" cy="14"/>
            </a:xfrm>
            <a:custGeom>
              <a:avLst/>
              <a:gdLst>
                <a:gd name="T0" fmla="*/ 10 w 128"/>
                <a:gd name="T1" fmla="*/ 21 h 21"/>
                <a:gd name="T2" fmla="*/ 117 w 128"/>
                <a:gd name="T3" fmla="*/ 21 h 21"/>
                <a:gd name="T4" fmla="*/ 128 w 128"/>
                <a:gd name="T5" fmla="*/ 11 h 21"/>
                <a:gd name="T6" fmla="*/ 117 w 128"/>
                <a:gd name="T7" fmla="*/ 0 h 21"/>
                <a:gd name="T8" fmla="*/ 10 w 128"/>
                <a:gd name="T9" fmla="*/ 0 h 21"/>
                <a:gd name="T10" fmla="*/ 0 w 128"/>
                <a:gd name="T11" fmla="*/ 11 h 21"/>
                <a:gd name="T12" fmla="*/ 10 w 128"/>
                <a:gd name="T13" fmla="*/ 21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28" h="21">
                  <a:moveTo>
                    <a:pt x="10" y="21"/>
                  </a:moveTo>
                  <a:cubicBezTo>
                    <a:pt x="117" y="21"/>
                    <a:pt x="117" y="21"/>
                    <a:pt x="117" y="21"/>
                  </a:cubicBezTo>
                  <a:cubicBezTo>
                    <a:pt x="123" y="21"/>
                    <a:pt x="128" y="17"/>
                    <a:pt x="128" y="11"/>
                  </a:cubicBezTo>
                  <a:cubicBezTo>
                    <a:pt x="128" y="5"/>
                    <a:pt x="123" y="0"/>
                    <a:pt x="117" y="0"/>
                  </a:cubicBezTo>
                  <a:cubicBezTo>
                    <a:pt x="10" y="0"/>
                    <a:pt x="10" y="0"/>
                    <a:pt x="10" y="0"/>
                  </a:cubicBezTo>
                  <a:cubicBezTo>
                    <a:pt x="4" y="0"/>
                    <a:pt x="0" y="5"/>
                    <a:pt x="0" y="11"/>
                  </a:cubicBezTo>
                  <a:cubicBezTo>
                    <a:pt x="0" y="17"/>
                    <a:pt x="4" y="21"/>
                    <a:pt x="10" y="2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2" name="Freeform 558">
              <a:extLst>
                <a:ext uri="{FF2B5EF4-FFF2-40B4-BE49-F238E27FC236}">
                  <a16:creationId xmlns:a16="http://schemas.microsoft.com/office/drawing/2014/main" id="{1979767E-0505-2E9D-C16F-99625ACE92FE}"/>
                </a:ext>
              </a:extLst>
            </p:cNvPr>
            <p:cNvSpPr>
              <a:spLocks/>
            </p:cNvSpPr>
            <p:nvPr/>
          </p:nvSpPr>
          <p:spPr bwMode="auto">
            <a:xfrm>
              <a:off x="1322" y="2097"/>
              <a:ext cx="85" cy="14"/>
            </a:xfrm>
            <a:custGeom>
              <a:avLst/>
              <a:gdLst>
                <a:gd name="T0" fmla="*/ 117 w 128"/>
                <a:gd name="T1" fmla="*/ 0 h 21"/>
                <a:gd name="T2" fmla="*/ 10 w 128"/>
                <a:gd name="T3" fmla="*/ 0 h 21"/>
                <a:gd name="T4" fmla="*/ 0 w 128"/>
                <a:gd name="T5" fmla="*/ 10 h 21"/>
                <a:gd name="T6" fmla="*/ 10 w 128"/>
                <a:gd name="T7" fmla="*/ 21 h 21"/>
                <a:gd name="T8" fmla="*/ 117 w 128"/>
                <a:gd name="T9" fmla="*/ 21 h 21"/>
                <a:gd name="T10" fmla="*/ 128 w 128"/>
                <a:gd name="T11" fmla="*/ 10 h 21"/>
                <a:gd name="T12" fmla="*/ 117 w 128"/>
                <a:gd name="T13" fmla="*/ 0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28" h="21">
                  <a:moveTo>
                    <a:pt x="117" y="0"/>
                  </a:moveTo>
                  <a:cubicBezTo>
                    <a:pt x="10" y="0"/>
                    <a:pt x="10" y="0"/>
                    <a:pt x="10" y="0"/>
                  </a:cubicBezTo>
                  <a:cubicBezTo>
                    <a:pt x="4" y="0"/>
                    <a:pt x="0" y="4"/>
                    <a:pt x="0" y="10"/>
                  </a:cubicBezTo>
                  <a:cubicBezTo>
                    <a:pt x="0" y="16"/>
                    <a:pt x="4" y="21"/>
                    <a:pt x="10" y="21"/>
                  </a:cubicBezTo>
                  <a:cubicBezTo>
                    <a:pt x="117" y="21"/>
                    <a:pt x="117" y="21"/>
                    <a:pt x="117" y="21"/>
                  </a:cubicBezTo>
                  <a:cubicBezTo>
                    <a:pt x="123" y="21"/>
                    <a:pt x="128" y="16"/>
                    <a:pt x="128" y="10"/>
                  </a:cubicBezTo>
                  <a:cubicBezTo>
                    <a:pt x="128" y="4"/>
                    <a:pt x="123" y="0"/>
                    <a:pt x="117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3" name="Freeform 559">
              <a:extLst>
                <a:ext uri="{FF2B5EF4-FFF2-40B4-BE49-F238E27FC236}">
                  <a16:creationId xmlns:a16="http://schemas.microsoft.com/office/drawing/2014/main" id="{3E0C7D01-6309-201E-2155-35E0571DDF6F}"/>
                </a:ext>
              </a:extLst>
            </p:cNvPr>
            <p:cNvSpPr>
              <a:spLocks/>
            </p:cNvSpPr>
            <p:nvPr/>
          </p:nvSpPr>
          <p:spPr bwMode="auto">
            <a:xfrm>
              <a:off x="1322" y="2125"/>
              <a:ext cx="85" cy="14"/>
            </a:xfrm>
            <a:custGeom>
              <a:avLst/>
              <a:gdLst>
                <a:gd name="T0" fmla="*/ 117 w 128"/>
                <a:gd name="T1" fmla="*/ 0 h 22"/>
                <a:gd name="T2" fmla="*/ 10 w 128"/>
                <a:gd name="T3" fmla="*/ 0 h 22"/>
                <a:gd name="T4" fmla="*/ 0 w 128"/>
                <a:gd name="T5" fmla="*/ 11 h 22"/>
                <a:gd name="T6" fmla="*/ 10 w 128"/>
                <a:gd name="T7" fmla="*/ 22 h 22"/>
                <a:gd name="T8" fmla="*/ 117 w 128"/>
                <a:gd name="T9" fmla="*/ 22 h 22"/>
                <a:gd name="T10" fmla="*/ 128 w 128"/>
                <a:gd name="T11" fmla="*/ 11 h 22"/>
                <a:gd name="T12" fmla="*/ 117 w 128"/>
                <a:gd name="T13" fmla="*/ 0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28" h="22">
                  <a:moveTo>
                    <a:pt x="117" y="0"/>
                  </a:moveTo>
                  <a:cubicBezTo>
                    <a:pt x="10" y="0"/>
                    <a:pt x="10" y="0"/>
                    <a:pt x="10" y="0"/>
                  </a:cubicBezTo>
                  <a:cubicBezTo>
                    <a:pt x="4" y="0"/>
                    <a:pt x="0" y="5"/>
                    <a:pt x="0" y="11"/>
                  </a:cubicBezTo>
                  <a:cubicBezTo>
                    <a:pt x="0" y="17"/>
                    <a:pt x="4" y="22"/>
                    <a:pt x="10" y="22"/>
                  </a:cubicBezTo>
                  <a:cubicBezTo>
                    <a:pt x="117" y="22"/>
                    <a:pt x="117" y="22"/>
                    <a:pt x="117" y="22"/>
                  </a:cubicBezTo>
                  <a:cubicBezTo>
                    <a:pt x="123" y="22"/>
                    <a:pt x="128" y="17"/>
                    <a:pt x="128" y="11"/>
                  </a:cubicBezTo>
                  <a:cubicBezTo>
                    <a:pt x="128" y="5"/>
                    <a:pt x="123" y="0"/>
                    <a:pt x="117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4" name="Freeform 560">
              <a:extLst>
                <a:ext uri="{FF2B5EF4-FFF2-40B4-BE49-F238E27FC236}">
                  <a16:creationId xmlns:a16="http://schemas.microsoft.com/office/drawing/2014/main" id="{0869D91D-ACAE-5C2D-4387-F6AF422BB200}"/>
                </a:ext>
              </a:extLst>
            </p:cNvPr>
            <p:cNvSpPr>
              <a:spLocks/>
            </p:cNvSpPr>
            <p:nvPr/>
          </p:nvSpPr>
          <p:spPr bwMode="auto">
            <a:xfrm>
              <a:off x="1193" y="2051"/>
              <a:ext cx="143" cy="139"/>
            </a:xfrm>
            <a:custGeom>
              <a:avLst/>
              <a:gdLst>
                <a:gd name="T0" fmla="*/ 209 w 216"/>
                <a:gd name="T1" fmla="*/ 187 h 209"/>
                <a:gd name="T2" fmla="*/ 173 w 216"/>
                <a:gd name="T3" fmla="*/ 179 h 209"/>
                <a:gd name="T4" fmla="*/ 156 w 216"/>
                <a:gd name="T5" fmla="*/ 176 h 209"/>
                <a:gd name="T6" fmla="*/ 145 w 216"/>
                <a:gd name="T7" fmla="*/ 147 h 209"/>
                <a:gd name="T8" fmla="*/ 167 w 216"/>
                <a:gd name="T9" fmla="*/ 96 h 209"/>
                <a:gd name="T10" fmla="*/ 157 w 216"/>
                <a:gd name="T11" fmla="*/ 22 h 209"/>
                <a:gd name="T12" fmla="*/ 109 w 216"/>
                <a:gd name="T13" fmla="*/ 0 h 209"/>
                <a:gd name="T14" fmla="*/ 59 w 216"/>
                <a:gd name="T15" fmla="*/ 22 h 209"/>
                <a:gd name="T16" fmla="*/ 50 w 216"/>
                <a:gd name="T17" fmla="*/ 96 h 209"/>
                <a:gd name="T18" fmla="*/ 72 w 216"/>
                <a:gd name="T19" fmla="*/ 147 h 209"/>
                <a:gd name="T20" fmla="*/ 61 w 216"/>
                <a:gd name="T21" fmla="*/ 176 h 209"/>
                <a:gd name="T22" fmla="*/ 43 w 216"/>
                <a:gd name="T23" fmla="*/ 179 h 209"/>
                <a:gd name="T24" fmla="*/ 7 w 216"/>
                <a:gd name="T25" fmla="*/ 187 h 209"/>
                <a:gd name="T26" fmla="*/ 3 w 216"/>
                <a:gd name="T27" fmla="*/ 202 h 209"/>
                <a:gd name="T28" fmla="*/ 17 w 216"/>
                <a:gd name="T29" fmla="*/ 206 h 209"/>
                <a:gd name="T30" fmla="*/ 45 w 216"/>
                <a:gd name="T31" fmla="*/ 201 h 209"/>
                <a:gd name="T32" fmla="*/ 70 w 216"/>
                <a:gd name="T33" fmla="*/ 196 h 209"/>
                <a:gd name="T34" fmla="*/ 91 w 216"/>
                <a:gd name="T35" fmla="*/ 163 h 209"/>
                <a:gd name="T36" fmla="*/ 90 w 216"/>
                <a:gd name="T37" fmla="*/ 135 h 209"/>
                <a:gd name="T38" fmla="*/ 71 w 216"/>
                <a:gd name="T39" fmla="*/ 91 h 209"/>
                <a:gd name="T40" fmla="*/ 76 w 216"/>
                <a:gd name="T41" fmla="*/ 36 h 209"/>
                <a:gd name="T42" fmla="*/ 109 w 216"/>
                <a:gd name="T43" fmla="*/ 22 h 209"/>
                <a:gd name="T44" fmla="*/ 141 w 216"/>
                <a:gd name="T45" fmla="*/ 36 h 209"/>
                <a:gd name="T46" fmla="*/ 146 w 216"/>
                <a:gd name="T47" fmla="*/ 91 h 209"/>
                <a:gd name="T48" fmla="*/ 127 w 216"/>
                <a:gd name="T49" fmla="*/ 135 h 209"/>
                <a:gd name="T50" fmla="*/ 125 w 216"/>
                <a:gd name="T51" fmla="*/ 163 h 209"/>
                <a:gd name="T52" fmla="*/ 146 w 216"/>
                <a:gd name="T53" fmla="*/ 196 h 209"/>
                <a:gd name="T54" fmla="*/ 171 w 216"/>
                <a:gd name="T55" fmla="*/ 201 h 209"/>
                <a:gd name="T56" fmla="*/ 199 w 216"/>
                <a:gd name="T57" fmla="*/ 206 h 209"/>
                <a:gd name="T58" fmla="*/ 204 w 216"/>
                <a:gd name="T59" fmla="*/ 207 h 209"/>
                <a:gd name="T60" fmla="*/ 214 w 216"/>
                <a:gd name="T61" fmla="*/ 202 h 209"/>
                <a:gd name="T62" fmla="*/ 209 w 216"/>
                <a:gd name="T63" fmla="*/ 187 h 2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216" h="209">
                  <a:moveTo>
                    <a:pt x="209" y="187"/>
                  </a:moveTo>
                  <a:cubicBezTo>
                    <a:pt x="199" y="182"/>
                    <a:pt x="185" y="180"/>
                    <a:pt x="173" y="179"/>
                  </a:cubicBezTo>
                  <a:cubicBezTo>
                    <a:pt x="166" y="179"/>
                    <a:pt x="158" y="178"/>
                    <a:pt x="156" y="176"/>
                  </a:cubicBezTo>
                  <a:cubicBezTo>
                    <a:pt x="149" y="173"/>
                    <a:pt x="143" y="153"/>
                    <a:pt x="145" y="147"/>
                  </a:cubicBezTo>
                  <a:cubicBezTo>
                    <a:pt x="153" y="134"/>
                    <a:pt x="162" y="114"/>
                    <a:pt x="167" y="96"/>
                  </a:cubicBezTo>
                  <a:cubicBezTo>
                    <a:pt x="174" y="64"/>
                    <a:pt x="171" y="39"/>
                    <a:pt x="157" y="22"/>
                  </a:cubicBezTo>
                  <a:cubicBezTo>
                    <a:pt x="139" y="0"/>
                    <a:pt x="109" y="0"/>
                    <a:pt x="109" y="0"/>
                  </a:cubicBezTo>
                  <a:cubicBezTo>
                    <a:pt x="107" y="0"/>
                    <a:pt x="78" y="0"/>
                    <a:pt x="59" y="22"/>
                  </a:cubicBezTo>
                  <a:cubicBezTo>
                    <a:pt x="45" y="39"/>
                    <a:pt x="42" y="64"/>
                    <a:pt x="50" y="96"/>
                  </a:cubicBezTo>
                  <a:cubicBezTo>
                    <a:pt x="54" y="114"/>
                    <a:pt x="63" y="134"/>
                    <a:pt x="72" y="147"/>
                  </a:cubicBezTo>
                  <a:cubicBezTo>
                    <a:pt x="73" y="153"/>
                    <a:pt x="67" y="173"/>
                    <a:pt x="61" y="176"/>
                  </a:cubicBezTo>
                  <a:cubicBezTo>
                    <a:pt x="58" y="178"/>
                    <a:pt x="50" y="179"/>
                    <a:pt x="43" y="179"/>
                  </a:cubicBezTo>
                  <a:cubicBezTo>
                    <a:pt x="31" y="180"/>
                    <a:pt x="18" y="182"/>
                    <a:pt x="7" y="187"/>
                  </a:cubicBezTo>
                  <a:cubicBezTo>
                    <a:pt x="2" y="190"/>
                    <a:pt x="0" y="196"/>
                    <a:pt x="3" y="202"/>
                  </a:cubicBezTo>
                  <a:cubicBezTo>
                    <a:pt x="6" y="207"/>
                    <a:pt x="12" y="209"/>
                    <a:pt x="17" y="206"/>
                  </a:cubicBezTo>
                  <a:cubicBezTo>
                    <a:pt x="24" y="202"/>
                    <a:pt x="35" y="201"/>
                    <a:pt x="45" y="201"/>
                  </a:cubicBezTo>
                  <a:cubicBezTo>
                    <a:pt x="55" y="200"/>
                    <a:pt x="64" y="199"/>
                    <a:pt x="70" y="196"/>
                  </a:cubicBezTo>
                  <a:cubicBezTo>
                    <a:pt x="84" y="189"/>
                    <a:pt x="90" y="169"/>
                    <a:pt x="91" y="163"/>
                  </a:cubicBezTo>
                  <a:cubicBezTo>
                    <a:pt x="93" y="154"/>
                    <a:pt x="95" y="142"/>
                    <a:pt x="90" y="135"/>
                  </a:cubicBezTo>
                  <a:cubicBezTo>
                    <a:pt x="82" y="125"/>
                    <a:pt x="74" y="106"/>
                    <a:pt x="71" y="91"/>
                  </a:cubicBezTo>
                  <a:cubicBezTo>
                    <a:pt x="65" y="66"/>
                    <a:pt x="66" y="47"/>
                    <a:pt x="76" y="36"/>
                  </a:cubicBezTo>
                  <a:cubicBezTo>
                    <a:pt x="87" y="21"/>
                    <a:pt x="108" y="21"/>
                    <a:pt x="109" y="22"/>
                  </a:cubicBezTo>
                  <a:cubicBezTo>
                    <a:pt x="109" y="21"/>
                    <a:pt x="129" y="21"/>
                    <a:pt x="141" y="36"/>
                  </a:cubicBezTo>
                  <a:cubicBezTo>
                    <a:pt x="150" y="47"/>
                    <a:pt x="152" y="66"/>
                    <a:pt x="146" y="91"/>
                  </a:cubicBezTo>
                  <a:cubicBezTo>
                    <a:pt x="142" y="106"/>
                    <a:pt x="134" y="125"/>
                    <a:pt x="127" y="135"/>
                  </a:cubicBezTo>
                  <a:cubicBezTo>
                    <a:pt x="122" y="142"/>
                    <a:pt x="123" y="154"/>
                    <a:pt x="125" y="163"/>
                  </a:cubicBezTo>
                  <a:cubicBezTo>
                    <a:pt x="127" y="169"/>
                    <a:pt x="133" y="189"/>
                    <a:pt x="146" y="196"/>
                  </a:cubicBezTo>
                  <a:cubicBezTo>
                    <a:pt x="153" y="199"/>
                    <a:pt x="161" y="200"/>
                    <a:pt x="171" y="201"/>
                  </a:cubicBezTo>
                  <a:cubicBezTo>
                    <a:pt x="181" y="201"/>
                    <a:pt x="192" y="202"/>
                    <a:pt x="199" y="206"/>
                  </a:cubicBezTo>
                  <a:cubicBezTo>
                    <a:pt x="201" y="207"/>
                    <a:pt x="202" y="207"/>
                    <a:pt x="204" y="207"/>
                  </a:cubicBezTo>
                  <a:cubicBezTo>
                    <a:pt x="208" y="207"/>
                    <a:pt x="212" y="205"/>
                    <a:pt x="214" y="202"/>
                  </a:cubicBezTo>
                  <a:cubicBezTo>
                    <a:pt x="216" y="196"/>
                    <a:pt x="214" y="190"/>
                    <a:pt x="209" y="18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</p:grpSp>
      <p:grpSp>
        <p:nvGrpSpPr>
          <p:cNvPr id="19" name="Group 349">
            <a:extLst>
              <a:ext uri="{FF2B5EF4-FFF2-40B4-BE49-F238E27FC236}">
                <a16:creationId xmlns:a16="http://schemas.microsoft.com/office/drawing/2014/main" id="{122919AE-87D0-0D86-D2A1-5972AF782B3A}"/>
              </a:ext>
            </a:extLst>
          </p:cNvPr>
          <p:cNvGrpSpPr>
            <a:grpSpLocks noChangeAspect="1"/>
          </p:cNvGrpSpPr>
          <p:nvPr/>
        </p:nvGrpSpPr>
        <p:grpSpPr bwMode="auto">
          <a:xfrm>
            <a:off x="4982721" y="2278567"/>
            <a:ext cx="902448" cy="902448"/>
            <a:chOff x="5018" y="1229"/>
            <a:chExt cx="340" cy="340"/>
          </a:xfrm>
          <a:solidFill>
            <a:schemeClr val="accent1">
              <a:lumMod val="75000"/>
            </a:schemeClr>
          </a:solidFill>
        </p:grpSpPr>
        <p:sp>
          <p:nvSpPr>
            <p:cNvPr id="20" name="Freeform 350">
              <a:extLst>
                <a:ext uri="{FF2B5EF4-FFF2-40B4-BE49-F238E27FC236}">
                  <a16:creationId xmlns:a16="http://schemas.microsoft.com/office/drawing/2014/main" id="{161A4211-66C1-770D-C38E-E692CCE15E41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103" y="1293"/>
              <a:ext cx="170" cy="212"/>
            </a:xfrm>
            <a:custGeom>
              <a:avLst/>
              <a:gdLst>
                <a:gd name="T0" fmla="*/ 160 w 256"/>
                <a:gd name="T1" fmla="*/ 85 h 320"/>
                <a:gd name="T2" fmla="*/ 10 w 256"/>
                <a:gd name="T3" fmla="*/ 85 h 320"/>
                <a:gd name="T4" fmla="*/ 0 w 256"/>
                <a:gd name="T5" fmla="*/ 96 h 320"/>
                <a:gd name="T6" fmla="*/ 0 w 256"/>
                <a:gd name="T7" fmla="*/ 309 h 320"/>
                <a:gd name="T8" fmla="*/ 10 w 256"/>
                <a:gd name="T9" fmla="*/ 320 h 320"/>
                <a:gd name="T10" fmla="*/ 160 w 256"/>
                <a:gd name="T11" fmla="*/ 320 h 320"/>
                <a:gd name="T12" fmla="*/ 170 w 256"/>
                <a:gd name="T13" fmla="*/ 309 h 320"/>
                <a:gd name="T14" fmla="*/ 170 w 256"/>
                <a:gd name="T15" fmla="*/ 96 h 320"/>
                <a:gd name="T16" fmla="*/ 160 w 256"/>
                <a:gd name="T17" fmla="*/ 85 h 320"/>
                <a:gd name="T18" fmla="*/ 149 w 256"/>
                <a:gd name="T19" fmla="*/ 298 h 320"/>
                <a:gd name="T20" fmla="*/ 21 w 256"/>
                <a:gd name="T21" fmla="*/ 298 h 320"/>
                <a:gd name="T22" fmla="*/ 21 w 256"/>
                <a:gd name="T23" fmla="*/ 106 h 320"/>
                <a:gd name="T24" fmla="*/ 149 w 256"/>
                <a:gd name="T25" fmla="*/ 106 h 320"/>
                <a:gd name="T26" fmla="*/ 149 w 256"/>
                <a:gd name="T27" fmla="*/ 298 h 320"/>
                <a:gd name="T28" fmla="*/ 213 w 256"/>
                <a:gd name="T29" fmla="*/ 53 h 320"/>
                <a:gd name="T30" fmla="*/ 213 w 256"/>
                <a:gd name="T31" fmla="*/ 266 h 320"/>
                <a:gd name="T32" fmla="*/ 202 w 256"/>
                <a:gd name="T33" fmla="*/ 277 h 320"/>
                <a:gd name="T34" fmla="*/ 192 w 256"/>
                <a:gd name="T35" fmla="*/ 266 h 320"/>
                <a:gd name="T36" fmla="*/ 192 w 256"/>
                <a:gd name="T37" fmla="*/ 64 h 320"/>
                <a:gd name="T38" fmla="*/ 53 w 256"/>
                <a:gd name="T39" fmla="*/ 64 h 320"/>
                <a:gd name="T40" fmla="*/ 42 w 256"/>
                <a:gd name="T41" fmla="*/ 53 h 320"/>
                <a:gd name="T42" fmla="*/ 53 w 256"/>
                <a:gd name="T43" fmla="*/ 42 h 320"/>
                <a:gd name="T44" fmla="*/ 202 w 256"/>
                <a:gd name="T45" fmla="*/ 42 h 320"/>
                <a:gd name="T46" fmla="*/ 213 w 256"/>
                <a:gd name="T47" fmla="*/ 53 h 320"/>
                <a:gd name="T48" fmla="*/ 256 w 256"/>
                <a:gd name="T49" fmla="*/ 10 h 320"/>
                <a:gd name="T50" fmla="*/ 256 w 256"/>
                <a:gd name="T51" fmla="*/ 224 h 320"/>
                <a:gd name="T52" fmla="*/ 245 w 256"/>
                <a:gd name="T53" fmla="*/ 234 h 320"/>
                <a:gd name="T54" fmla="*/ 234 w 256"/>
                <a:gd name="T55" fmla="*/ 224 h 320"/>
                <a:gd name="T56" fmla="*/ 234 w 256"/>
                <a:gd name="T57" fmla="*/ 21 h 320"/>
                <a:gd name="T58" fmla="*/ 96 w 256"/>
                <a:gd name="T59" fmla="*/ 21 h 320"/>
                <a:gd name="T60" fmla="*/ 85 w 256"/>
                <a:gd name="T61" fmla="*/ 10 h 320"/>
                <a:gd name="T62" fmla="*/ 96 w 256"/>
                <a:gd name="T63" fmla="*/ 0 h 320"/>
                <a:gd name="T64" fmla="*/ 245 w 256"/>
                <a:gd name="T65" fmla="*/ 0 h 320"/>
                <a:gd name="T66" fmla="*/ 256 w 256"/>
                <a:gd name="T67" fmla="*/ 10 h 320"/>
                <a:gd name="T68" fmla="*/ 32 w 256"/>
                <a:gd name="T69" fmla="*/ 266 h 320"/>
                <a:gd name="T70" fmla="*/ 42 w 256"/>
                <a:gd name="T71" fmla="*/ 256 h 320"/>
                <a:gd name="T72" fmla="*/ 128 w 256"/>
                <a:gd name="T73" fmla="*/ 256 h 320"/>
                <a:gd name="T74" fmla="*/ 138 w 256"/>
                <a:gd name="T75" fmla="*/ 266 h 320"/>
                <a:gd name="T76" fmla="*/ 128 w 256"/>
                <a:gd name="T77" fmla="*/ 277 h 320"/>
                <a:gd name="T78" fmla="*/ 42 w 256"/>
                <a:gd name="T79" fmla="*/ 277 h 320"/>
                <a:gd name="T80" fmla="*/ 32 w 256"/>
                <a:gd name="T81" fmla="*/ 266 h 320"/>
                <a:gd name="T82" fmla="*/ 32 w 256"/>
                <a:gd name="T83" fmla="*/ 224 h 320"/>
                <a:gd name="T84" fmla="*/ 42 w 256"/>
                <a:gd name="T85" fmla="*/ 213 h 320"/>
                <a:gd name="T86" fmla="*/ 128 w 256"/>
                <a:gd name="T87" fmla="*/ 213 h 320"/>
                <a:gd name="T88" fmla="*/ 138 w 256"/>
                <a:gd name="T89" fmla="*/ 224 h 320"/>
                <a:gd name="T90" fmla="*/ 128 w 256"/>
                <a:gd name="T91" fmla="*/ 234 h 320"/>
                <a:gd name="T92" fmla="*/ 42 w 256"/>
                <a:gd name="T93" fmla="*/ 234 h 320"/>
                <a:gd name="T94" fmla="*/ 32 w 256"/>
                <a:gd name="T95" fmla="*/ 224 h 320"/>
                <a:gd name="T96" fmla="*/ 32 w 256"/>
                <a:gd name="T97" fmla="*/ 181 h 320"/>
                <a:gd name="T98" fmla="*/ 42 w 256"/>
                <a:gd name="T99" fmla="*/ 170 h 320"/>
                <a:gd name="T100" fmla="*/ 128 w 256"/>
                <a:gd name="T101" fmla="*/ 170 h 320"/>
                <a:gd name="T102" fmla="*/ 138 w 256"/>
                <a:gd name="T103" fmla="*/ 181 h 320"/>
                <a:gd name="T104" fmla="*/ 128 w 256"/>
                <a:gd name="T105" fmla="*/ 192 h 320"/>
                <a:gd name="T106" fmla="*/ 42 w 256"/>
                <a:gd name="T107" fmla="*/ 192 h 320"/>
                <a:gd name="T108" fmla="*/ 32 w 256"/>
                <a:gd name="T109" fmla="*/ 181 h 320"/>
                <a:gd name="T110" fmla="*/ 32 w 256"/>
                <a:gd name="T111" fmla="*/ 138 h 320"/>
                <a:gd name="T112" fmla="*/ 42 w 256"/>
                <a:gd name="T113" fmla="*/ 128 h 320"/>
                <a:gd name="T114" fmla="*/ 128 w 256"/>
                <a:gd name="T115" fmla="*/ 128 h 320"/>
                <a:gd name="T116" fmla="*/ 138 w 256"/>
                <a:gd name="T117" fmla="*/ 138 h 320"/>
                <a:gd name="T118" fmla="*/ 128 w 256"/>
                <a:gd name="T119" fmla="*/ 149 h 320"/>
                <a:gd name="T120" fmla="*/ 42 w 256"/>
                <a:gd name="T121" fmla="*/ 149 h 320"/>
                <a:gd name="T122" fmla="*/ 32 w 256"/>
                <a:gd name="T123" fmla="*/ 138 h 3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256" h="320">
                  <a:moveTo>
                    <a:pt x="160" y="85"/>
                  </a:moveTo>
                  <a:cubicBezTo>
                    <a:pt x="10" y="85"/>
                    <a:pt x="10" y="85"/>
                    <a:pt x="10" y="85"/>
                  </a:cubicBezTo>
                  <a:cubicBezTo>
                    <a:pt x="4" y="85"/>
                    <a:pt x="0" y="90"/>
                    <a:pt x="0" y="96"/>
                  </a:cubicBezTo>
                  <a:cubicBezTo>
                    <a:pt x="0" y="309"/>
                    <a:pt x="0" y="309"/>
                    <a:pt x="0" y="309"/>
                  </a:cubicBezTo>
                  <a:cubicBezTo>
                    <a:pt x="0" y="315"/>
                    <a:pt x="4" y="320"/>
                    <a:pt x="10" y="320"/>
                  </a:cubicBezTo>
                  <a:cubicBezTo>
                    <a:pt x="160" y="320"/>
                    <a:pt x="160" y="320"/>
                    <a:pt x="160" y="320"/>
                  </a:cubicBezTo>
                  <a:cubicBezTo>
                    <a:pt x="166" y="320"/>
                    <a:pt x="170" y="315"/>
                    <a:pt x="170" y="309"/>
                  </a:cubicBezTo>
                  <a:cubicBezTo>
                    <a:pt x="170" y="96"/>
                    <a:pt x="170" y="96"/>
                    <a:pt x="170" y="96"/>
                  </a:cubicBezTo>
                  <a:cubicBezTo>
                    <a:pt x="170" y="90"/>
                    <a:pt x="166" y="85"/>
                    <a:pt x="160" y="85"/>
                  </a:cubicBezTo>
                  <a:close/>
                  <a:moveTo>
                    <a:pt x="149" y="298"/>
                  </a:moveTo>
                  <a:cubicBezTo>
                    <a:pt x="21" y="298"/>
                    <a:pt x="21" y="298"/>
                    <a:pt x="21" y="298"/>
                  </a:cubicBezTo>
                  <a:cubicBezTo>
                    <a:pt x="21" y="106"/>
                    <a:pt x="21" y="106"/>
                    <a:pt x="21" y="106"/>
                  </a:cubicBezTo>
                  <a:cubicBezTo>
                    <a:pt x="149" y="106"/>
                    <a:pt x="149" y="106"/>
                    <a:pt x="149" y="106"/>
                  </a:cubicBezTo>
                  <a:lnTo>
                    <a:pt x="149" y="298"/>
                  </a:lnTo>
                  <a:close/>
                  <a:moveTo>
                    <a:pt x="213" y="53"/>
                  </a:moveTo>
                  <a:cubicBezTo>
                    <a:pt x="213" y="266"/>
                    <a:pt x="213" y="266"/>
                    <a:pt x="213" y="266"/>
                  </a:cubicBezTo>
                  <a:cubicBezTo>
                    <a:pt x="213" y="272"/>
                    <a:pt x="208" y="277"/>
                    <a:pt x="202" y="277"/>
                  </a:cubicBezTo>
                  <a:cubicBezTo>
                    <a:pt x="196" y="277"/>
                    <a:pt x="192" y="272"/>
                    <a:pt x="192" y="266"/>
                  </a:cubicBezTo>
                  <a:cubicBezTo>
                    <a:pt x="192" y="64"/>
                    <a:pt x="192" y="64"/>
                    <a:pt x="192" y="64"/>
                  </a:cubicBezTo>
                  <a:cubicBezTo>
                    <a:pt x="53" y="64"/>
                    <a:pt x="53" y="64"/>
                    <a:pt x="53" y="64"/>
                  </a:cubicBezTo>
                  <a:cubicBezTo>
                    <a:pt x="47" y="64"/>
                    <a:pt x="42" y="59"/>
                    <a:pt x="42" y="53"/>
                  </a:cubicBezTo>
                  <a:cubicBezTo>
                    <a:pt x="42" y="47"/>
                    <a:pt x="47" y="42"/>
                    <a:pt x="53" y="42"/>
                  </a:cubicBezTo>
                  <a:cubicBezTo>
                    <a:pt x="202" y="42"/>
                    <a:pt x="202" y="42"/>
                    <a:pt x="202" y="42"/>
                  </a:cubicBezTo>
                  <a:cubicBezTo>
                    <a:pt x="208" y="42"/>
                    <a:pt x="213" y="47"/>
                    <a:pt x="213" y="53"/>
                  </a:cubicBezTo>
                  <a:close/>
                  <a:moveTo>
                    <a:pt x="256" y="10"/>
                  </a:moveTo>
                  <a:cubicBezTo>
                    <a:pt x="256" y="224"/>
                    <a:pt x="256" y="224"/>
                    <a:pt x="256" y="224"/>
                  </a:cubicBezTo>
                  <a:cubicBezTo>
                    <a:pt x="256" y="230"/>
                    <a:pt x="251" y="234"/>
                    <a:pt x="245" y="234"/>
                  </a:cubicBezTo>
                  <a:cubicBezTo>
                    <a:pt x="239" y="234"/>
                    <a:pt x="234" y="230"/>
                    <a:pt x="234" y="224"/>
                  </a:cubicBezTo>
                  <a:cubicBezTo>
                    <a:pt x="234" y="21"/>
                    <a:pt x="234" y="21"/>
                    <a:pt x="234" y="21"/>
                  </a:cubicBezTo>
                  <a:cubicBezTo>
                    <a:pt x="96" y="21"/>
                    <a:pt x="96" y="21"/>
                    <a:pt x="96" y="21"/>
                  </a:cubicBezTo>
                  <a:cubicBezTo>
                    <a:pt x="90" y="21"/>
                    <a:pt x="85" y="16"/>
                    <a:pt x="85" y="10"/>
                  </a:cubicBezTo>
                  <a:cubicBezTo>
                    <a:pt x="85" y="4"/>
                    <a:pt x="90" y="0"/>
                    <a:pt x="96" y="0"/>
                  </a:cubicBezTo>
                  <a:cubicBezTo>
                    <a:pt x="245" y="0"/>
                    <a:pt x="245" y="0"/>
                    <a:pt x="245" y="0"/>
                  </a:cubicBezTo>
                  <a:cubicBezTo>
                    <a:pt x="251" y="0"/>
                    <a:pt x="256" y="4"/>
                    <a:pt x="256" y="10"/>
                  </a:cubicBezTo>
                  <a:close/>
                  <a:moveTo>
                    <a:pt x="32" y="266"/>
                  </a:moveTo>
                  <a:cubicBezTo>
                    <a:pt x="32" y="260"/>
                    <a:pt x="36" y="256"/>
                    <a:pt x="42" y="256"/>
                  </a:cubicBezTo>
                  <a:cubicBezTo>
                    <a:pt x="128" y="256"/>
                    <a:pt x="128" y="256"/>
                    <a:pt x="128" y="256"/>
                  </a:cubicBezTo>
                  <a:cubicBezTo>
                    <a:pt x="134" y="256"/>
                    <a:pt x="138" y="260"/>
                    <a:pt x="138" y="266"/>
                  </a:cubicBezTo>
                  <a:cubicBezTo>
                    <a:pt x="138" y="272"/>
                    <a:pt x="134" y="277"/>
                    <a:pt x="128" y="277"/>
                  </a:cubicBezTo>
                  <a:cubicBezTo>
                    <a:pt x="42" y="277"/>
                    <a:pt x="42" y="277"/>
                    <a:pt x="42" y="277"/>
                  </a:cubicBezTo>
                  <a:cubicBezTo>
                    <a:pt x="36" y="277"/>
                    <a:pt x="32" y="272"/>
                    <a:pt x="32" y="266"/>
                  </a:cubicBezTo>
                  <a:close/>
                  <a:moveTo>
                    <a:pt x="32" y="224"/>
                  </a:moveTo>
                  <a:cubicBezTo>
                    <a:pt x="32" y="218"/>
                    <a:pt x="36" y="213"/>
                    <a:pt x="42" y="213"/>
                  </a:cubicBezTo>
                  <a:cubicBezTo>
                    <a:pt x="128" y="213"/>
                    <a:pt x="128" y="213"/>
                    <a:pt x="128" y="213"/>
                  </a:cubicBezTo>
                  <a:cubicBezTo>
                    <a:pt x="134" y="213"/>
                    <a:pt x="138" y="218"/>
                    <a:pt x="138" y="224"/>
                  </a:cubicBezTo>
                  <a:cubicBezTo>
                    <a:pt x="138" y="230"/>
                    <a:pt x="134" y="234"/>
                    <a:pt x="128" y="234"/>
                  </a:cubicBezTo>
                  <a:cubicBezTo>
                    <a:pt x="42" y="234"/>
                    <a:pt x="42" y="234"/>
                    <a:pt x="42" y="234"/>
                  </a:cubicBezTo>
                  <a:cubicBezTo>
                    <a:pt x="36" y="234"/>
                    <a:pt x="32" y="230"/>
                    <a:pt x="32" y="224"/>
                  </a:cubicBezTo>
                  <a:close/>
                  <a:moveTo>
                    <a:pt x="32" y="181"/>
                  </a:moveTo>
                  <a:cubicBezTo>
                    <a:pt x="32" y="175"/>
                    <a:pt x="36" y="170"/>
                    <a:pt x="42" y="170"/>
                  </a:cubicBezTo>
                  <a:cubicBezTo>
                    <a:pt x="128" y="170"/>
                    <a:pt x="128" y="170"/>
                    <a:pt x="128" y="170"/>
                  </a:cubicBezTo>
                  <a:cubicBezTo>
                    <a:pt x="134" y="170"/>
                    <a:pt x="138" y="175"/>
                    <a:pt x="138" y="181"/>
                  </a:cubicBezTo>
                  <a:cubicBezTo>
                    <a:pt x="138" y="187"/>
                    <a:pt x="134" y="192"/>
                    <a:pt x="128" y="192"/>
                  </a:cubicBezTo>
                  <a:cubicBezTo>
                    <a:pt x="42" y="192"/>
                    <a:pt x="42" y="192"/>
                    <a:pt x="42" y="192"/>
                  </a:cubicBezTo>
                  <a:cubicBezTo>
                    <a:pt x="36" y="192"/>
                    <a:pt x="32" y="187"/>
                    <a:pt x="32" y="181"/>
                  </a:cubicBezTo>
                  <a:close/>
                  <a:moveTo>
                    <a:pt x="32" y="138"/>
                  </a:moveTo>
                  <a:cubicBezTo>
                    <a:pt x="32" y="132"/>
                    <a:pt x="36" y="128"/>
                    <a:pt x="42" y="128"/>
                  </a:cubicBezTo>
                  <a:cubicBezTo>
                    <a:pt x="128" y="128"/>
                    <a:pt x="128" y="128"/>
                    <a:pt x="128" y="128"/>
                  </a:cubicBezTo>
                  <a:cubicBezTo>
                    <a:pt x="134" y="128"/>
                    <a:pt x="138" y="132"/>
                    <a:pt x="138" y="138"/>
                  </a:cubicBezTo>
                  <a:cubicBezTo>
                    <a:pt x="138" y="144"/>
                    <a:pt x="134" y="149"/>
                    <a:pt x="128" y="149"/>
                  </a:cubicBezTo>
                  <a:cubicBezTo>
                    <a:pt x="42" y="149"/>
                    <a:pt x="42" y="149"/>
                    <a:pt x="42" y="149"/>
                  </a:cubicBezTo>
                  <a:cubicBezTo>
                    <a:pt x="36" y="149"/>
                    <a:pt x="32" y="144"/>
                    <a:pt x="32" y="13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1" name="Freeform 351">
              <a:extLst>
                <a:ext uri="{FF2B5EF4-FFF2-40B4-BE49-F238E27FC236}">
                  <a16:creationId xmlns:a16="http://schemas.microsoft.com/office/drawing/2014/main" id="{1D06ACCA-B37A-5391-06D9-5C8031AC1C2A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018" y="1229"/>
              <a:ext cx="340" cy="340"/>
            </a:xfrm>
            <a:custGeom>
              <a:avLst/>
              <a:gdLst>
                <a:gd name="T0" fmla="*/ 256 w 512"/>
                <a:gd name="T1" fmla="*/ 21 h 512"/>
                <a:gd name="T2" fmla="*/ 490 w 512"/>
                <a:gd name="T3" fmla="*/ 256 h 512"/>
                <a:gd name="T4" fmla="*/ 256 w 512"/>
                <a:gd name="T5" fmla="*/ 490 h 512"/>
                <a:gd name="T6" fmla="*/ 21 w 512"/>
                <a:gd name="T7" fmla="*/ 256 h 512"/>
                <a:gd name="T8" fmla="*/ 256 w 512"/>
                <a:gd name="T9" fmla="*/ 21 h 512"/>
                <a:gd name="T10" fmla="*/ 256 w 512"/>
                <a:gd name="T11" fmla="*/ 0 h 512"/>
                <a:gd name="T12" fmla="*/ 0 w 512"/>
                <a:gd name="T13" fmla="*/ 256 h 512"/>
                <a:gd name="T14" fmla="*/ 256 w 512"/>
                <a:gd name="T15" fmla="*/ 512 h 512"/>
                <a:gd name="T16" fmla="*/ 512 w 512"/>
                <a:gd name="T17" fmla="*/ 256 h 512"/>
                <a:gd name="T18" fmla="*/ 256 w 512"/>
                <a:gd name="T19" fmla="*/ 0 h 5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512" h="512">
                  <a:moveTo>
                    <a:pt x="256" y="21"/>
                  </a:moveTo>
                  <a:cubicBezTo>
                    <a:pt x="385" y="21"/>
                    <a:pt x="490" y="126"/>
                    <a:pt x="490" y="256"/>
                  </a:cubicBezTo>
                  <a:cubicBezTo>
                    <a:pt x="490" y="385"/>
                    <a:pt x="385" y="490"/>
                    <a:pt x="256" y="490"/>
                  </a:cubicBezTo>
                  <a:cubicBezTo>
                    <a:pt x="126" y="490"/>
                    <a:pt x="21" y="385"/>
                    <a:pt x="21" y="256"/>
                  </a:cubicBezTo>
                  <a:cubicBezTo>
                    <a:pt x="21" y="126"/>
                    <a:pt x="126" y="21"/>
                    <a:pt x="256" y="21"/>
                  </a:cubicBezTo>
                  <a:moveTo>
                    <a:pt x="256" y="0"/>
                  </a:moveTo>
                  <a:cubicBezTo>
                    <a:pt x="114" y="0"/>
                    <a:pt x="0" y="114"/>
                    <a:pt x="0" y="256"/>
                  </a:cubicBezTo>
                  <a:cubicBezTo>
                    <a:pt x="0" y="397"/>
                    <a:pt x="114" y="512"/>
                    <a:pt x="256" y="512"/>
                  </a:cubicBezTo>
                  <a:cubicBezTo>
                    <a:pt x="397" y="512"/>
                    <a:pt x="512" y="397"/>
                    <a:pt x="512" y="256"/>
                  </a:cubicBezTo>
                  <a:cubicBezTo>
                    <a:pt x="512" y="114"/>
                    <a:pt x="397" y="0"/>
                    <a:pt x="256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</p:grpSp>
      <p:grpSp>
        <p:nvGrpSpPr>
          <p:cNvPr id="22" name="Group 243">
            <a:extLst>
              <a:ext uri="{FF2B5EF4-FFF2-40B4-BE49-F238E27FC236}">
                <a16:creationId xmlns:a16="http://schemas.microsoft.com/office/drawing/2014/main" id="{BD7EDE81-6572-5263-5D97-2B4160646B0B}"/>
              </a:ext>
            </a:extLst>
          </p:cNvPr>
          <p:cNvGrpSpPr>
            <a:grpSpLocks noChangeAspect="1"/>
          </p:cNvGrpSpPr>
          <p:nvPr/>
        </p:nvGrpSpPr>
        <p:grpSpPr bwMode="auto">
          <a:xfrm>
            <a:off x="9142619" y="2278567"/>
            <a:ext cx="902448" cy="905101"/>
            <a:chOff x="3476" y="785"/>
            <a:chExt cx="340" cy="341"/>
          </a:xfrm>
          <a:solidFill>
            <a:srgbClr val="012169"/>
          </a:solidFill>
        </p:grpSpPr>
        <p:sp>
          <p:nvSpPr>
            <p:cNvPr id="23" name="Freeform 244">
              <a:extLst>
                <a:ext uri="{FF2B5EF4-FFF2-40B4-BE49-F238E27FC236}">
                  <a16:creationId xmlns:a16="http://schemas.microsoft.com/office/drawing/2014/main" id="{903F6CEF-98C4-C795-5A94-F8FE5E1096D9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539" y="888"/>
              <a:ext cx="214" cy="146"/>
            </a:xfrm>
            <a:custGeom>
              <a:avLst/>
              <a:gdLst>
                <a:gd name="T0" fmla="*/ 48 w 322"/>
                <a:gd name="T1" fmla="*/ 172 h 219"/>
                <a:gd name="T2" fmla="*/ 60 w 322"/>
                <a:gd name="T3" fmla="*/ 188 h 219"/>
                <a:gd name="T4" fmla="*/ 63 w 322"/>
                <a:gd name="T5" fmla="*/ 203 h 219"/>
                <a:gd name="T6" fmla="*/ 54 w 322"/>
                <a:gd name="T7" fmla="*/ 207 h 219"/>
                <a:gd name="T8" fmla="*/ 48 w 322"/>
                <a:gd name="T9" fmla="*/ 205 h 219"/>
                <a:gd name="T10" fmla="*/ 27 w 322"/>
                <a:gd name="T11" fmla="*/ 171 h 219"/>
                <a:gd name="T12" fmla="*/ 50 w 322"/>
                <a:gd name="T13" fmla="*/ 144 h 219"/>
                <a:gd name="T14" fmla="*/ 79 w 322"/>
                <a:gd name="T15" fmla="*/ 114 h 219"/>
                <a:gd name="T16" fmla="*/ 12 w 322"/>
                <a:gd name="T17" fmla="*/ 101 h 219"/>
                <a:gd name="T18" fmla="*/ 1 w 322"/>
                <a:gd name="T19" fmla="*/ 91 h 219"/>
                <a:gd name="T20" fmla="*/ 10 w 322"/>
                <a:gd name="T21" fmla="*/ 79 h 219"/>
                <a:gd name="T22" fmla="*/ 99 w 322"/>
                <a:gd name="T23" fmla="*/ 108 h 219"/>
                <a:gd name="T24" fmla="*/ 58 w 322"/>
                <a:gd name="T25" fmla="*/ 164 h 219"/>
                <a:gd name="T26" fmla="*/ 48 w 322"/>
                <a:gd name="T27" fmla="*/ 172 h 219"/>
                <a:gd name="T28" fmla="*/ 301 w 322"/>
                <a:gd name="T29" fmla="*/ 50 h 219"/>
                <a:gd name="T30" fmla="*/ 151 w 322"/>
                <a:gd name="T31" fmla="*/ 201 h 219"/>
                <a:gd name="T32" fmla="*/ 146 w 322"/>
                <a:gd name="T33" fmla="*/ 203 h 219"/>
                <a:gd name="T34" fmla="*/ 101 w 322"/>
                <a:gd name="T35" fmla="*/ 218 h 219"/>
                <a:gd name="T36" fmla="*/ 98 w 322"/>
                <a:gd name="T37" fmla="*/ 219 h 219"/>
                <a:gd name="T38" fmla="*/ 90 w 322"/>
                <a:gd name="T39" fmla="*/ 216 h 219"/>
                <a:gd name="T40" fmla="*/ 88 w 322"/>
                <a:gd name="T41" fmla="*/ 205 h 219"/>
                <a:gd name="T42" fmla="*/ 103 w 322"/>
                <a:gd name="T43" fmla="*/ 159 h 219"/>
                <a:gd name="T44" fmla="*/ 105 w 322"/>
                <a:gd name="T45" fmla="*/ 155 h 219"/>
                <a:gd name="T46" fmla="*/ 256 w 322"/>
                <a:gd name="T47" fmla="*/ 4 h 219"/>
                <a:gd name="T48" fmla="*/ 271 w 322"/>
                <a:gd name="T49" fmla="*/ 4 h 219"/>
                <a:gd name="T50" fmla="*/ 301 w 322"/>
                <a:gd name="T51" fmla="*/ 35 h 219"/>
                <a:gd name="T52" fmla="*/ 305 w 322"/>
                <a:gd name="T53" fmla="*/ 42 h 219"/>
                <a:gd name="T54" fmla="*/ 301 w 322"/>
                <a:gd name="T55" fmla="*/ 50 h 219"/>
                <a:gd name="T56" fmla="*/ 218 w 322"/>
                <a:gd name="T57" fmla="*/ 102 h 219"/>
                <a:gd name="T58" fmla="*/ 203 w 322"/>
                <a:gd name="T59" fmla="*/ 87 h 219"/>
                <a:gd name="T60" fmla="*/ 122 w 322"/>
                <a:gd name="T61" fmla="*/ 169 h 219"/>
                <a:gd name="T62" fmla="*/ 115 w 322"/>
                <a:gd name="T63" fmla="*/ 191 h 219"/>
                <a:gd name="T64" fmla="*/ 137 w 322"/>
                <a:gd name="T65" fmla="*/ 184 h 219"/>
                <a:gd name="T66" fmla="*/ 218 w 322"/>
                <a:gd name="T67" fmla="*/ 102 h 219"/>
                <a:gd name="T68" fmla="*/ 279 w 322"/>
                <a:gd name="T69" fmla="*/ 42 h 219"/>
                <a:gd name="T70" fmla="*/ 264 w 322"/>
                <a:gd name="T71" fmla="*/ 27 h 219"/>
                <a:gd name="T72" fmla="*/ 218 w 322"/>
                <a:gd name="T73" fmla="*/ 72 h 219"/>
                <a:gd name="T74" fmla="*/ 234 w 322"/>
                <a:gd name="T75" fmla="*/ 87 h 219"/>
                <a:gd name="T76" fmla="*/ 279 w 322"/>
                <a:gd name="T77" fmla="*/ 42 h 219"/>
                <a:gd name="T78" fmla="*/ 318 w 322"/>
                <a:gd name="T79" fmla="*/ 82 h 219"/>
                <a:gd name="T80" fmla="*/ 302 w 322"/>
                <a:gd name="T81" fmla="*/ 82 h 219"/>
                <a:gd name="T82" fmla="*/ 260 w 322"/>
                <a:gd name="T83" fmla="*/ 125 h 219"/>
                <a:gd name="T84" fmla="*/ 260 w 322"/>
                <a:gd name="T85" fmla="*/ 140 h 219"/>
                <a:gd name="T86" fmla="*/ 267 w 322"/>
                <a:gd name="T87" fmla="*/ 143 h 219"/>
                <a:gd name="T88" fmla="*/ 275 w 322"/>
                <a:gd name="T89" fmla="*/ 140 h 219"/>
                <a:gd name="T90" fmla="*/ 318 w 322"/>
                <a:gd name="T91" fmla="*/ 98 h 219"/>
                <a:gd name="T92" fmla="*/ 318 w 322"/>
                <a:gd name="T93" fmla="*/ 82 h 2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322" h="219">
                  <a:moveTo>
                    <a:pt x="48" y="172"/>
                  </a:moveTo>
                  <a:cubicBezTo>
                    <a:pt x="48" y="177"/>
                    <a:pt x="56" y="185"/>
                    <a:pt x="60" y="188"/>
                  </a:cubicBezTo>
                  <a:cubicBezTo>
                    <a:pt x="65" y="191"/>
                    <a:pt x="66" y="198"/>
                    <a:pt x="63" y="203"/>
                  </a:cubicBezTo>
                  <a:cubicBezTo>
                    <a:pt x="61" y="206"/>
                    <a:pt x="57" y="207"/>
                    <a:pt x="54" y="207"/>
                  </a:cubicBezTo>
                  <a:cubicBezTo>
                    <a:pt x="52" y="207"/>
                    <a:pt x="50" y="207"/>
                    <a:pt x="48" y="205"/>
                  </a:cubicBezTo>
                  <a:cubicBezTo>
                    <a:pt x="46" y="204"/>
                    <a:pt x="25" y="189"/>
                    <a:pt x="27" y="171"/>
                  </a:cubicBezTo>
                  <a:cubicBezTo>
                    <a:pt x="28" y="160"/>
                    <a:pt x="35" y="151"/>
                    <a:pt x="50" y="144"/>
                  </a:cubicBezTo>
                  <a:cubicBezTo>
                    <a:pt x="70" y="135"/>
                    <a:pt x="81" y="121"/>
                    <a:pt x="79" y="114"/>
                  </a:cubicBezTo>
                  <a:cubicBezTo>
                    <a:pt x="77" y="107"/>
                    <a:pt x="61" y="96"/>
                    <a:pt x="12" y="101"/>
                  </a:cubicBezTo>
                  <a:cubicBezTo>
                    <a:pt x="6" y="101"/>
                    <a:pt x="1" y="97"/>
                    <a:pt x="1" y="91"/>
                  </a:cubicBezTo>
                  <a:cubicBezTo>
                    <a:pt x="0" y="85"/>
                    <a:pt x="5" y="80"/>
                    <a:pt x="10" y="79"/>
                  </a:cubicBezTo>
                  <a:cubicBezTo>
                    <a:pt x="80" y="73"/>
                    <a:pt x="96" y="95"/>
                    <a:pt x="99" y="108"/>
                  </a:cubicBezTo>
                  <a:cubicBezTo>
                    <a:pt x="105" y="128"/>
                    <a:pt x="88" y="150"/>
                    <a:pt x="58" y="164"/>
                  </a:cubicBezTo>
                  <a:cubicBezTo>
                    <a:pt x="52" y="167"/>
                    <a:pt x="48" y="170"/>
                    <a:pt x="48" y="172"/>
                  </a:cubicBezTo>
                  <a:close/>
                  <a:moveTo>
                    <a:pt x="301" y="50"/>
                  </a:moveTo>
                  <a:cubicBezTo>
                    <a:pt x="151" y="201"/>
                    <a:pt x="151" y="201"/>
                    <a:pt x="151" y="201"/>
                  </a:cubicBezTo>
                  <a:cubicBezTo>
                    <a:pt x="149" y="202"/>
                    <a:pt x="148" y="203"/>
                    <a:pt x="146" y="203"/>
                  </a:cubicBezTo>
                  <a:cubicBezTo>
                    <a:pt x="101" y="218"/>
                    <a:pt x="101" y="218"/>
                    <a:pt x="101" y="218"/>
                  </a:cubicBezTo>
                  <a:cubicBezTo>
                    <a:pt x="100" y="219"/>
                    <a:pt x="99" y="219"/>
                    <a:pt x="98" y="219"/>
                  </a:cubicBezTo>
                  <a:cubicBezTo>
                    <a:pt x="95" y="219"/>
                    <a:pt x="92" y="218"/>
                    <a:pt x="90" y="216"/>
                  </a:cubicBezTo>
                  <a:cubicBezTo>
                    <a:pt x="87" y="213"/>
                    <a:pt x="86" y="209"/>
                    <a:pt x="88" y="205"/>
                  </a:cubicBezTo>
                  <a:cubicBezTo>
                    <a:pt x="103" y="159"/>
                    <a:pt x="103" y="159"/>
                    <a:pt x="103" y="159"/>
                  </a:cubicBezTo>
                  <a:cubicBezTo>
                    <a:pt x="103" y="158"/>
                    <a:pt x="104" y="156"/>
                    <a:pt x="105" y="155"/>
                  </a:cubicBezTo>
                  <a:cubicBezTo>
                    <a:pt x="256" y="4"/>
                    <a:pt x="256" y="4"/>
                    <a:pt x="256" y="4"/>
                  </a:cubicBezTo>
                  <a:cubicBezTo>
                    <a:pt x="260" y="0"/>
                    <a:pt x="267" y="0"/>
                    <a:pt x="271" y="4"/>
                  </a:cubicBezTo>
                  <a:cubicBezTo>
                    <a:pt x="301" y="35"/>
                    <a:pt x="301" y="35"/>
                    <a:pt x="301" y="35"/>
                  </a:cubicBezTo>
                  <a:cubicBezTo>
                    <a:pt x="303" y="37"/>
                    <a:pt x="305" y="39"/>
                    <a:pt x="305" y="42"/>
                  </a:cubicBezTo>
                  <a:cubicBezTo>
                    <a:pt x="305" y="45"/>
                    <a:pt x="303" y="48"/>
                    <a:pt x="301" y="50"/>
                  </a:cubicBezTo>
                  <a:close/>
                  <a:moveTo>
                    <a:pt x="218" y="102"/>
                  </a:moveTo>
                  <a:cubicBezTo>
                    <a:pt x="203" y="87"/>
                    <a:pt x="203" y="87"/>
                    <a:pt x="203" y="87"/>
                  </a:cubicBezTo>
                  <a:cubicBezTo>
                    <a:pt x="122" y="169"/>
                    <a:pt x="122" y="169"/>
                    <a:pt x="122" y="169"/>
                  </a:cubicBezTo>
                  <a:cubicBezTo>
                    <a:pt x="115" y="191"/>
                    <a:pt x="115" y="191"/>
                    <a:pt x="115" y="191"/>
                  </a:cubicBezTo>
                  <a:cubicBezTo>
                    <a:pt x="137" y="184"/>
                    <a:pt x="137" y="184"/>
                    <a:pt x="137" y="184"/>
                  </a:cubicBezTo>
                  <a:lnTo>
                    <a:pt x="218" y="102"/>
                  </a:lnTo>
                  <a:close/>
                  <a:moveTo>
                    <a:pt x="279" y="42"/>
                  </a:moveTo>
                  <a:cubicBezTo>
                    <a:pt x="264" y="27"/>
                    <a:pt x="264" y="27"/>
                    <a:pt x="264" y="27"/>
                  </a:cubicBezTo>
                  <a:cubicBezTo>
                    <a:pt x="218" y="72"/>
                    <a:pt x="218" y="72"/>
                    <a:pt x="218" y="72"/>
                  </a:cubicBezTo>
                  <a:cubicBezTo>
                    <a:pt x="234" y="87"/>
                    <a:pt x="234" y="87"/>
                    <a:pt x="234" y="87"/>
                  </a:cubicBezTo>
                  <a:lnTo>
                    <a:pt x="279" y="42"/>
                  </a:lnTo>
                  <a:close/>
                  <a:moveTo>
                    <a:pt x="318" y="82"/>
                  </a:moveTo>
                  <a:cubicBezTo>
                    <a:pt x="313" y="78"/>
                    <a:pt x="307" y="78"/>
                    <a:pt x="302" y="82"/>
                  </a:cubicBezTo>
                  <a:cubicBezTo>
                    <a:pt x="260" y="125"/>
                    <a:pt x="260" y="125"/>
                    <a:pt x="260" y="125"/>
                  </a:cubicBezTo>
                  <a:cubicBezTo>
                    <a:pt x="256" y="129"/>
                    <a:pt x="256" y="136"/>
                    <a:pt x="260" y="140"/>
                  </a:cubicBezTo>
                  <a:cubicBezTo>
                    <a:pt x="262" y="142"/>
                    <a:pt x="265" y="143"/>
                    <a:pt x="267" y="143"/>
                  </a:cubicBezTo>
                  <a:cubicBezTo>
                    <a:pt x="270" y="143"/>
                    <a:pt x="273" y="142"/>
                    <a:pt x="275" y="140"/>
                  </a:cubicBezTo>
                  <a:cubicBezTo>
                    <a:pt x="318" y="98"/>
                    <a:pt x="318" y="98"/>
                    <a:pt x="318" y="98"/>
                  </a:cubicBezTo>
                  <a:cubicBezTo>
                    <a:pt x="322" y="93"/>
                    <a:pt x="322" y="87"/>
                    <a:pt x="318" y="8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4" name="Freeform 245">
              <a:extLst>
                <a:ext uri="{FF2B5EF4-FFF2-40B4-BE49-F238E27FC236}">
                  <a16:creationId xmlns:a16="http://schemas.microsoft.com/office/drawing/2014/main" id="{C56DD917-7AA3-EEB3-9588-7BA1BC3480AC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476" y="785"/>
              <a:ext cx="340" cy="341"/>
            </a:xfrm>
            <a:custGeom>
              <a:avLst/>
              <a:gdLst>
                <a:gd name="T0" fmla="*/ 256 w 512"/>
                <a:gd name="T1" fmla="*/ 21 h 512"/>
                <a:gd name="T2" fmla="*/ 490 w 512"/>
                <a:gd name="T3" fmla="*/ 256 h 512"/>
                <a:gd name="T4" fmla="*/ 256 w 512"/>
                <a:gd name="T5" fmla="*/ 490 h 512"/>
                <a:gd name="T6" fmla="*/ 21 w 512"/>
                <a:gd name="T7" fmla="*/ 256 h 512"/>
                <a:gd name="T8" fmla="*/ 256 w 512"/>
                <a:gd name="T9" fmla="*/ 21 h 512"/>
                <a:gd name="T10" fmla="*/ 256 w 512"/>
                <a:gd name="T11" fmla="*/ 0 h 512"/>
                <a:gd name="T12" fmla="*/ 0 w 512"/>
                <a:gd name="T13" fmla="*/ 256 h 512"/>
                <a:gd name="T14" fmla="*/ 256 w 512"/>
                <a:gd name="T15" fmla="*/ 512 h 512"/>
                <a:gd name="T16" fmla="*/ 512 w 512"/>
                <a:gd name="T17" fmla="*/ 256 h 512"/>
                <a:gd name="T18" fmla="*/ 256 w 512"/>
                <a:gd name="T19" fmla="*/ 0 h 5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512" h="512">
                  <a:moveTo>
                    <a:pt x="256" y="21"/>
                  </a:moveTo>
                  <a:cubicBezTo>
                    <a:pt x="385" y="21"/>
                    <a:pt x="490" y="126"/>
                    <a:pt x="490" y="256"/>
                  </a:cubicBezTo>
                  <a:cubicBezTo>
                    <a:pt x="490" y="385"/>
                    <a:pt x="385" y="490"/>
                    <a:pt x="256" y="490"/>
                  </a:cubicBezTo>
                  <a:cubicBezTo>
                    <a:pt x="126" y="490"/>
                    <a:pt x="21" y="385"/>
                    <a:pt x="21" y="256"/>
                  </a:cubicBezTo>
                  <a:cubicBezTo>
                    <a:pt x="21" y="126"/>
                    <a:pt x="126" y="21"/>
                    <a:pt x="256" y="21"/>
                  </a:cubicBezTo>
                  <a:moveTo>
                    <a:pt x="256" y="0"/>
                  </a:moveTo>
                  <a:cubicBezTo>
                    <a:pt x="114" y="0"/>
                    <a:pt x="0" y="114"/>
                    <a:pt x="0" y="256"/>
                  </a:cubicBezTo>
                  <a:cubicBezTo>
                    <a:pt x="0" y="397"/>
                    <a:pt x="114" y="512"/>
                    <a:pt x="256" y="512"/>
                  </a:cubicBezTo>
                  <a:cubicBezTo>
                    <a:pt x="397" y="512"/>
                    <a:pt x="512" y="397"/>
                    <a:pt x="512" y="256"/>
                  </a:cubicBezTo>
                  <a:cubicBezTo>
                    <a:pt x="512" y="114"/>
                    <a:pt x="397" y="0"/>
                    <a:pt x="256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</p:grpSp>
      <p:sp>
        <p:nvSpPr>
          <p:cNvPr id="25" name="Объект 2">
            <a:extLst>
              <a:ext uri="{FF2B5EF4-FFF2-40B4-BE49-F238E27FC236}">
                <a16:creationId xmlns:a16="http://schemas.microsoft.com/office/drawing/2014/main" id="{B7CBC400-F650-0E75-474A-8AEAB8629131}"/>
              </a:ext>
            </a:extLst>
          </p:cNvPr>
          <p:cNvSpPr txBox="1">
            <a:spLocks/>
          </p:cNvSpPr>
          <p:nvPr/>
        </p:nvSpPr>
        <p:spPr>
          <a:xfrm>
            <a:off x="8958261" y="3525450"/>
            <a:ext cx="2962277" cy="154660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84048" indent="-384048" algn="l" defTabSz="914400" rtl="0" eaLnBrk="1" latinLnBrk="0" hangingPunct="1">
              <a:lnSpc>
                <a:spcPct val="94000"/>
              </a:lnSpc>
              <a:spcBef>
                <a:spcPts val="1000"/>
              </a:spcBef>
              <a:spcAft>
                <a:spcPts val="200"/>
              </a:spcAft>
              <a:buFont typeface="Franklin Gothic Book" panose="020B0503020102020204" pitchFamily="34" charset="0"/>
              <a:buChar char="■"/>
              <a:defRPr sz="20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9144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–"/>
              <a:defRPr sz="2000" i="1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13716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■"/>
              <a:defRPr sz="18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8288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–"/>
              <a:defRPr sz="1800" i="1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22860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■"/>
              <a:defRPr sz="16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7432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–"/>
              <a:defRPr sz="1600" i="1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32004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■"/>
              <a:defRPr sz="14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36576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–"/>
              <a:defRPr sz="1400" i="1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41148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■"/>
              <a:defRPr sz="14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Franklin Gothic Book" panose="020B0503020102020204" pitchFamily="34" charset="0"/>
              <a:buNone/>
            </a:pPr>
            <a:r>
              <a:rPr lang="ru-RU" b="1" dirty="0"/>
              <a:t>3. Зафиксировать результат работы МК решением/протоколом</a:t>
            </a:r>
          </a:p>
          <a:p>
            <a:pPr marL="0" indent="0">
              <a:buFont typeface="Franklin Gothic Book" panose="020B0503020102020204" pitchFamily="34" charset="0"/>
              <a:buNone/>
            </a:pPr>
            <a:endParaRPr lang="ru-RU" b="1" dirty="0"/>
          </a:p>
          <a:p>
            <a:pPr marL="0" indent="0">
              <a:buFont typeface="Franklin Gothic Book" panose="020B0503020102020204" pitchFamily="34" charset="0"/>
              <a:buNone/>
            </a:pPr>
            <a:endParaRPr lang="ru-RU" b="1" dirty="0"/>
          </a:p>
        </p:txBody>
      </p:sp>
    </p:spTree>
    <p:extLst>
      <p:ext uri="{BB962C8B-B14F-4D97-AF65-F5344CB8AC3E}">
        <p14:creationId xmlns:p14="http://schemas.microsoft.com/office/powerpoint/2010/main" val="103671296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BF93076-0505-0C46-BCAC-9908DA1686C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71600" y="348916"/>
            <a:ext cx="9601200" cy="745958"/>
          </a:xfrm>
        </p:spPr>
        <p:txBody>
          <a:bodyPr>
            <a:normAutofit fontScale="90000"/>
          </a:bodyPr>
          <a:lstStyle/>
          <a:p>
            <a:r>
              <a:rPr lang="ru-RU" sz="4000" b="1" dirty="0"/>
              <a:t>Избиратели: наблюдение регистрации</a:t>
            </a:r>
            <a:br>
              <a:rPr lang="ru-RU" dirty="0"/>
            </a:br>
            <a:endParaRPr lang="ru-RU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A8FFA9AC-D2F5-154A-B25C-C8B353B05B8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87518" y="1492468"/>
            <a:ext cx="10421007" cy="5108028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ru-RU" b="1" dirty="0"/>
              <a:t>Внимание МК на:</a:t>
            </a:r>
          </a:p>
          <a:p>
            <a:pPr>
              <a:buFont typeface="Wingdings" pitchFamily="2" charset="2"/>
              <a:buChar char="§"/>
            </a:pPr>
            <a:r>
              <a:rPr lang="ru-RU" dirty="0"/>
              <a:t>Созданы ли равные условия всем членам сообщества реализовать свое право стать избирателем (</a:t>
            </a:r>
            <a:r>
              <a:rPr lang="ru-RU" dirty="0">
                <a:solidFill>
                  <a:srgbClr val="C00000"/>
                </a:solidFill>
              </a:rPr>
              <a:t>!!!</a:t>
            </a:r>
            <a:r>
              <a:rPr lang="ru-RU" dirty="0"/>
              <a:t> только в случае прямых выборов)? </a:t>
            </a:r>
          </a:p>
          <a:p>
            <a:pPr>
              <a:buFont typeface="Wingdings" pitchFamily="2" charset="2"/>
              <a:buChar char="§"/>
            </a:pPr>
            <a:r>
              <a:rPr lang="ru-RU" dirty="0"/>
              <a:t>Действительно ли члены сообщества согласны и делегировали свое право голосовать избирательной группе (</a:t>
            </a:r>
            <a:r>
              <a:rPr lang="ru-RU" dirty="0">
                <a:solidFill>
                  <a:srgbClr val="C00000"/>
                </a:solidFill>
              </a:rPr>
              <a:t>!!!</a:t>
            </a:r>
            <a:r>
              <a:rPr lang="ru-RU" dirty="0"/>
              <a:t> только в случае непрямых выборов)? Каким образом осуществляется делегирование и как документируется (например, ТГЛ (Совет), МСМ (по 1 каждого региона)? </a:t>
            </a:r>
          </a:p>
          <a:p>
            <a:pPr>
              <a:buFont typeface="Wingdings" pitchFamily="2" charset="2"/>
              <a:buChar char="§"/>
            </a:pPr>
            <a:r>
              <a:rPr lang="ru-RU" dirty="0"/>
              <a:t>Соблюдены ли сроки регистрации (открытие и закрытие приема регистрации согласно установленным в сообществе датам)?</a:t>
            </a:r>
          </a:p>
          <a:p>
            <a:pPr>
              <a:buFont typeface="Wingdings" pitchFamily="2" charset="2"/>
              <a:buChar char="§"/>
            </a:pPr>
            <a:r>
              <a:rPr lang="ru-RU" dirty="0"/>
              <a:t>Сколько членов сообщества зарегистрировались и все ли они являются членами именно этого сообщества? Готов ли список зарегистрированных избирателей?</a:t>
            </a:r>
          </a:p>
          <a:p>
            <a:pPr marL="0" indent="0">
              <a:buNone/>
            </a:pPr>
            <a:r>
              <a:rPr lang="ru-RU" b="1" dirty="0"/>
              <a:t>Источники информации</a:t>
            </a:r>
            <a:r>
              <a:rPr lang="ru-RU" dirty="0"/>
              <a:t>: </a:t>
            </a:r>
            <a:r>
              <a:rPr lang="ru-RU" b="1" dirty="0"/>
              <a:t>каналы коммуникации, которые использует член Оргкомитета при общении с сообществом (эл. почта, веб-сайты, группы соцсетей, другое), список зарегистрированных избирателей на дату завершения регистрации, подготовленный членом Оргкомитета </a:t>
            </a:r>
          </a:p>
        </p:txBody>
      </p:sp>
    </p:spTree>
    <p:extLst>
      <p:ext uri="{BB962C8B-B14F-4D97-AF65-F5344CB8AC3E}">
        <p14:creationId xmlns:p14="http://schemas.microsoft.com/office/powerpoint/2010/main" val="409611818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BF93076-0505-0C46-BCAC-9908DA1686C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71600" y="348916"/>
            <a:ext cx="9601200" cy="745958"/>
          </a:xfrm>
        </p:spPr>
        <p:txBody>
          <a:bodyPr>
            <a:normAutofit fontScale="90000"/>
          </a:bodyPr>
          <a:lstStyle/>
          <a:p>
            <a:r>
              <a:rPr lang="ru-RU" sz="4000" b="1" dirty="0"/>
              <a:t>Кандидаты: верификация при регистрации</a:t>
            </a:r>
            <a:br>
              <a:rPr lang="ru-RU" dirty="0"/>
            </a:br>
            <a:endParaRPr lang="ru-RU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A8FFA9AC-D2F5-154A-B25C-C8B353B05B8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19200" y="1094874"/>
            <a:ext cx="10421007" cy="5496911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b="1" dirty="0"/>
              <a:t>Внимание на:</a:t>
            </a:r>
          </a:p>
          <a:p>
            <a:pPr>
              <a:buFont typeface="Wingdings" pitchFamily="2" charset="2"/>
              <a:buChar char="§"/>
            </a:pPr>
            <a:r>
              <a:rPr lang="ru-RU" dirty="0"/>
              <a:t>Созданы ли равные условия всем членам сообщества реализовать свое право стать кандидатом в члены СКК?</a:t>
            </a:r>
          </a:p>
          <a:p>
            <a:pPr>
              <a:buFont typeface="Wingdings" pitchFamily="2" charset="2"/>
              <a:buChar char="§"/>
            </a:pPr>
            <a:r>
              <a:rPr lang="ru-RU" dirty="0"/>
              <a:t>Сколько членов сообщества подали свои кандидатуры на выборы? Состоится ли конкурс или необходимо повторно объявлять регистрацию кандидатов</a:t>
            </a:r>
            <a:r>
              <a:rPr lang="en-US" dirty="0"/>
              <a:t> (</a:t>
            </a:r>
            <a:r>
              <a:rPr lang="ru-RU" dirty="0"/>
              <a:t>например, если подана только одна кандидатура)</a:t>
            </a:r>
            <a:r>
              <a:rPr lang="en-US" dirty="0"/>
              <a:t>?</a:t>
            </a:r>
            <a:endParaRPr lang="ru-RU" dirty="0"/>
          </a:p>
          <a:p>
            <a:pPr>
              <a:buFont typeface="Wingdings" pitchFamily="2" charset="2"/>
              <a:buChar char="§"/>
            </a:pPr>
            <a:r>
              <a:rPr lang="ru-RU" dirty="0"/>
              <a:t>Соблюдены ли сроки регистрации (открытие и закрытие приема документов согласно указанным датам)? Соответствует ли пакет документов, поданный для регистрации кандидатами запрашиваемому перечню в объявлении и Положении</a:t>
            </a:r>
            <a:r>
              <a:rPr lang="en-US" dirty="0"/>
              <a:t>?</a:t>
            </a:r>
            <a:endParaRPr lang="ru-RU" dirty="0"/>
          </a:p>
          <a:p>
            <a:pPr>
              <a:buFont typeface="Wingdings" pitchFamily="2" charset="2"/>
              <a:buChar char="§"/>
            </a:pPr>
            <a:r>
              <a:rPr lang="ru-RU" dirty="0"/>
              <a:t>Соблюдается ли ст. 4 Внутренних правил работы СКК (три года членства в СКК + право повторного выбора)?</a:t>
            </a:r>
          </a:p>
          <a:p>
            <a:pPr>
              <a:buFont typeface="Wingdings" pitchFamily="2" charset="2"/>
              <a:buChar char="§"/>
            </a:pPr>
            <a:r>
              <a:rPr lang="ru-RU" dirty="0"/>
              <a:t>Будет ли возможность у членов сообщества задать вопрос кандидатам и понять их соответствие критериям?</a:t>
            </a:r>
          </a:p>
          <a:p>
            <a:pPr marL="0" indent="0">
              <a:buNone/>
            </a:pPr>
            <a:r>
              <a:rPr lang="ru-RU" b="1" dirty="0"/>
              <a:t>Источники информации</a:t>
            </a:r>
            <a:r>
              <a:rPr lang="ru-RU" dirty="0"/>
              <a:t>: </a:t>
            </a:r>
            <a:r>
              <a:rPr lang="ru-RU" b="1" dirty="0"/>
              <a:t>каналы коммуникации члена Оргкомитета и сообщества, пакет поданных документов кандидатами</a:t>
            </a:r>
          </a:p>
        </p:txBody>
      </p:sp>
    </p:spTree>
    <p:extLst>
      <p:ext uri="{BB962C8B-B14F-4D97-AF65-F5344CB8AC3E}">
        <p14:creationId xmlns:p14="http://schemas.microsoft.com/office/powerpoint/2010/main" val="268084726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BF93076-0505-0C46-BCAC-9908DA1686C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71600" y="420413"/>
            <a:ext cx="10527632" cy="659525"/>
          </a:xfrm>
        </p:spPr>
        <p:txBody>
          <a:bodyPr>
            <a:normAutofit fontScale="90000"/>
          </a:bodyPr>
          <a:lstStyle/>
          <a:p>
            <a:r>
              <a:rPr lang="ru-RU" sz="4000" b="1" dirty="0"/>
              <a:t>Фиксация результатов этапа 3</a:t>
            </a:r>
            <a:br>
              <a:rPr lang="ru-RU" sz="4000" b="1" dirty="0"/>
            </a:br>
            <a:br>
              <a:rPr lang="ru-RU" dirty="0"/>
            </a:br>
            <a:endParaRPr lang="ru-RU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A8FFA9AC-D2F5-154A-B25C-C8B353B05B8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83023" y="1431068"/>
            <a:ext cx="10326414" cy="4932947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ru-RU" dirty="0"/>
              <a:t>МК готовит краткое письменное решение</a:t>
            </a:r>
            <a:r>
              <a:rPr lang="en-US" dirty="0"/>
              <a:t>/</a:t>
            </a:r>
            <a:r>
              <a:rPr lang="ru-RU" dirty="0"/>
              <a:t>протокол с целью фиксации:</a:t>
            </a:r>
          </a:p>
          <a:p>
            <a:pPr marL="0" indent="0">
              <a:buNone/>
            </a:pPr>
            <a:endParaRPr lang="ru-RU" dirty="0"/>
          </a:p>
          <a:p>
            <a:pPr>
              <a:buFont typeface="Wingdings" pitchFamily="2" charset="2"/>
              <a:buChar char="§"/>
            </a:pPr>
            <a:r>
              <a:rPr lang="ru-RU" dirty="0"/>
              <a:t>результатов анализа документов кандидатов</a:t>
            </a:r>
          </a:p>
          <a:p>
            <a:pPr>
              <a:buFont typeface="Wingdings" pitchFamily="2" charset="2"/>
              <a:buChar char="§"/>
            </a:pPr>
            <a:r>
              <a:rPr lang="ru-RU" dirty="0"/>
              <a:t>факта регистрации кандидатов и допуска их к участию в выборах</a:t>
            </a:r>
            <a:endParaRPr lang="ru-RU" b="1" dirty="0"/>
          </a:p>
          <a:p>
            <a:pPr marL="0" indent="0">
              <a:buNone/>
            </a:pPr>
            <a:r>
              <a:rPr lang="ru-RU" b="1" dirty="0">
                <a:solidFill>
                  <a:srgbClr val="C00000"/>
                </a:solidFill>
              </a:rPr>
              <a:t>!!! </a:t>
            </a:r>
            <a:r>
              <a:rPr lang="ru-RU" dirty="0"/>
              <a:t>В случае если, МК обнаруживает несоответствия в процедуре подачи и/или содержании пакета документов, принимается решение о не допуске кандидата к голосованию. Член Оргкомитета уведомляет письменно кандидата, которого не допускают к участию в выборах и направляет ему решение (или протокол</a:t>
            </a:r>
            <a:r>
              <a:rPr lang="en-US" dirty="0"/>
              <a:t>)</a:t>
            </a:r>
            <a:r>
              <a:rPr lang="ru-RU" dirty="0"/>
              <a:t> МК с изложением причин о не допуске.</a:t>
            </a:r>
          </a:p>
          <a:p>
            <a:pPr marL="0" indent="0">
              <a:buNone/>
            </a:pPr>
            <a:r>
              <a:rPr lang="ru-RU" dirty="0"/>
              <a:t> </a:t>
            </a:r>
          </a:p>
          <a:p>
            <a:pPr>
              <a:buFont typeface="Wingdings" pitchFamily="2" charset="2"/>
              <a:buChar char="§"/>
            </a:pPr>
            <a:r>
              <a:rPr lang="ru-RU" dirty="0"/>
              <a:t>факта регистрации избирателей</a:t>
            </a:r>
          </a:p>
          <a:p>
            <a:pPr>
              <a:buFont typeface="Wingdings" pitchFamily="2" charset="2"/>
              <a:buChar char="§"/>
            </a:pPr>
            <a:r>
              <a:rPr lang="ru-RU" dirty="0"/>
              <a:t>письменно отображается факт отсутствия конфликта интересов у членов МК и соблюдение конфиденциальности персональных данных</a:t>
            </a:r>
          </a:p>
          <a:p>
            <a:pPr marL="0" indent="0">
              <a:buNone/>
            </a:pPr>
            <a:r>
              <a:rPr lang="ru-RU" b="1" dirty="0">
                <a:solidFill>
                  <a:srgbClr val="C00000"/>
                </a:solidFill>
              </a:rPr>
              <a:t>!!!</a:t>
            </a:r>
            <a:r>
              <a:rPr lang="ru-RU" b="1" dirty="0"/>
              <a:t> Решение</a:t>
            </a:r>
            <a:r>
              <a:rPr lang="en-US" b="1" dirty="0"/>
              <a:t>/</a:t>
            </a:r>
            <a:r>
              <a:rPr lang="ru-RU" b="1" dirty="0"/>
              <a:t>протокол подписывается всеми членами МК</a:t>
            </a:r>
          </a:p>
        </p:txBody>
      </p:sp>
    </p:spTree>
    <p:extLst>
      <p:ext uri="{BB962C8B-B14F-4D97-AF65-F5344CB8AC3E}">
        <p14:creationId xmlns:p14="http://schemas.microsoft.com/office/powerpoint/2010/main" val="408873756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BF93076-0505-0C46-BCAC-9908DA1686C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90724" y="309226"/>
            <a:ext cx="10659841" cy="745958"/>
          </a:xfrm>
        </p:spPr>
        <p:txBody>
          <a:bodyPr>
            <a:normAutofit fontScale="90000"/>
          </a:bodyPr>
          <a:lstStyle/>
          <a:p>
            <a:r>
              <a:rPr lang="ru-RU" sz="4000" b="1" dirty="0"/>
              <a:t>Опыт документирования академического сектора</a:t>
            </a:r>
            <a:br>
              <a:rPr lang="ru-RU" dirty="0"/>
            </a:br>
            <a:endParaRPr lang="ru-RU" dirty="0"/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F05BDE8D-25A2-6D81-1735-B84F1EFF45D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90725" y="1148693"/>
            <a:ext cx="5343712" cy="2719113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A9B947CE-3E3C-F692-8107-AF0FDE0EE4F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91541" y="1047739"/>
            <a:ext cx="5500459" cy="4605717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6EAA286E-613F-2206-79D2-E9E9ACA65E9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90725" y="5847921"/>
            <a:ext cx="7772400" cy="7095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175419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BF93076-0505-0C46-BCAC-9908DA1686C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11441" y="2695074"/>
            <a:ext cx="10323095" cy="745958"/>
          </a:xfrm>
        </p:spPr>
        <p:txBody>
          <a:bodyPr>
            <a:normAutofit fontScale="90000"/>
          </a:bodyPr>
          <a:lstStyle/>
          <a:p>
            <a:r>
              <a:rPr lang="ru-RU" sz="4000" b="1" dirty="0"/>
              <a:t>Информация в помощь для выполнения этапа 5</a:t>
            </a:r>
            <a:br>
              <a:rPr lang="ru-RU" dirty="0"/>
            </a:b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75745117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BF93076-0505-0C46-BCAC-9908DA1686C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95400" y="496061"/>
            <a:ext cx="9601200" cy="745958"/>
          </a:xfrm>
        </p:spPr>
        <p:txBody>
          <a:bodyPr>
            <a:normAutofit fontScale="90000"/>
          </a:bodyPr>
          <a:lstStyle/>
          <a:p>
            <a:r>
              <a:rPr lang="ru-RU" sz="4000" b="1" dirty="0"/>
              <a:t>Действия МК при выполнении этапа 5</a:t>
            </a:r>
            <a:br>
              <a:rPr lang="ru-RU" dirty="0"/>
            </a:br>
            <a:endParaRPr lang="ru-RU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A8FFA9AC-D2F5-154A-B25C-C8B353B05B8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71599" y="3614770"/>
            <a:ext cx="2990194" cy="745947"/>
          </a:xfrm>
        </p:spPr>
        <p:txBody>
          <a:bodyPr>
            <a:normAutofit fontScale="55000" lnSpcReduction="20000"/>
          </a:bodyPr>
          <a:lstStyle/>
          <a:p>
            <a:pPr marL="0" indent="0">
              <a:buNone/>
            </a:pPr>
            <a:r>
              <a:rPr lang="ru-RU" sz="3500" b="1" dirty="0"/>
              <a:t>1. Участие в съезде</a:t>
            </a:r>
            <a:r>
              <a:rPr lang="en-US" sz="3500" b="1" dirty="0"/>
              <a:t>/</a:t>
            </a:r>
            <a:r>
              <a:rPr lang="ru-RU" sz="3500" b="1" dirty="0"/>
              <a:t>форуме</a:t>
            </a:r>
            <a:r>
              <a:rPr lang="en-US" sz="3500" b="1" dirty="0"/>
              <a:t>/</a:t>
            </a:r>
            <a:r>
              <a:rPr lang="ru-RU" sz="3500" b="1" dirty="0"/>
              <a:t>общем собрании</a:t>
            </a:r>
          </a:p>
        </p:txBody>
      </p:sp>
      <p:cxnSp>
        <p:nvCxnSpPr>
          <p:cNvPr id="6" name="Прямая соединительная линия 5">
            <a:extLst>
              <a:ext uri="{FF2B5EF4-FFF2-40B4-BE49-F238E27FC236}">
                <a16:creationId xmlns:a16="http://schemas.microsoft.com/office/drawing/2014/main" id="{7745C6FC-BB7B-F5EE-9FBC-801DB4304A93}"/>
              </a:ext>
            </a:extLst>
          </p:cNvPr>
          <p:cNvCxnSpPr>
            <a:cxnSpLocks/>
          </p:cNvCxnSpPr>
          <p:nvPr/>
        </p:nvCxnSpPr>
        <p:spPr>
          <a:xfrm>
            <a:off x="1371600" y="3429000"/>
            <a:ext cx="9601200" cy="0"/>
          </a:xfrm>
          <a:prstGeom prst="line">
            <a:avLst/>
          </a:prstGeom>
          <a:ln w="571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Объект 2">
            <a:extLst>
              <a:ext uri="{FF2B5EF4-FFF2-40B4-BE49-F238E27FC236}">
                <a16:creationId xmlns:a16="http://schemas.microsoft.com/office/drawing/2014/main" id="{5375F925-EF53-5A82-0B49-F428E2BB61E9}"/>
              </a:ext>
            </a:extLst>
          </p:cNvPr>
          <p:cNvSpPr txBox="1">
            <a:spLocks/>
          </p:cNvSpPr>
          <p:nvPr/>
        </p:nvSpPr>
        <p:spPr>
          <a:xfrm>
            <a:off x="4719962" y="3531431"/>
            <a:ext cx="2962277" cy="187738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84048" indent="-384048" algn="l" defTabSz="914400" rtl="0" eaLnBrk="1" latinLnBrk="0" hangingPunct="1">
              <a:lnSpc>
                <a:spcPct val="94000"/>
              </a:lnSpc>
              <a:spcBef>
                <a:spcPts val="1000"/>
              </a:spcBef>
              <a:spcAft>
                <a:spcPts val="200"/>
              </a:spcAft>
              <a:buFont typeface="Franklin Gothic Book" panose="020B0503020102020204" pitchFamily="34" charset="0"/>
              <a:buChar char="■"/>
              <a:defRPr sz="20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9144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–"/>
              <a:defRPr sz="2000" i="1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13716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■"/>
              <a:defRPr sz="18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8288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–"/>
              <a:defRPr sz="1800" i="1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22860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■"/>
              <a:defRPr sz="16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7432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–"/>
              <a:defRPr sz="1600" i="1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32004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■"/>
              <a:defRPr sz="14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36576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–"/>
              <a:defRPr sz="1400" i="1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41148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■"/>
              <a:defRPr sz="14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Franklin Gothic Book" panose="020B0503020102020204" pitchFamily="34" charset="0"/>
              <a:buNone/>
            </a:pPr>
            <a:r>
              <a:rPr lang="ru-RU" b="1" dirty="0"/>
              <a:t>2. Осуществление наблюдения за процессом голосования, подсчет голосов и оглашение результатов голосования</a:t>
            </a:r>
          </a:p>
        </p:txBody>
      </p:sp>
      <p:grpSp>
        <p:nvGrpSpPr>
          <p:cNvPr id="22" name="Group 243">
            <a:extLst>
              <a:ext uri="{FF2B5EF4-FFF2-40B4-BE49-F238E27FC236}">
                <a16:creationId xmlns:a16="http://schemas.microsoft.com/office/drawing/2014/main" id="{BD7EDE81-6572-5263-5D97-2B4160646B0B}"/>
              </a:ext>
            </a:extLst>
          </p:cNvPr>
          <p:cNvGrpSpPr>
            <a:grpSpLocks noChangeAspect="1"/>
          </p:cNvGrpSpPr>
          <p:nvPr/>
        </p:nvGrpSpPr>
        <p:grpSpPr bwMode="auto">
          <a:xfrm>
            <a:off x="9142619" y="2278567"/>
            <a:ext cx="902448" cy="905101"/>
            <a:chOff x="3476" y="785"/>
            <a:chExt cx="340" cy="341"/>
          </a:xfrm>
          <a:solidFill>
            <a:srgbClr val="012169"/>
          </a:solidFill>
        </p:grpSpPr>
        <p:sp>
          <p:nvSpPr>
            <p:cNvPr id="23" name="Freeform 244">
              <a:extLst>
                <a:ext uri="{FF2B5EF4-FFF2-40B4-BE49-F238E27FC236}">
                  <a16:creationId xmlns:a16="http://schemas.microsoft.com/office/drawing/2014/main" id="{903F6CEF-98C4-C795-5A94-F8FE5E1096D9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539" y="888"/>
              <a:ext cx="214" cy="146"/>
            </a:xfrm>
            <a:custGeom>
              <a:avLst/>
              <a:gdLst>
                <a:gd name="T0" fmla="*/ 48 w 322"/>
                <a:gd name="T1" fmla="*/ 172 h 219"/>
                <a:gd name="T2" fmla="*/ 60 w 322"/>
                <a:gd name="T3" fmla="*/ 188 h 219"/>
                <a:gd name="T4" fmla="*/ 63 w 322"/>
                <a:gd name="T5" fmla="*/ 203 h 219"/>
                <a:gd name="T6" fmla="*/ 54 w 322"/>
                <a:gd name="T7" fmla="*/ 207 h 219"/>
                <a:gd name="T8" fmla="*/ 48 w 322"/>
                <a:gd name="T9" fmla="*/ 205 h 219"/>
                <a:gd name="T10" fmla="*/ 27 w 322"/>
                <a:gd name="T11" fmla="*/ 171 h 219"/>
                <a:gd name="T12" fmla="*/ 50 w 322"/>
                <a:gd name="T13" fmla="*/ 144 h 219"/>
                <a:gd name="T14" fmla="*/ 79 w 322"/>
                <a:gd name="T15" fmla="*/ 114 h 219"/>
                <a:gd name="T16" fmla="*/ 12 w 322"/>
                <a:gd name="T17" fmla="*/ 101 h 219"/>
                <a:gd name="T18" fmla="*/ 1 w 322"/>
                <a:gd name="T19" fmla="*/ 91 h 219"/>
                <a:gd name="T20" fmla="*/ 10 w 322"/>
                <a:gd name="T21" fmla="*/ 79 h 219"/>
                <a:gd name="T22" fmla="*/ 99 w 322"/>
                <a:gd name="T23" fmla="*/ 108 h 219"/>
                <a:gd name="T24" fmla="*/ 58 w 322"/>
                <a:gd name="T25" fmla="*/ 164 h 219"/>
                <a:gd name="T26" fmla="*/ 48 w 322"/>
                <a:gd name="T27" fmla="*/ 172 h 219"/>
                <a:gd name="T28" fmla="*/ 301 w 322"/>
                <a:gd name="T29" fmla="*/ 50 h 219"/>
                <a:gd name="T30" fmla="*/ 151 w 322"/>
                <a:gd name="T31" fmla="*/ 201 h 219"/>
                <a:gd name="T32" fmla="*/ 146 w 322"/>
                <a:gd name="T33" fmla="*/ 203 h 219"/>
                <a:gd name="T34" fmla="*/ 101 w 322"/>
                <a:gd name="T35" fmla="*/ 218 h 219"/>
                <a:gd name="T36" fmla="*/ 98 w 322"/>
                <a:gd name="T37" fmla="*/ 219 h 219"/>
                <a:gd name="T38" fmla="*/ 90 w 322"/>
                <a:gd name="T39" fmla="*/ 216 h 219"/>
                <a:gd name="T40" fmla="*/ 88 w 322"/>
                <a:gd name="T41" fmla="*/ 205 h 219"/>
                <a:gd name="T42" fmla="*/ 103 w 322"/>
                <a:gd name="T43" fmla="*/ 159 h 219"/>
                <a:gd name="T44" fmla="*/ 105 w 322"/>
                <a:gd name="T45" fmla="*/ 155 h 219"/>
                <a:gd name="T46" fmla="*/ 256 w 322"/>
                <a:gd name="T47" fmla="*/ 4 h 219"/>
                <a:gd name="T48" fmla="*/ 271 w 322"/>
                <a:gd name="T49" fmla="*/ 4 h 219"/>
                <a:gd name="T50" fmla="*/ 301 w 322"/>
                <a:gd name="T51" fmla="*/ 35 h 219"/>
                <a:gd name="T52" fmla="*/ 305 w 322"/>
                <a:gd name="T53" fmla="*/ 42 h 219"/>
                <a:gd name="T54" fmla="*/ 301 w 322"/>
                <a:gd name="T55" fmla="*/ 50 h 219"/>
                <a:gd name="T56" fmla="*/ 218 w 322"/>
                <a:gd name="T57" fmla="*/ 102 h 219"/>
                <a:gd name="T58" fmla="*/ 203 w 322"/>
                <a:gd name="T59" fmla="*/ 87 h 219"/>
                <a:gd name="T60" fmla="*/ 122 w 322"/>
                <a:gd name="T61" fmla="*/ 169 h 219"/>
                <a:gd name="T62" fmla="*/ 115 w 322"/>
                <a:gd name="T63" fmla="*/ 191 h 219"/>
                <a:gd name="T64" fmla="*/ 137 w 322"/>
                <a:gd name="T65" fmla="*/ 184 h 219"/>
                <a:gd name="T66" fmla="*/ 218 w 322"/>
                <a:gd name="T67" fmla="*/ 102 h 219"/>
                <a:gd name="T68" fmla="*/ 279 w 322"/>
                <a:gd name="T69" fmla="*/ 42 h 219"/>
                <a:gd name="T70" fmla="*/ 264 w 322"/>
                <a:gd name="T71" fmla="*/ 27 h 219"/>
                <a:gd name="T72" fmla="*/ 218 w 322"/>
                <a:gd name="T73" fmla="*/ 72 h 219"/>
                <a:gd name="T74" fmla="*/ 234 w 322"/>
                <a:gd name="T75" fmla="*/ 87 h 219"/>
                <a:gd name="T76" fmla="*/ 279 w 322"/>
                <a:gd name="T77" fmla="*/ 42 h 219"/>
                <a:gd name="T78" fmla="*/ 318 w 322"/>
                <a:gd name="T79" fmla="*/ 82 h 219"/>
                <a:gd name="T80" fmla="*/ 302 w 322"/>
                <a:gd name="T81" fmla="*/ 82 h 219"/>
                <a:gd name="T82" fmla="*/ 260 w 322"/>
                <a:gd name="T83" fmla="*/ 125 h 219"/>
                <a:gd name="T84" fmla="*/ 260 w 322"/>
                <a:gd name="T85" fmla="*/ 140 h 219"/>
                <a:gd name="T86" fmla="*/ 267 w 322"/>
                <a:gd name="T87" fmla="*/ 143 h 219"/>
                <a:gd name="T88" fmla="*/ 275 w 322"/>
                <a:gd name="T89" fmla="*/ 140 h 219"/>
                <a:gd name="T90" fmla="*/ 318 w 322"/>
                <a:gd name="T91" fmla="*/ 98 h 219"/>
                <a:gd name="T92" fmla="*/ 318 w 322"/>
                <a:gd name="T93" fmla="*/ 82 h 2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322" h="219">
                  <a:moveTo>
                    <a:pt x="48" y="172"/>
                  </a:moveTo>
                  <a:cubicBezTo>
                    <a:pt x="48" y="177"/>
                    <a:pt x="56" y="185"/>
                    <a:pt x="60" y="188"/>
                  </a:cubicBezTo>
                  <a:cubicBezTo>
                    <a:pt x="65" y="191"/>
                    <a:pt x="66" y="198"/>
                    <a:pt x="63" y="203"/>
                  </a:cubicBezTo>
                  <a:cubicBezTo>
                    <a:pt x="61" y="206"/>
                    <a:pt x="57" y="207"/>
                    <a:pt x="54" y="207"/>
                  </a:cubicBezTo>
                  <a:cubicBezTo>
                    <a:pt x="52" y="207"/>
                    <a:pt x="50" y="207"/>
                    <a:pt x="48" y="205"/>
                  </a:cubicBezTo>
                  <a:cubicBezTo>
                    <a:pt x="46" y="204"/>
                    <a:pt x="25" y="189"/>
                    <a:pt x="27" y="171"/>
                  </a:cubicBezTo>
                  <a:cubicBezTo>
                    <a:pt x="28" y="160"/>
                    <a:pt x="35" y="151"/>
                    <a:pt x="50" y="144"/>
                  </a:cubicBezTo>
                  <a:cubicBezTo>
                    <a:pt x="70" y="135"/>
                    <a:pt x="81" y="121"/>
                    <a:pt x="79" y="114"/>
                  </a:cubicBezTo>
                  <a:cubicBezTo>
                    <a:pt x="77" y="107"/>
                    <a:pt x="61" y="96"/>
                    <a:pt x="12" y="101"/>
                  </a:cubicBezTo>
                  <a:cubicBezTo>
                    <a:pt x="6" y="101"/>
                    <a:pt x="1" y="97"/>
                    <a:pt x="1" y="91"/>
                  </a:cubicBezTo>
                  <a:cubicBezTo>
                    <a:pt x="0" y="85"/>
                    <a:pt x="5" y="80"/>
                    <a:pt x="10" y="79"/>
                  </a:cubicBezTo>
                  <a:cubicBezTo>
                    <a:pt x="80" y="73"/>
                    <a:pt x="96" y="95"/>
                    <a:pt x="99" y="108"/>
                  </a:cubicBezTo>
                  <a:cubicBezTo>
                    <a:pt x="105" y="128"/>
                    <a:pt x="88" y="150"/>
                    <a:pt x="58" y="164"/>
                  </a:cubicBezTo>
                  <a:cubicBezTo>
                    <a:pt x="52" y="167"/>
                    <a:pt x="48" y="170"/>
                    <a:pt x="48" y="172"/>
                  </a:cubicBezTo>
                  <a:close/>
                  <a:moveTo>
                    <a:pt x="301" y="50"/>
                  </a:moveTo>
                  <a:cubicBezTo>
                    <a:pt x="151" y="201"/>
                    <a:pt x="151" y="201"/>
                    <a:pt x="151" y="201"/>
                  </a:cubicBezTo>
                  <a:cubicBezTo>
                    <a:pt x="149" y="202"/>
                    <a:pt x="148" y="203"/>
                    <a:pt x="146" y="203"/>
                  </a:cubicBezTo>
                  <a:cubicBezTo>
                    <a:pt x="101" y="218"/>
                    <a:pt x="101" y="218"/>
                    <a:pt x="101" y="218"/>
                  </a:cubicBezTo>
                  <a:cubicBezTo>
                    <a:pt x="100" y="219"/>
                    <a:pt x="99" y="219"/>
                    <a:pt x="98" y="219"/>
                  </a:cubicBezTo>
                  <a:cubicBezTo>
                    <a:pt x="95" y="219"/>
                    <a:pt x="92" y="218"/>
                    <a:pt x="90" y="216"/>
                  </a:cubicBezTo>
                  <a:cubicBezTo>
                    <a:pt x="87" y="213"/>
                    <a:pt x="86" y="209"/>
                    <a:pt x="88" y="205"/>
                  </a:cubicBezTo>
                  <a:cubicBezTo>
                    <a:pt x="103" y="159"/>
                    <a:pt x="103" y="159"/>
                    <a:pt x="103" y="159"/>
                  </a:cubicBezTo>
                  <a:cubicBezTo>
                    <a:pt x="103" y="158"/>
                    <a:pt x="104" y="156"/>
                    <a:pt x="105" y="155"/>
                  </a:cubicBezTo>
                  <a:cubicBezTo>
                    <a:pt x="256" y="4"/>
                    <a:pt x="256" y="4"/>
                    <a:pt x="256" y="4"/>
                  </a:cubicBezTo>
                  <a:cubicBezTo>
                    <a:pt x="260" y="0"/>
                    <a:pt x="267" y="0"/>
                    <a:pt x="271" y="4"/>
                  </a:cubicBezTo>
                  <a:cubicBezTo>
                    <a:pt x="301" y="35"/>
                    <a:pt x="301" y="35"/>
                    <a:pt x="301" y="35"/>
                  </a:cubicBezTo>
                  <a:cubicBezTo>
                    <a:pt x="303" y="37"/>
                    <a:pt x="305" y="39"/>
                    <a:pt x="305" y="42"/>
                  </a:cubicBezTo>
                  <a:cubicBezTo>
                    <a:pt x="305" y="45"/>
                    <a:pt x="303" y="48"/>
                    <a:pt x="301" y="50"/>
                  </a:cubicBezTo>
                  <a:close/>
                  <a:moveTo>
                    <a:pt x="218" y="102"/>
                  </a:moveTo>
                  <a:cubicBezTo>
                    <a:pt x="203" y="87"/>
                    <a:pt x="203" y="87"/>
                    <a:pt x="203" y="87"/>
                  </a:cubicBezTo>
                  <a:cubicBezTo>
                    <a:pt x="122" y="169"/>
                    <a:pt x="122" y="169"/>
                    <a:pt x="122" y="169"/>
                  </a:cubicBezTo>
                  <a:cubicBezTo>
                    <a:pt x="115" y="191"/>
                    <a:pt x="115" y="191"/>
                    <a:pt x="115" y="191"/>
                  </a:cubicBezTo>
                  <a:cubicBezTo>
                    <a:pt x="137" y="184"/>
                    <a:pt x="137" y="184"/>
                    <a:pt x="137" y="184"/>
                  </a:cubicBezTo>
                  <a:lnTo>
                    <a:pt x="218" y="102"/>
                  </a:lnTo>
                  <a:close/>
                  <a:moveTo>
                    <a:pt x="279" y="42"/>
                  </a:moveTo>
                  <a:cubicBezTo>
                    <a:pt x="264" y="27"/>
                    <a:pt x="264" y="27"/>
                    <a:pt x="264" y="27"/>
                  </a:cubicBezTo>
                  <a:cubicBezTo>
                    <a:pt x="218" y="72"/>
                    <a:pt x="218" y="72"/>
                    <a:pt x="218" y="72"/>
                  </a:cubicBezTo>
                  <a:cubicBezTo>
                    <a:pt x="234" y="87"/>
                    <a:pt x="234" y="87"/>
                    <a:pt x="234" y="87"/>
                  </a:cubicBezTo>
                  <a:lnTo>
                    <a:pt x="279" y="42"/>
                  </a:lnTo>
                  <a:close/>
                  <a:moveTo>
                    <a:pt x="318" y="82"/>
                  </a:moveTo>
                  <a:cubicBezTo>
                    <a:pt x="313" y="78"/>
                    <a:pt x="307" y="78"/>
                    <a:pt x="302" y="82"/>
                  </a:cubicBezTo>
                  <a:cubicBezTo>
                    <a:pt x="260" y="125"/>
                    <a:pt x="260" y="125"/>
                    <a:pt x="260" y="125"/>
                  </a:cubicBezTo>
                  <a:cubicBezTo>
                    <a:pt x="256" y="129"/>
                    <a:pt x="256" y="136"/>
                    <a:pt x="260" y="140"/>
                  </a:cubicBezTo>
                  <a:cubicBezTo>
                    <a:pt x="262" y="142"/>
                    <a:pt x="265" y="143"/>
                    <a:pt x="267" y="143"/>
                  </a:cubicBezTo>
                  <a:cubicBezTo>
                    <a:pt x="270" y="143"/>
                    <a:pt x="273" y="142"/>
                    <a:pt x="275" y="140"/>
                  </a:cubicBezTo>
                  <a:cubicBezTo>
                    <a:pt x="318" y="98"/>
                    <a:pt x="318" y="98"/>
                    <a:pt x="318" y="98"/>
                  </a:cubicBezTo>
                  <a:cubicBezTo>
                    <a:pt x="322" y="93"/>
                    <a:pt x="322" y="87"/>
                    <a:pt x="318" y="8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4" name="Freeform 245">
              <a:extLst>
                <a:ext uri="{FF2B5EF4-FFF2-40B4-BE49-F238E27FC236}">
                  <a16:creationId xmlns:a16="http://schemas.microsoft.com/office/drawing/2014/main" id="{C56DD917-7AA3-EEB3-9588-7BA1BC3480AC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476" y="785"/>
              <a:ext cx="340" cy="341"/>
            </a:xfrm>
            <a:custGeom>
              <a:avLst/>
              <a:gdLst>
                <a:gd name="T0" fmla="*/ 256 w 512"/>
                <a:gd name="T1" fmla="*/ 21 h 512"/>
                <a:gd name="T2" fmla="*/ 490 w 512"/>
                <a:gd name="T3" fmla="*/ 256 h 512"/>
                <a:gd name="T4" fmla="*/ 256 w 512"/>
                <a:gd name="T5" fmla="*/ 490 h 512"/>
                <a:gd name="T6" fmla="*/ 21 w 512"/>
                <a:gd name="T7" fmla="*/ 256 h 512"/>
                <a:gd name="T8" fmla="*/ 256 w 512"/>
                <a:gd name="T9" fmla="*/ 21 h 512"/>
                <a:gd name="T10" fmla="*/ 256 w 512"/>
                <a:gd name="T11" fmla="*/ 0 h 512"/>
                <a:gd name="T12" fmla="*/ 0 w 512"/>
                <a:gd name="T13" fmla="*/ 256 h 512"/>
                <a:gd name="T14" fmla="*/ 256 w 512"/>
                <a:gd name="T15" fmla="*/ 512 h 512"/>
                <a:gd name="T16" fmla="*/ 512 w 512"/>
                <a:gd name="T17" fmla="*/ 256 h 512"/>
                <a:gd name="T18" fmla="*/ 256 w 512"/>
                <a:gd name="T19" fmla="*/ 0 h 5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512" h="512">
                  <a:moveTo>
                    <a:pt x="256" y="21"/>
                  </a:moveTo>
                  <a:cubicBezTo>
                    <a:pt x="385" y="21"/>
                    <a:pt x="490" y="126"/>
                    <a:pt x="490" y="256"/>
                  </a:cubicBezTo>
                  <a:cubicBezTo>
                    <a:pt x="490" y="385"/>
                    <a:pt x="385" y="490"/>
                    <a:pt x="256" y="490"/>
                  </a:cubicBezTo>
                  <a:cubicBezTo>
                    <a:pt x="126" y="490"/>
                    <a:pt x="21" y="385"/>
                    <a:pt x="21" y="256"/>
                  </a:cubicBezTo>
                  <a:cubicBezTo>
                    <a:pt x="21" y="126"/>
                    <a:pt x="126" y="21"/>
                    <a:pt x="256" y="21"/>
                  </a:cubicBezTo>
                  <a:moveTo>
                    <a:pt x="256" y="0"/>
                  </a:moveTo>
                  <a:cubicBezTo>
                    <a:pt x="114" y="0"/>
                    <a:pt x="0" y="114"/>
                    <a:pt x="0" y="256"/>
                  </a:cubicBezTo>
                  <a:cubicBezTo>
                    <a:pt x="0" y="397"/>
                    <a:pt x="114" y="512"/>
                    <a:pt x="256" y="512"/>
                  </a:cubicBezTo>
                  <a:cubicBezTo>
                    <a:pt x="397" y="512"/>
                    <a:pt x="512" y="397"/>
                    <a:pt x="512" y="256"/>
                  </a:cubicBezTo>
                  <a:cubicBezTo>
                    <a:pt x="512" y="114"/>
                    <a:pt x="397" y="0"/>
                    <a:pt x="256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</p:grpSp>
      <p:sp>
        <p:nvSpPr>
          <p:cNvPr id="25" name="Объект 2">
            <a:extLst>
              <a:ext uri="{FF2B5EF4-FFF2-40B4-BE49-F238E27FC236}">
                <a16:creationId xmlns:a16="http://schemas.microsoft.com/office/drawing/2014/main" id="{B7CBC400-F650-0E75-474A-8AEAB8629131}"/>
              </a:ext>
            </a:extLst>
          </p:cNvPr>
          <p:cNvSpPr txBox="1">
            <a:spLocks/>
          </p:cNvSpPr>
          <p:nvPr/>
        </p:nvSpPr>
        <p:spPr>
          <a:xfrm>
            <a:off x="8563928" y="3531431"/>
            <a:ext cx="2962277" cy="146696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84048" indent="-384048" algn="l" defTabSz="914400" rtl="0" eaLnBrk="1" latinLnBrk="0" hangingPunct="1">
              <a:lnSpc>
                <a:spcPct val="94000"/>
              </a:lnSpc>
              <a:spcBef>
                <a:spcPts val="1000"/>
              </a:spcBef>
              <a:spcAft>
                <a:spcPts val="200"/>
              </a:spcAft>
              <a:buFont typeface="Franklin Gothic Book" panose="020B0503020102020204" pitchFamily="34" charset="0"/>
              <a:buChar char="■"/>
              <a:defRPr sz="20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9144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–"/>
              <a:defRPr sz="2000" i="1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13716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■"/>
              <a:defRPr sz="18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8288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–"/>
              <a:defRPr sz="1800" i="1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22860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■"/>
              <a:defRPr sz="16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7432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–"/>
              <a:defRPr sz="1600" i="1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32004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■"/>
              <a:defRPr sz="14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36576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–"/>
              <a:defRPr sz="1400" i="1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41148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■"/>
              <a:defRPr sz="14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Franklin Gothic Book" panose="020B0503020102020204" pitchFamily="34" charset="0"/>
              <a:buNone/>
            </a:pPr>
            <a:r>
              <a:rPr lang="ru-RU" b="1" dirty="0"/>
              <a:t>3. Зафиксировать результат подсчета голосов письменно в протоколе </a:t>
            </a:r>
          </a:p>
          <a:p>
            <a:pPr marL="0" indent="0">
              <a:buFont typeface="Franklin Gothic Book" panose="020B0503020102020204" pitchFamily="34" charset="0"/>
              <a:buNone/>
            </a:pPr>
            <a:endParaRPr lang="ru-RU" b="1" dirty="0"/>
          </a:p>
          <a:p>
            <a:pPr marL="0" indent="0">
              <a:buFont typeface="Franklin Gothic Book" panose="020B0503020102020204" pitchFamily="34" charset="0"/>
              <a:buNone/>
            </a:pPr>
            <a:endParaRPr lang="ru-RU" b="1" dirty="0"/>
          </a:p>
        </p:txBody>
      </p:sp>
      <p:grpSp>
        <p:nvGrpSpPr>
          <p:cNvPr id="4" name="Group 816">
            <a:extLst>
              <a:ext uri="{FF2B5EF4-FFF2-40B4-BE49-F238E27FC236}">
                <a16:creationId xmlns:a16="http://schemas.microsoft.com/office/drawing/2014/main" id="{AA0077BE-1659-A554-D9AB-17AA68EBDD09}"/>
              </a:ext>
            </a:extLst>
          </p:cNvPr>
          <p:cNvGrpSpPr>
            <a:grpSpLocks noChangeAspect="1"/>
          </p:cNvGrpSpPr>
          <p:nvPr/>
        </p:nvGrpSpPr>
        <p:grpSpPr bwMode="auto">
          <a:xfrm>
            <a:off x="1453915" y="2268341"/>
            <a:ext cx="905101" cy="905101"/>
            <a:chOff x="4518" y="3391"/>
            <a:chExt cx="340" cy="340"/>
          </a:xfrm>
          <a:solidFill>
            <a:srgbClr val="012169"/>
          </a:solidFill>
        </p:grpSpPr>
        <p:sp>
          <p:nvSpPr>
            <p:cNvPr id="5" name="Freeform 817">
              <a:extLst>
                <a:ext uri="{FF2B5EF4-FFF2-40B4-BE49-F238E27FC236}">
                  <a16:creationId xmlns:a16="http://schemas.microsoft.com/office/drawing/2014/main" id="{D4F90751-B8D8-0AD6-EB46-A5A65B13AA57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518" y="3391"/>
              <a:ext cx="340" cy="340"/>
            </a:xfrm>
            <a:custGeom>
              <a:avLst/>
              <a:gdLst>
                <a:gd name="T0" fmla="*/ 256 w 512"/>
                <a:gd name="T1" fmla="*/ 21 h 512"/>
                <a:gd name="T2" fmla="*/ 490 w 512"/>
                <a:gd name="T3" fmla="*/ 256 h 512"/>
                <a:gd name="T4" fmla="*/ 256 w 512"/>
                <a:gd name="T5" fmla="*/ 490 h 512"/>
                <a:gd name="T6" fmla="*/ 21 w 512"/>
                <a:gd name="T7" fmla="*/ 256 h 512"/>
                <a:gd name="T8" fmla="*/ 256 w 512"/>
                <a:gd name="T9" fmla="*/ 21 h 512"/>
                <a:gd name="T10" fmla="*/ 256 w 512"/>
                <a:gd name="T11" fmla="*/ 0 h 512"/>
                <a:gd name="T12" fmla="*/ 0 w 512"/>
                <a:gd name="T13" fmla="*/ 256 h 512"/>
                <a:gd name="T14" fmla="*/ 256 w 512"/>
                <a:gd name="T15" fmla="*/ 512 h 512"/>
                <a:gd name="T16" fmla="*/ 512 w 512"/>
                <a:gd name="T17" fmla="*/ 256 h 512"/>
                <a:gd name="T18" fmla="*/ 256 w 512"/>
                <a:gd name="T19" fmla="*/ 0 h 5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512" h="512">
                  <a:moveTo>
                    <a:pt x="256" y="21"/>
                  </a:moveTo>
                  <a:cubicBezTo>
                    <a:pt x="385" y="21"/>
                    <a:pt x="490" y="126"/>
                    <a:pt x="490" y="256"/>
                  </a:cubicBezTo>
                  <a:cubicBezTo>
                    <a:pt x="490" y="385"/>
                    <a:pt x="385" y="490"/>
                    <a:pt x="256" y="490"/>
                  </a:cubicBezTo>
                  <a:cubicBezTo>
                    <a:pt x="126" y="490"/>
                    <a:pt x="21" y="385"/>
                    <a:pt x="21" y="256"/>
                  </a:cubicBezTo>
                  <a:cubicBezTo>
                    <a:pt x="21" y="126"/>
                    <a:pt x="126" y="21"/>
                    <a:pt x="256" y="21"/>
                  </a:cubicBezTo>
                  <a:moveTo>
                    <a:pt x="256" y="0"/>
                  </a:moveTo>
                  <a:cubicBezTo>
                    <a:pt x="114" y="0"/>
                    <a:pt x="0" y="114"/>
                    <a:pt x="0" y="256"/>
                  </a:cubicBezTo>
                  <a:cubicBezTo>
                    <a:pt x="0" y="397"/>
                    <a:pt x="114" y="512"/>
                    <a:pt x="256" y="512"/>
                  </a:cubicBezTo>
                  <a:cubicBezTo>
                    <a:pt x="397" y="512"/>
                    <a:pt x="512" y="397"/>
                    <a:pt x="512" y="256"/>
                  </a:cubicBezTo>
                  <a:cubicBezTo>
                    <a:pt x="512" y="114"/>
                    <a:pt x="397" y="0"/>
                    <a:pt x="256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7" name="Freeform 818">
              <a:extLst>
                <a:ext uri="{FF2B5EF4-FFF2-40B4-BE49-F238E27FC236}">
                  <a16:creationId xmlns:a16="http://schemas.microsoft.com/office/drawing/2014/main" id="{9DF2F5C1-0ED2-FCC5-F414-25922EEB27F8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588" y="3455"/>
              <a:ext cx="199" cy="198"/>
            </a:xfrm>
            <a:custGeom>
              <a:avLst/>
              <a:gdLst>
                <a:gd name="T0" fmla="*/ 86 w 299"/>
                <a:gd name="T1" fmla="*/ 64 h 298"/>
                <a:gd name="T2" fmla="*/ 118 w 299"/>
                <a:gd name="T3" fmla="*/ 32 h 298"/>
                <a:gd name="T4" fmla="*/ 86 w 299"/>
                <a:gd name="T5" fmla="*/ 0 h 298"/>
                <a:gd name="T6" fmla="*/ 54 w 299"/>
                <a:gd name="T7" fmla="*/ 32 h 298"/>
                <a:gd name="T8" fmla="*/ 86 w 299"/>
                <a:gd name="T9" fmla="*/ 64 h 298"/>
                <a:gd name="T10" fmla="*/ 86 w 299"/>
                <a:gd name="T11" fmla="*/ 21 h 298"/>
                <a:gd name="T12" fmla="*/ 96 w 299"/>
                <a:gd name="T13" fmla="*/ 32 h 298"/>
                <a:gd name="T14" fmla="*/ 86 w 299"/>
                <a:gd name="T15" fmla="*/ 42 h 298"/>
                <a:gd name="T16" fmla="*/ 75 w 299"/>
                <a:gd name="T17" fmla="*/ 32 h 298"/>
                <a:gd name="T18" fmla="*/ 86 w 299"/>
                <a:gd name="T19" fmla="*/ 21 h 298"/>
                <a:gd name="T20" fmla="*/ 288 w 299"/>
                <a:gd name="T21" fmla="*/ 149 h 298"/>
                <a:gd name="T22" fmla="*/ 267 w 299"/>
                <a:gd name="T23" fmla="*/ 149 h 298"/>
                <a:gd name="T24" fmla="*/ 267 w 299"/>
                <a:gd name="T25" fmla="*/ 96 h 298"/>
                <a:gd name="T26" fmla="*/ 256 w 299"/>
                <a:gd name="T27" fmla="*/ 85 h 298"/>
                <a:gd name="T28" fmla="*/ 171 w 299"/>
                <a:gd name="T29" fmla="*/ 85 h 298"/>
                <a:gd name="T30" fmla="*/ 160 w 299"/>
                <a:gd name="T31" fmla="*/ 96 h 298"/>
                <a:gd name="T32" fmla="*/ 160 w 299"/>
                <a:gd name="T33" fmla="*/ 149 h 298"/>
                <a:gd name="T34" fmla="*/ 139 w 299"/>
                <a:gd name="T35" fmla="*/ 149 h 298"/>
                <a:gd name="T36" fmla="*/ 139 w 299"/>
                <a:gd name="T37" fmla="*/ 96 h 298"/>
                <a:gd name="T38" fmla="*/ 128 w 299"/>
                <a:gd name="T39" fmla="*/ 85 h 298"/>
                <a:gd name="T40" fmla="*/ 43 w 299"/>
                <a:gd name="T41" fmla="*/ 85 h 298"/>
                <a:gd name="T42" fmla="*/ 32 w 299"/>
                <a:gd name="T43" fmla="*/ 96 h 298"/>
                <a:gd name="T44" fmla="*/ 32 w 299"/>
                <a:gd name="T45" fmla="*/ 149 h 298"/>
                <a:gd name="T46" fmla="*/ 11 w 299"/>
                <a:gd name="T47" fmla="*/ 149 h 298"/>
                <a:gd name="T48" fmla="*/ 0 w 299"/>
                <a:gd name="T49" fmla="*/ 160 h 298"/>
                <a:gd name="T50" fmla="*/ 11 w 299"/>
                <a:gd name="T51" fmla="*/ 170 h 298"/>
                <a:gd name="T52" fmla="*/ 11 w 299"/>
                <a:gd name="T53" fmla="*/ 288 h 298"/>
                <a:gd name="T54" fmla="*/ 22 w 299"/>
                <a:gd name="T55" fmla="*/ 298 h 298"/>
                <a:gd name="T56" fmla="*/ 278 w 299"/>
                <a:gd name="T57" fmla="*/ 298 h 298"/>
                <a:gd name="T58" fmla="*/ 288 w 299"/>
                <a:gd name="T59" fmla="*/ 288 h 298"/>
                <a:gd name="T60" fmla="*/ 288 w 299"/>
                <a:gd name="T61" fmla="*/ 170 h 298"/>
                <a:gd name="T62" fmla="*/ 299 w 299"/>
                <a:gd name="T63" fmla="*/ 160 h 298"/>
                <a:gd name="T64" fmla="*/ 288 w 299"/>
                <a:gd name="T65" fmla="*/ 149 h 298"/>
                <a:gd name="T66" fmla="*/ 182 w 299"/>
                <a:gd name="T67" fmla="*/ 106 h 298"/>
                <a:gd name="T68" fmla="*/ 246 w 299"/>
                <a:gd name="T69" fmla="*/ 106 h 298"/>
                <a:gd name="T70" fmla="*/ 246 w 299"/>
                <a:gd name="T71" fmla="*/ 149 h 298"/>
                <a:gd name="T72" fmla="*/ 182 w 299"/>
                <a:gd name="T73" fmla="*/ 149 h 298"/>
                <a:gd name="T74" fmla="*/ 182 w 299"/>
                <a:gd name="T75" fmla="*/ 106 h 298"/>
                <a:gd name="T76" fmla="*/ 54 w 299"/>
                <a:gd name="T77" fmla="*/ 106 h 298"/>
                <a:gd name="T78" fmla="*/ 118 w 299"/>
                <a:gd name="T79" fmla="*/ 106 h 298"/>
                <a:gd name="T80" fmla="*/ 118 w 299"/>
                <a:gd name="T81" fmla="*/ 149 h 298"/>
                <a:gd name="T82" fmla="*/ 54 w 299"/>
                <a:gd name="T83" fmla="*/ 149 h 298"/>
                <a:gd name="T84" fmla="*/ 54 w 299"/>
                <a:gd name="T85" fmla="*/ 106 h 298"/>
                <a:gd name="T86" fmla="*/ 267 w 299"/>
                <a:gd name="T87" fmla="*/ 277 h 298"/>
                <a:gd name="T88" fmla="*/ 32 w 299"/>
                <a:gd name="T89" fmla="*/ 277 h 298"/>
                <a:gd name="T90" fmla="*/ 32 w 299"/>
                <a:gd name="T91" fmla="*/ 170 h 298"/>
                <a:gd name="T92" fmla="*/ 267 w 299"/>
                <a:gd name="T93" fmla="*/ 170 h 298"/>
                <a:gd name="T94" fmla="*/ 267 w 299"/>
                <a:gd name="T95" fmla="*/ 277 h 298"/>
                <a:gd name="T96" fmla="*/ 214 w 299"/>
                <a:gd name="T97" fmla="*/ 64 h 298"/>
                <a:gd name="T98" fmla="*/ 246 w 299"/>
                <a:gd name="T99" fmla="*/ 32 h 298"/>
                <a:gd name="T100" fmla="*/ 214 w 299"/>
                <a:gd name="T101" fmla="*/ 0 h 298"/>
                <a:gd name="T102" fmla="*/ 182 w 299"/>
                <a:gd name="T103" fmla="*/ 32 h 298"/>
                <a:gd name="T104" fmla="*/ 214 w 299"/>
                <a:gd name="T105" fmla="*/ 64 h 298"/>
                <a:gd name="T106" fmla="*/ 214 w 299"/>
                <a:gd name="T107" fmla="*/ 21 h 298"/>
                <a:gd name="T108" fmla="*/ 224 w 299"/>
                <a:gd name="T109" fmla="*/ 32 h 298"/>
                <a:gd name="T110" fmla="*/ 214 w 299"/>
                <a:gd name="T111" fmla="*/ 42 h 298"/>
                <a:gd name="T112" fmla="*/ 203 w 299"/>
                <a:gd name="T113" fmla="*/ 32 h 298"/>
                <a:gd name="T114" fmla="*/ 214 w 299"/>
                <a:gd name="T115" fmla="*/ 21 h 2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299" h="298">
                  <a:moveTo>
                    <a:pt x="86" y="64"/>
                  </a:moveTo>
                  <a:cubicBezTo>
                    <a:pt x="103" y="64"/>
                    <a:pt x="118" y="49"/>
                    <a:pt x="118" y="32"/>
                  </a:cubicBezTo>
                  <a:cubicBezTo>
                    <a:pt x="118" y="14"/>
                    <a:pt x="103" y="0"/>
                    <a:pt x="86" y="0"/>
                  </a:cubicBezTo>
                  <a:cubicBezTo>
                    <a:pt x="68" y="0"/>
                    <a:pt x="54" y="14"/>
                    <a:pt x="54" y="32"/>
                  </a:cubicBezTo>
                  <a:cubicBezTo>
                    <a:pt x="54" y="49"/>
                    <a:pt x="68" y="64"/>
                    <a:pt x="86" y="64"/>
                  </a:cubicBezTo>
                  <a:close/>
                  <a:moveTo>
                    <a:pt x="86" y="21"/>
                  </a:moveTo>
                  <a:cubicBezTo>
                    <a:pt x="92" y="21"/>
                    <a:pt x="96" y="26"/>
                    <a:pt x="96" y="32"/>
                  </a:cubicBezTo>
                  <a:cubicBezTo>
                    <a:pt x="96" y="38"/>
                    <a:pt x="92" y="42"/>
                    <a:pt x="86" y="42"/>
                  </a:cubicBezTo>
                  <a:cubicBezTo>
                    <a:pt x="80" y="42"/>
                    <a:pt x="75" y="38"/>
                    <a:pt x="75" y="32"/>
                  </a:cubicBezTo>
                  <a:cubicBezTo>
                    <a:pt x="75" y="26"/>
                    <a:pt x="80" y="21"/>
                    <a:pt x="86" y="21"/>
                  </a:cubicBezTo>
                  <a:close/>
                  <a:moveTo>
                    <a:pt x="288" y="149"/>
                  </a:moveTo>
                  <a:cubicBezTo>
                    <a:pt x="267" y="149"/>
                    <a:pt x="267" y="149"/>
                    <a:pt x="267" y="149"/>
                  </a:cubicBezTo>
                  <a:cubicBezTo>
                    <a:pt x="267" y="96"/>
                    <a:pt x="267" y="96"/>
                    <a:pt x="267" y="96"/>
                  </a:cubicBezTo>
                  <a:cubicBezTo>
                    <a:pt x="267" y="90"/>
                    <a:pt x="262" y="85"/>
                    <a:pt x="256" y="85"/>
                  </a:cubicBezTo>
                  <a:cubicBezTo>
                    <a:pt x="171" y="85"/>
                    <a:pt x="171" y="85"/>
                    <a:pt x="171" y="85"/>
                  </a:cubicBezTo>
                  <a:cubicBezTo>
                    <a:pt x="165" y="85"/>
                    <a:pt x="160" y="90"/>
                    <a:pt x="160" y="96"/>
                  </a:cubicBezTo>
                  <a:cubicBezTo>
                    <a:pt x="160" y="149"/>
                    <a:pt x="160" y="149"/>
                    <a:pt x="160" y="149"/>
                  </a:cubicBezTo>
                  <a:cubicBezTo>
                    <a:pt x="139" y="149"/>
                    <a:pt x="139" y="149"/>
                    <a:pt x="139" y="149"/>
                  </a:cubicBezTo>
                  <a:cubicBezTo>
                    <a:pt x="139" y="96"/>
                    <a:pt x="139" y="96"/>
                    <a:pt x="139" y="96"/>
                  </a:cubicBezTo>
                  <a:cubicBezTo>
                    <a:pt x="139" y="90"/>
                    <a:pt x="134" y="85"/>
                    <a:pt x="128" y="85"/>
                  </a:cubicBezTo>
                  <a:cubicBezTo>
                    <a:pt x="43" y="85"/>
                    <a:pt x="43" y="85"/>
                    <a:pt x="43" y="85"/>
                  </a:cubicBezTo>
                  <a:cubicBezTo>
                    <a:pt x="37" y="85"/>
                    <a:pt x="32" y="90"/>
                    <a:pt x="32" y="96"/>
                  </a:cubicBezTo>
                  <a:cubicBezTo>
                    <a:pt x="32" y="149"/>
                    <a:pt x="32" y="149"/>
                    <a:pt x="32" y="149"/>
                  </a:cubicBezTo>
                  <a:cubicBezTo>
                    <a:pt x="11" y="149"/>
                    <a:pt x="11" y="149"/>
                    <a:pt x="11" y="149"/>
                  </a:cubicBezTo>
                  <a:cubicBezTo>
                    <a:pt x="5" y="149"/>
                    <a:pt x="0" y="154"/>
                    <a:pt x="0" y="160"/>
                  </a:cubicBezTo>
                  <a:cubicBezTo>
                    <a:pt x="0" y="166"/>
                    <a:pt x="6" y="170"/>
                    <a:pt x="11" y="170"/>
                  </a:cubicBezTo>
                  <a:cubicBezTo>
                    <a:pt x="11" y="288"/>
                    <a:pt x="11" y="288"/>
                    <a:pt x="11" y="288"/>
                  </a:cubicBezTo>
                  <a:cubicBezTo>
                    <a:pt x="11" y="294"/>
                    <a:pt x="16" y="298"/>
                    <a:pt x="22" y="298"/>
                  </a:cubicBezTo>
                  <a:cubicBezTo>
                    <a:pt x="278" y="298"/>
                    <a:pt x="278" y="298"/>
                    <a:pt x="278" y="298"/>
                  </a:cubicBezTo>
                  <a:cubicBezTo>
                    <a:pt x="284" y="298"/>
                    <a:pt x="288" y="294"/>
                    <a:pt x="288" y="288"/>
                  </a:cubicBezTo>
                  <a:cubicBezTo>
                    <a:pt x="288" y="170"/>
                    <a:pt x="288" y="170"/>
                    <a:pt x="288" y="170"/>
                  </a:cubicBezTo>
                  <a:cubicBezTo>
                    <a:pt x="294" y="170"/>
                    <a:pt x="299" y="166"/>
                    <a:pt x="299" y="160"/>
                  </a:cubicBezTo>
                  <a:cubicBezTo>
                    <a:pt x="299" y="154"/>
                    <a:pt x="294" y="149"/>
                    <a:pt x="288" y="149"/>
                  </a:cubicBezTo>
                  <a:close/>
                  <a:moveTo>
                    <a:pt x="182" y="106"/>
                  </a:moveTo>
                  <a:cubicBezTo>
                    <a:pt x="246" y="106"/>
                    <a:pt x="246" y="106"/>
                    <a:pt x="246" y="106"/>
                  </a:cubicBezTo>
                  <a:cubicBezTo>
                    <a:pt x="246" y="149"/>
                    <a:pt x="246" y="149"/>
                    <a:pt x="246" y="149"/>
                  </a:cubicBezTo>
                  <a:cubicBezTo>
                    <a:pt x="182" y="149"/>
                    <a:pt x="182" y="149"/>
                    <a:pt x="182" y="149"/>
                  </a:cubicBezTo>
                  <a:lnTo>
                    <a:pt x="182" y="106"/>
                  </a:lnTo>
                  <a:close/>
                  <a:moveTo>
                    <a:pt x="54" y="106"/>
                  </a:moveTo>
                  <a:cubicBezTo>
                    <a:pt x="118" y="106"/>
                    <a:pt x="118" y="106"/>
                    <a:pt x="118" y="106"/>
                  </a:cubicBezTo>
                  <a:cubicBezTo>
                    <a:pt x="118" y="149"/>
                    <a:pt x="118" y="149"/>
                    <a:pt x="118" y="149"/>
                  </a:cubicBezTo>
                  <a:cubicBezTo>
                    <a:pt x="54" y="149"/>
                    <a:pt x="54" y="149"/>
                    <a:pt x="54" y="149"/>
                  </a:cubicBezTo>
                  <a:lnTo>
                    <a:pt x="54" y="106"/>
                  </a:lnTo>
                  <a:close/>
                  <a:moveTo>
                    <a:pt x="267" y="277"/>
                  </a:moveTo>
                  <a:cubicBezTo>
                    <a:pt x="32" y="277"/>
                    <a:pt x="32" y="277"/>
                    <a:pt x="32" y="277"/>
                  </a:cubicBezTo>
                  <a:cubicBezTo>
                    <a:pt x="32" y="170"/>
                    <a:pt x="32" y="170"/>
                    <a:pt x="32" y="170"/>
                  </a:cubicBezTo>
                  <a:cubicBezTo>
                    <a:pt x="267" y="170"/>
                    <a:pt x="267" y="170"/>
                    <a:pt x="267" y="170"/>
                  </a:cubicBezTo>
                  <a:lnTo>
                    <a:pt x="267" y="277"/>
                  </a:lnTo>
                  <a:close/>
                  <a:moveTo>
                    <a:pt x="214" y="64"/>
                  </a:moveTo>
                  <a:cubicBezTo>
                    <a:pt x="231" y="64"/>
                    <a:pt x="246" y="49"/>
                    <a:pt x="246" y="32"/>
                  </a:cubicBezTo>
                  <a:cubicBezTo>
                    <a:pt x="246" y="14"/>
                    <a:pt x="231" y="0"/>
                    <a:pt x="214" y="0"/>
                  </a:cubicBezTo>
                  <a:cubicBezTo>
                    <a:pt x="196" y="0"/>
                    <a:pt x="182" y="14"/>
                    <a:pt x="182" y="32"/>
                  </a:cubicBezTo>
                  <a:cubicBezTo>
                    <a:pt x="182" y="49"/>
                    <a:pt x="196" y="64"/>
                    <a:pt x="214" y="64"/>
                  </a:cubicBezTo>
                  <a:close/>
                  <a:moveTo>
                    <a:pt x="214" y="21"/>
                  </a:moveTo>
                  <a:cubicBezTo>
                    <a:pt x="220" y="21"/>
                    <a:pt x="224" y="26"/>
                    <a:pt x="224" y="32"/>
                  </a:cubicBezTo>
                  <a:cubicBezTo>
                    <a:pt x="224" y="38"/>
                    <a:pt x="220" y="42"/>
                    <a:pt x="214" y="42"/>
                  </a:cubicBezTo>
                  <a:cubicBezTo>
                    <a:pt x="208" y="42"/>
                    <a:pt x="203" y="38"/>
                    <a:pt x="203" y="32"/>
                  </a:cubicBezTo>
                  <a:cubicBezTo>
                    <a:pt x="203" y="26"/>
                    <a:pt x="208" y="21"/>
                    <a:pt x="214" y="2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</p:grpSp>
      <p:grpSp>
        <p:nvGrpSpPr>
          <p:cNvPr id="15" name="Group 76">
            <a:extLst>
              <a:ext uri="{FF2B5EF4-FFF2-40B4-BE49-F238E27FC236}">
                <a16:creationId xmlns:a16="http://schemas.microsoft.com/office/drawing/2014/main" id="{99C901C2-AF1A-DFEE-1D6D-E4DE7A79FB65}"/>
              </a:ext>
            </a:extLst>
          </p:cNvPr>
          <p:cNvGrpSpPr>
            <a:grpSpLocks noChangeAspect="1"/>
          </p:cNvGrpSpPr>
          <p:nvPr/>
        </p:nvGrpSpPr>
        <p:grpSpPr bwMode="auto">
          <a:xfrm>
            <a:off x="5220740" y="2281220"/>
            <a:ext cx="902448" cy="902448"/>
            <a:chOff x="2306" y="626"/>
            <a:chExt cx="3635" cy="3635"/>
          </a:xfrm>
          <a:solidFill>
            <a:srgbClr val="C00000"/>
          </a:solidFill>
        </p:grpSpPr>
        <p:sp>
          <p:nvSpPr>
            <p:cNvPr id="16" name="Freeform 77">
              <a:extLst>
                <a:ext uri="{FF2B5EF4-FFF2-40B4-BE49-F238E27FC236}">
                  <a16:creationId xmlns:a16="http://schemas.microsoft.com/office/drawing/2014/main" id="{B28867E1-47BB-01FC-D48F-8D85E62FA1C3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306" y="626"/>
              <a:ext cx="3635" cy="3635"/>
            </a:xfrm>
            <a:custGeom>
              <a:avLst/>
              <a:gdLst>
                <a:gd name="T0" fmla="*/ 256 w 512"/>
                <a:gd name="T1" fmla="*/ 21 h 512"/>
                <a:gd name="T2" fmla="*/ 490 w 512"/>
                <a:gd name="T3" fmla="*/ 256 h 512"/>
                <a:gd name="T4" fmla="*/ 256 w 512"/>
                <a:gd name="T5" fmla="*/ 490 h 512"/>
                <a:gd name="T6" fmla="*/ 21 w 512"/>
                <a:gd name="T7" fmla="*/ 256 h 512"/>
                <a:gd name="T8" fmla="*/ 256 w 512"/>
                <a:gd name="T9" fmla="*/ 21 h 512"/>
                <a:gd name="T10" fmla="*/ 256 w 512"/>
                <a:gd name="T11" fmla="*/ 0 h 512"/>
                <a:gd name="T12" fmla="*/ 0 w 512"/>
                <a:gd name="T13" fmla="*/ 256 h 512"/>
                <a:gd name="T14" fmla="*/ 256 w 512"/>
                <a:gd name="T15" fmla="*/ 512 h 512"/>
                <a:gd name="T16" fmla="*/ 512 w 512"/>
                <a:gd name="T17" fmla="*/ 256 h 512"/>
                <a:gd name="T18" fmla="*/ 256 w 512"/>
                <a:gd name="T19" fmla="*/ 0 h 5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512" h="512">
                  <a:moveTo>
                    <a:pt x="256" y="21"/>
                  </a:moveTo>
                  <a:cubicBezTo>
                    <a:pt x="385" y="21"/>
                    <a:pt x="490" y="126"/>
                    <a:pt x="490" y="256"/>
                  </a:cubicBezTo>
                  <a:cubicBezTo>
                    <a:pt x="490" y="385"/>
                    <a:pt x="385" y="490"/>
                    <a:pt x="256" y="490"/>
                  </a:cubicBezTo>
                  <a:cubicBezTo>
                    <a:pt x="126" y="490"/>
                    <a:pt x="21" y="385"/>
                    <a:pt x="21" y="256"/>
                  </a:cubicBezTo>
                  <a:cubicBezTo>
                    <a:pt x="21" y="126"/>
                    <a:pt x="126" y="21"/>
                    <a:pt x="256" y="21"/>
                  </a:cubicBezTo>
                  <a:moveTo>
                    <a:pt x="256" y="0"/>
                  </a:moveTo>
                  <a:cubicBezTo>
                    <a:pt x="114" y="0"/>
                    <a:pt x="0" y="114"/>
                    <a:pt x="0" y="256"/>
                  </a:cubicBezTo>
                  <a:cubicBezTo>
                    <a:pt x="0" y="397"/>
                    <a:pt x="114" y="512"/>
                    <a:pt x="256" y="512"/>
                  </a:cubicBezTo>
                  <a:cubicBezTo>
                    <a:pt x="397" y="512"/>
                    <a:pt x="512" y="397"/>
                    <a:pt x="512" y="256"/>
                  </a:cubicBezTo>
                  <a:cubicBezTo>
                    <a:pt x="512" y="114"/>
                    <a:pt x="397" y="0"/>
                    <a:pt x="256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7" name="Freeform 78">
              <a:extLst>
                <a:ext uri="{FF2B5EF4-FFF2-40B4-BE49-F238E27FC236}">
                  <a16:creationId xmlns:a16="http://schemas.microsoft.com/office/drawing/2014/main" id="{38A4D684-E0D6-D4C9-6323-F1C9829279CF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987" y="1606"/>
              <a:ext cx="2272" cy="1817"/>
            </a:xfrm>
            <a:custGeom>
              <a:avLst/>
              <a:gdLst>
                <a:gd name="T0" fmla="*/ 309 w 320"/>
                <a:gd name="T1" fmla="*/ 0 h 256"/>
                <a:gd name="T2" fmla="*/ 10 w 320"/>
                <a:gd name="T3" fmla="*/ 0 h 256"/>
                <a:gd name="T4" fmla="*/ 0 w 320"/>
                <a:gd name="T5" fmla="*/ 11 h 256"/>
                <a:gd name="T6" fmla="*/ 0 w 320"/>
                <a:gd name="T7" fmla="*/ 54 h 256"/>
                <a:gd name="T8" fmla="*/ 10 w 320"/>
                <a:gd name="T9" fmla="*/ 64 h 256"/>
                <a:gd name="T10" fmla="*/ 21 w 320"/>
                <a:gd name="T11" fmla="*/ 64 h 256"/>
                <a:gd name="T12" fmla="*/ 21 w 320"/>
                <a:gd name="T13" fmla="*/ 246 h 256"/>
                <a:gd name="T14" fmla="*/ 32 w 320"/>
                <a:gd name="T15" fmla="*/ 256 h 256"/>
                <a:gd name="T16" fmla="*/ 288 w 320"/>
                <a:gd name="T17" fmla="*/ 256 h 256"/>
                <a:gd name="T18" fmla="*/ 298 w 320"/>
                <a:gd name="T19" fmla="*/ 246 h 256"/>
                <a:gd name="T20" fmla="*/ 298 w 320"/>
                <a:gd name="T21" fmla="*/ 64 h 256"/>
                <a:gd name="T22" fmla="*/ 309 w 320"/>
                <a:gd name="T23" fmla="*/ 64 h 256"/>
                <a:gd name="T24" fmla="*/ 320 w 320"/>
                <a:gd name="T25" fmla="*/ 54 h 256"/>
                <a:gd name="T26" fmla="*/ 320 w 320"/>
                <a:gd name="T27" fmla="*/ 11 h 256"/>
                <a:gd name="T28" fmla="*/ 309 w 320"/>
                <a:gd name="T29" fmla="*/ 0 h 256"/>
                <a:gd name="T30" fmla="*/ 277 w 320"/>
                <a:gd name="T31" fmla="*/ 235 h 256"/>
                <a:gd name="T32" fmla="*/ 42 w 320"/>
                <a:gd name="T33" fmla="*/ 235 h 256"/>
                <a:gd name="T34" fmla="*/ 42 w 320"/>
                <a:gd name="T35" fmla="*/ 64 h 256"/>
                <a:gd name="T36" fmla="*/ 277 w 320"/>
                <a:gd name="T37" fmla="*/ 64 h 256"/>
                <a:gd name="T38" fmla="*/ 277 w 320"/>
                <a:gd name="T39" fmla="*/ 235 h 256"/>
                <a:gd name="T40" fmla="*/ 298 w 320"/>
                <a:gd name="T41" fmla="*/ 43 h 256"/>
                <a:gd name="T42" fmla="*/ 21 w 320"/>
                <a:gd name="T43" fmla="*/ 43 h 256"/>
                <a:gd name="T44" fmla="*/ 21 w 320"/>
                <a:gd name="T45" fmla="*/ 22 h 256"/>
                <a:gd name="T46" fmla="*/ 298 w 320"/>
                <a:gd name="T47" fmla="*/ 22 h 256"/>
                <a:gd name="T48" fmla="*/ 298 w 320"/>
                <a:gd name="T49" fmla="*/ 43 h 256"/>
                <a:gd name="T50" fmla="*/ 117 w 320"/>
                <a:gd name="T51" fmla="*/ 107 h 256"/>
                <a:gd name="T52" fmla="*/ 128 w 320"/>
                <a:gd name="T53" fmla="*/ 96 h 256"/>
                <a:gd name="T54" fmla="*/ 192 w 320"/>
                <a:gd name="T55" fmla="*/ 96 h 256"/>
                <a:gd name="T56" fmla="*/ 202 w 320"/>
                <a:gd name="T57" fmla="*/ 107 h 256"/>
                <a:gd name="T58" fmla="*/ 192 w 320"/>
                <a:gd name="T59" fmla="*/ 118 h 256"/>
                <a:gd name="T60" fmla="*/ 128 w 320"/>
                <a:gd name="T61" fmla="*/ 118 h 256"/>
                <a:gd name="T62" fmla="*/ 117 w 320"/>
                <a:gd name="T63" fmla="*/ 107 h 2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320" h="256">
                  <a:moveTo>
                    <a:pt x="309" y="0"/>
                  </a:moveTo>
                  <a:cubicBezTo>
                    <a:pt x="10" y="0"/>
                    <a:pt x="10" y="0"/>
                    <a:pt x="10" y="0"/>
                  </a:cubicBezTo>
                  <a:cubicBezTo>
                    <a:pt x="4" y="0"/>
                    <a:pt x="0" y="5"/>
                    <a:pt x="0" y="11"/>
                  </a:cubicBezTo>
                  <a:cubicBezTo>
                    <a:pt x="0" y="54"/>
                    <a:pt x="0" y="54"/>
                    <a:pt x="0" y="54"/>
                  </a:cubicBezTo>
                  <a:cubicBezTo>
                    <a:pt x="0" y="60"/>
                    <a:pt x="4" y="64"/>
                    <a:pt x="10" y="64"/>
                  </a:cubicBezTo>
                  <a:cubicBezTo>
                    <a:pt x="21" y="64"/>
                    <a:pt x="21" y="64"/>
                    <a:pt x="21" y="64"/>
                  </a:cubicBezTo>
                  <a:cubicBezTo>
                    <a:pt x="21" y="246"/>
                    <a:pt x="21" y="246"/>
                    <a:pt x="21" y="246"/>
                  </a:cubicBezTo>
                  <a:cubicBezTo>
                    <a:pt x="21" y="252"/>
                    <a:pt x="26" y="256"/>
                    <a:pt x="32" y="256"/>
                  </a:cubicBezTo>
                  <a:cubicBezTo>
                    <a:pt x="288" y="256"/>
                    <a:pt x="288" y="256"/>
                    <a:pt x="288" y="256"/>
                  </a:cubicBezTo>
                  <a:cubicBezTo>
                    <a:pt x="294" y="256"/>
                    <a:pt x="298" y="252"/>
                    <a:pt x="298" y="246"/>
                  </a:cubicBezTo>
                  <a:cubicBezTo>
                    <a:pt x="298" y="64"/>
                    <a:pt x="298" y="64"/>
                    <a:pt x="298" y="64"/>
                  </a:cubicBezTo>
                  <a:cubicBezTo>
                    <a:pt x="309" y="64"/>
                    <a:pt x="309" y="64"/>
                    <a:pt x="309" y="64"/>
                  </a:cubicBezTo>
                  <a:cubicBezTo>
                    <a:pt x="315" y="64"/>
                    <a:pt x="320" y="60"/>
                    <a:pt x="320" y="54"/>
                  </a:cubicBezTo>
                  <a:cubicBezTo>
                    <a:pt x="320" y="11"/>
                    <a:pt x="320" y="11"/>
                    <a:pt x="320" y="11"/>
                  </a:cubicBezTo>
                  <a:cubicBezTo>
                    <a:pt x="320" y="5"/>
                    <a:pt x="315" y="0"/>
                    <a:pt x="309" y="0"/>
                  </a:cubicBezTo>
                  <a:close/>
                  <a:moveTo>
                    <a:pt x="277" y="235"/>
                  </a:moveTo>
                  <a:cubicBezTo>
                    <a:pt x="42" y="235"/>
                    <a:pt x="42" y="235"/>
                    <a:pt x="42" y="235"/>
                  </a:cubicBezTo>
                  <a:cubicBezTo>
                    <a:pt x="42" y="64"/>
                    <a:pt x="42" y="64"/>
                    <a:pt x="42" y="64"/>
                  </a:cubicBezTo>
                  <a:cubicBezTo>
                    <a:pt x="277" y="64"/>
                    <a:pt x="277" y="64"/>
                    <a:pt x="277" y="64"/>
                  </a:cubicBezTo>
                  <a:lnTo>
                    <a:pt x="277" y="235"/>
                  </a:lnTo>
                  <a:close/>
                  <a:moveTo>
                    <a:pt x="298" y="43"/>
                  </a:moveTo>
                  <a:cubicBezTo>
                    <a:pt x="21" y="43"/>
                    <a:pt x="21" y="43"/>
                    <a:pt x="21" y="43"/>
                  </a:cubicBezTo>
                  <a:cubicBezTo>
                    <a:pt x="21" y="22"/>
                    <a:pt x="21" y="22"/>
                    <a:pt x="21" y="22"/>
                  </a:cubicBezTo>
                  <a:cubicBezTo>
                    <a:pt x="298" y="22"/>
                    <a:pt x="298" y="22"/>
                    <a:pt x="298" y="22"/>
                  </a:cubicBezTo>
                  <a:lnTo>
                    <a:pt x="298" y="43"/>
                  </a:lnTo>
                  <a:close/>
                  <a:moveTo>
                    <a:pt x="117" y="107"/>
                  </a:moveTo>
                  <a:cubicBezTo>
                    <a:pt x="117" y="101"/>
                    <a:pt x="122" y="96"/>
                    <a:pt x="128" y="96"/>
                  </a:cubicBezTo>
                  <a:cubicBezTo>
                    <a:pt x="192" y="96"/>
                    <a:pt x="192" y="96"/>
                    <a:pt x="192" y="96"/>
                  </a:cubicBezTo>
                  <a:cubicBezTo>
                    <a:pt x="198" y="96"/>
                    <a:pt x="202" y="101"/>
                    <a:pt x="202" y="107"/>
                  </a:cubicBezTo>
                  <a:cubicBezTo>
                    <a:pt x="202" y="113"/>
                    <a:pt x="198" y="118"/>
                    <a:pt x="192" y="118"/>
                  </a:cubicBezTo>
                  <a:cubicBezTo>
                    <a:pt x="128" y="118"/>
                    <a:pt x="128" y="118"/>
                    <a:pt x="128" y="118"/>
                  </a:cubicBezTo>
                  <a:cubicBezTo>
                    <a:pt x="122" y="118"/>
                    <a:pt x="117" y="113"/>
                    <a:pt x="117" y="10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</p:grpSp>
    </p:spTree>
    <p:extLst>
      <p:ext uri="{BB962C8B-B14F-4D97-AF65-F5344CB8AC3E}">
        <p14:creationId xmlns:p14="http://schemas.microsoft.com/office/powerpoint/2010/main" val="326439488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BF93076-0505-0C46-BCAC-9908DA1686C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71599" y="348916"/>
            <a:ext cx="10202779" cy="745958"/>
          </a:xfrm>
        </p:spPr>
        <p:txBody>
          <a:bodyPr>
            <a:normAutofit fontScale="90000"/>
          </a:bodyPr>
          <a:lstStyle/>
          <a:p>
            <a:r>
              <a:rPr lang="ru-RU" sz="4000" b="1" dirty="0"/>
              <a:t>Голосование: действия МК</a:t>
            </a:r>
            <a:br>
              <a:rPr lang="ru-RU" dirty="0"/>
            </a:br>
            <a:endParaRPr lang="ru-RU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A8FFA9AC-D2F5-154A-B25C-C8B353B05B8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71600" y="1094874"/>
            <a:ext cx="10299032" cy="5534526"/>
          </a:xfrm>
        </p:spPr>
        <p:txBody>
          <a:bodyPr>
            <a:normAutofit fontScale="92500" lnSpcReduction="20000"/>
          </a:bodyPr>
          <a:lstStyle/>
          <a:p>
            <a:pPr>
              <a:buFont typeface="Wingdings" pitchFamily="2" charset="2"/>
              <a:buChar char="§"/>
            </a:pPr>
            <a:r>
              <a:rPr lang="ru-RU" dirty="0"/>
              <a:t>Если проводится съезд</a:t>
            </a:r>
            <a:r>
              <a:rPr lang="en-US" dirty="0"/>
              <a:t>/</a:t>
            </a:r>
            <a:r>
              <a:rPr lang="ru-RU" dirty="0"/>
              <a:t>форум</a:t>
            </a:r>
            <a:r>
              <a:rPr lang="en-US" dirty="0"/>
              <a:t>/</a:t>
            </a:r>
            <a:r>
              <a:rPr lang="ru-RU" dirty="0"/>
              <a:t>общее собрание (</a:t>
            </a:r>
            <a:r>
              <a:rPr lang="ru-RU" b="1" dirty="0"/>
              <a:t>офлайн или онлайн)</a:t>
            </a:r>
            <a:r>
              <a:rPr lang="ru-RU" dirty="0"/>
              <a:t>, члены МК  представляются персонально и оглашают свои функции во время мероприятия, также кратко знакомят избирателей с процедурой голосования, устно уведомляют присутствующих про отсутствие конфликта интересов по отношению к результатам выборов</a:t>
            </a:r>
          </a:p>
          <a:p>
            <a:pPr>
              <a:buFont typeface="Wingdings" pitchFamily="2" charset="2"/>
              <a:buChar char="§"/>
            </a:pPr>
            <a:r>
              <a:rPr lang="ru-RU" dirty="0"/>
              <a:t>Если голосование происходит </a:t>
            </a:r>
            <a:r>
              <a:rPr lang="ru-RU" b="1" dirty="0"/>
              <a:t>удаленно (несколько дней)</a:t>
            </a:r>
            <a:r>
              <a:rPr lang="ru-RU" dirty="0"/>
              <a:t>, член Оргкомитета письменно распространяет до начала голосования информацию о том, как будет проходит голосование указывает информацию о порядке работы МК (состав, функции, другое)</a:t>
            </a:r>
          </a:p>
          <a:p>
            <a:pPr>
              <a:buFont typeface="Wingdings" pitchFamily="2" charset="2"/>
              <a:buChar char="§"/>
            </a:pPr>
            <a:r>
              <a:rPr lang="ru-RU" dirty="0"/>
              <a:t>после голосования МК производит подсчет голосов  (бюллетеней/форм) </a:t>
            </a:r>
          </a:p>
          <a:p>
            <a:pPr>
              <a:buFont typeface="Wingdings" pitchFamily="2" charset="2"/>
              <a:buChar char="§"/>
            </a:pPr>
            <a:r>
              <a:rPr lang="ru-RU" dirty="0"/>
              <a:t>определяет члена СКК и альтерната согласно принципу принятия решения в Положениях о выборах и оглашает результаты выборов</a:t>
            </a:r>
          </a:p>
          <a:p>
            <a:pPr>
              <a:buFont typeface="Wingdings" pitchFamily="2" charset="2"/>
              <a:buChar char="§"/>
            </a:pPr>
            <a:r>
              <a:rPr lang="ru-RU" dirty="0"/>
              <a:t>оформляют письменно решение МК: </a:t>
            </a:r>
          </a:p>
          <a:p>
            <a:pPr marL="0" indent="0">
              <a:buNone/>
            </a:pPr>
            <a:r>
              <a:rPr lang="ru-RU" dirty="0"/>
              <a:t>	(1) список кандидатур, </a:t>
            </a:r>
          </a:p>
          <a:p>
            <a:pPr marL="0" indent="0">
              <a:buNone/>
            </a:pPr>
            <a:r>
              <a:rPr lang="ru-RU" dirty="0"/>
              <a:t>	(2) количество избирателей и количество голосов отданных за каждую кандидатуру, </a:t>
            </a:r>
          </a:p>
          <a:p>
            <a:pPr marL="0" indent="0">
              <a:buNone/>
            </a:pPr>
            <a:r>
              <a:rPr lang="ru-RU" dirty="0"/>
              <a:t>	(3) количество не принятых к подсчету бюллетеней/форм из-за неправильного 	заполнения или несвоевременной подачи, </a:t>
            </a:r>
          </a:p>
          <a:p>
            <a:pPr marL="0" indent="0">
              <a:buNone/>
            </a:pPr>
            <a:r>
              <a:rPr lang="ru-RU" dirty="0"/>
              <a:t>	(4)  решения о выборе кандидатуры в члены СКК и альтерната</a:t>
            </a:r>
            <a:endParaRPr lang="en-US" dirty="0"/>
          </a:p>
          <a:p>
            <a:pPr>
              <a:buFont typeface="Wingdings" pitchFamily="2" charset="2"/>
              <a:buChar char="§"/>
            </a:pPr>
            <a:r>
              <a:rPr lang="ru-RU" dirty="0"/>
              <a:t>Передают решение члену Оргкомитета для дополнения информации в протокол  и подписывают финальный протокол</a:t>
            </a:r>
          </a:p>
          <a:p>
            <a:endParaRPr lang="ru-RU" dirty="0"/>
          </a:p>
          <a:p>
            <a:endParaRPr lang="ru-RU" b="1" dirty="0"/>
          </a:p>
          <a:p>
            <a:pPr marL="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69674647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BF93076-0505-0C46-BCAC-9908DA1686C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71600" y="348916"/>
            <a:ext cx="9601200" cy="745958"/>
          </a:xfrm>
        </p:spPr>
        <p:txBody>
          <a:bodyPr>
            <a:normAutofit fontScale="90000"/>
          </a:bodyPr>
          <a:lstStyle/>
          <a:p>
            <a:r>
              <a:rPr lang="ru-RU" sz="4000" b="1" dirty="0"/>
              <a:t>Рекомендации составления протокола</a:t>
            </a:r>
            <a:br>
              <a:rPr lang="ru-RU" dirty="0"/>
            </a:br>
            <a:endParaRPr lang="ru-RU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A8FFA9AC-D2F5-154A-B25C-C8B353B05B8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71600" y="1094874"/>
            <a:ext cx="10299032" cy="5534526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ru-RU" dirty="0">
                <a:solidFill>
                  <a:srgbClr val="C00000"/>
                </a:solidFill>
              </a:rPr>
              <a:t>!!!</a:t>
            </a:r>
            <a:r>
              <a:rPr lang="ru-RU" dirty="0"/>
              <a:t> Над протоколом о результатах выборов совместно работают член Оргкомитета и члены Мандатной комиссией внутри каждого сообщества.</a:t>
            </a:r>
          </a:p>
          <a:p>
            <a:pPr marL="0" indent="0">
              <a:buNone/>
            </a:pPr>
            <a:r>
              <a:rPr lang="ru-RU" dirty="0">
                <a:solidFill>
                  <a:srgbClr val="C00000"/>
                </a:solidFill>
              </a:rPr>
              <a:t>!!!</a:t>
            </a:r>
            <a:r>
              <a:rPr lang="ru-RU" dirty="0"/>
              <a:t> </a:t>
            </a:r>
            <a:r>
              <a:rPr lang="ru-RU" b="1" dirty="0"/>
              <a:t>Протокол включает</a:t>
            </a:r>
            <a:r>
              <a:rPr lang="en-US" b="1" dirty="0"/>
              <a:t>:</a:t>
            </a:r>
            <a:endParaRPr lang="ru-RU" b="1" dirty="0"/>
          </a:p>
          <a:p>
            <a:pPr marL="0" indent="0">
              <a:buNone/>
            </a:pPr>
            <a:r>
              <a:rPr lang="ru-RU" dirty="0"/>
              <a:t>(1) краткое описание всего процесса выборов в сообществе (из Плана проведения выборов и Положения о выборах)</a:t>
            </a:r>
          </a:p>
          <a:p>
            <a:pPr marL="0" indent="0">
              <a:buNone/>
            </a:pPr>
            <a:r>
              <a:rPr lang="ru-RU" dirty="0"/>
              <a:t>(2) количество избирателей и их география (из списка избирателей)</a:t>
            </a:r>
          </a:p>
          <a:p>
            <a:pPr marL="0" indent="0">
              <a:buNone/>
            </a:pPr>
            <a:r>
              <a:rPr lang="ru-RU" dirty="0"/>
              <a:t>(3) список всех кандидатур, допущенных  к голосованию (из первого решения/протокола МК)</a:t>
            </a:r>
          </a:p>
          <a:p>
            <a:pPr marL="0" indent="0">
              <a:buNone/>
            </a:pPr>
            <a:r>
              <a:rPr lang="ru-RU" dirty="0"/>
              <a:t>(4) количество голосов отданных за каждую кандидатуру (из решения МК о подсчете голосов)</a:t>
            </a:r>
          </a:p>
          <a:p>
            <a:pPr marL="0" indent="0">
              <a:buNone/>
            </a:pPr>
            <a:r>
              <a:rPr lang="ru-RU" dirty="0"/>
              <a:t>(5) количество не принятых к подсчету бюллетеней/форм из-за неправильного заполнения или несвоевременной подачи (из решения МК о подсчете голосов)</a:t>
            </a:r>
          </a:p>
          <a:p>
            <a:pPr marL="0" indent="0">
              <a:buNone/>
            </a:pPr>
            <a:r>
              <a:rPr lang="ru-RU" dirty="0"/>
              <a:t>(6) указание информации об участии независимых наблюдателей </a:t>
            </a:r>
          </a:p>
          <a:p>
            <a:pPr marL="0" indent="0">
              <a:buNone/>
            </a:pPr>
            <a:r>
              <a:rPr lang="ru-RU" dirty="0"/>
              <a:t>(7) формулирование решения о выборе кандидатуры в члены СКК и альтерната на следующие 3 года (из решения МК о подсчете голосов)</a:t>
            </a:r>
          </a:p>
          <a:p>
            <a:endParaRPr lang="ru-RU" dirty="0"/>
          </a:p>
          <a:p>
            <a:endParaRPr lang="ru-RU" b="1" dirty="0"/>
          </a:p>
          <a:p>
            <a:pPr marL="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194379377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Объект 2">
            <a:extLst>
              <a:ext uri="{FF2B5EF4-FFF2-40B4-BE49-F238E27FC236}">
                <a16:creationId xmlns:a16="http://schemas.microsoft.com/office/drawing/2014/main" id="{8FB797F5-1D43-DB72-DAF1-CE746AED66A6}"/>
              </a:ext>
            </a:extLst>
          </p:cNvPr>
          <p:cNvSpPr txBox="1">
            <a:spLocks/>
          </p:cNvSpPr>
          <p:nvPr/>
        </p:nvSpPr>
        <p:spPr>
          <a:xfrm>
            <a:off x="969026" y="160282"/>
            <a:ext cx="10581844" cy="583739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84048" indent="-384048" algn="l" defTabSz="914400" rtl="0" eaLnBrk="1" latinLnBrk="0" hangingPunct="1">
              <a:lnSpc>
                <a:spcPct val="94000"/>
              </a:lnSpc>
              <a:spcBef>
                <a:spcPts val="1000"/>
              </a:spcBef>
              <a:spcAft>
                <a:spcPts val="200"/>
              </a:spcAft>
              <a:buFont typeface="Franklin Gothic Book" panose="020B0503020102020204" pitchFamily="34" charset="0"/>
              <a:buChar char="■"/>
              <a:defRPr sz="20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9144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–"/>
              <a:defRPr sz="2000" i="1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13716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■"/>
              <a:defRPr sz="18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8288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–"/>
              <a:defRPr sz="1800" i="1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22860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■"/>
              <a:defRPr sz="16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7432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–"/>
              <a:defRPr sz="1600" i="1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32004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■"/>
              <a:defRPr sz="14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36576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–"/>
              <a:defRPr sz="1400" i="1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41148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■"/>
              <a:defRPr sz="14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endParaRPr lang="ru-RU" sz="1800" b="1" dirty="0">
              <a:solidFill>
                <a:schemeClr val="tx1"/>
              </a:solidFill>
            </a:endParaRPr>
          </a:p>
          <a:p>
            <a:pPr marL="0" indent="0">
              <a:buNone/>
            </a:pPr>
            <a:r>
              <a:rPr lang="ru-RU" sz="1800" b="1" dirty="0">
                <a:solidFill>
                  <a:schemeClr val="tx1"/>
                </a:solidFill>
              </a:rPr>
              <a:t>График ключевых действий членов Оргкомитета! </a:t>
            </a:r>
          </a:p>
          <a:p>
            <a:pPr>
              <a:buFont typeface="Wingdings" pitchFamily="2" charset="2"/>
              <a:buChar char="§"/>
            </a:pPr>
            <a:r>
              <a:rPr lang="ru-RU" sz="1600" b="1" dirty="0">
                <a:solidFill>
                  <a:srgbClr val="C00000"/>
                </a:solidFill>
              </a:rPr>
              <a:t>Не позднее 30 сентября </a:t>
            </a:r>
            <a:r>
              <a:rPr lang="ru-RU" sz="1600" b="1" dirty="0">
                <a:solidFill>
                  <a:schemeClr val="tx1"/>
                </a:solidFill>
              </a:rPr>
              <a:t>открыть регистрацию избирателей и кандидатов </a:t>
            </a:r>
            <a:r>
              <a:rPr lang="ru-RU" sz="1600" dirty="0">
                <a:solidFill>
                  <a:schemeClr val="tx1"/>
                </a:solidFill>
              </a:rPr>
              <a:t>внутри тех </a:t>
            </a:r>
            <a:r>
              <a:rPr lang="ru-RU" sz="1600" b="1" dirty="0">
                <a:solidFill>
                  <a:schemeClr val="tx1"/>
                </a:solidFill>
              </a:rPr>
              <a:t>сообществ, которые еще этого не сделали</a:t>
            </a:r>
            <a:r>
              <a:rPr lang="ru-RU" sz="1600" dirty="0">
                <a:solidFill>
                  <a:schemeClr val="tx1"/>
                </a:solidFill>
              </a:rPr>
              <a:t> и провести активную коммуникацию (дать несколько дней на регистрацию)</a:t>
            </a:r>
          </a:p>
          <a:p>
            <a:pPr>
              <a:buFont typeface="Wingdings" pitchFamily="2" charset="2"/>
              <a:buChar char="§"/>
            </a:pPr>
            <a:r>
              <a:rPr lang="ru-RU" sz="1600" b="1" dirty="0">
                <a:solidFill>
                  <a:srgbClr val="C00000"/>
                </a:solidFill>
              </a:rPr>
              <a:t>До 20 октября </a:t>
            </a:r>
            <a:r>
              <a:rPr lang="ru-RU" sz="1600" b="1" dirty="0">
                <a:solidFill>
                  <a:schemeClr val="tx1"/>
                </a:solidFill>
              </a:rPr>
              <a:t>закрыть регистрацию избирателей и кандидатов (не меньше 2х кандидатов). </a:t>
            </a:r>
            <a:endParaRPr lang="ru-RU" sz="1600" dirty="0">
              <a:solidFill>
                <a:schemeClr val="tx1"/>
              </a:solidFill>
            </a:endParaRPr>
          </a:p>
          <a:p>
            <a:pPr>
              <a:buFont typeface="Wingdings" pitchFamily="2" charset="2"/>
              <a:buChar char="§"/>
            </a:pPr>
            <a:r>
              <a:rPr lang="ru-RU" sz="1600" b="1" dirty="0">
                <a:solidFill>
                  <a:srgbClr val="C00000"/>
                </a:solidFill>
              </a:rPr>
              <a:t>20 октября </a:t>
            </a:r>
            <a:r>
              <a:rPr lang="ru-RU" sz="1600" dirty="0">
                <a:solidFill>
                  <a:schemeClr val="tx1"/>
                </a:solidFill>
              </a:rPr>
              <a:t>МК оформляет решение (краткий протокол на 1 стр.) о завершении регистрации и допуске кандидатов к участию в выборах (пример протокола будет представлен на консультации для МК)</a:t>
            </a:r>
          </a:p>
          <a:p>
            <a:pPr>
              <a:buFont typeface="Wingdings" pitchFamily="2" charset="2"/>
              <a:buChar char="§"/>
            </a:pPr>
            <a:r>
              <a:rPr lang="ru-RU" sz="1600" b="1" dirty="0">
                <a:solidFill>
                  <a:srgbClr val="C00000"/>
                </a:solidFill>
              </a:rPr>
              <a:t>20 октября </a:t>
            </a:r>
            <a:r>
              <a:rPr lang="ru-RU" sz="1600" dirty="0">
                <a:solidFill>
                  <a:schemeClr val="tx1"/>
                </a:solidFill>
              </a:rPr>
              <a:t>член Оргкомитета подает ел. почтой список всех зарегистрированных кандидатов в Секретариат (соответствует решению МК)  </a:t>
            </a:r>
          </a:p>
          <a:p>
            <a:pPr>
              <a:buFont typeface="Wingdings" pitchFamily="2" charset="2"/>
              <a:buChar char="§"/>
            </a:pPr>
            <a:r>
              <a:rPr lang="ru-RU" sz="1600" b="1" dirty="0">
                <a:solidFill>
                  <a:srgbClr val="C00000"/>
                </a:solidFill>
              </a:rPr>
              <a:t>2</a:t>
            </a:r>
            <a:r>
              <a:rPr lang="ru-RU" sz="1600" b="1" dirty="0">
                <a:solidFill>
                  <a:srgbClr val="C00000"/>
                </a:solidFill>
                <a:highlight>
                  <a:srgbClr val="FFFF00"/>
                </a:highlight>
              </a:rPr>
              <a:t>8 </a:t>
            </a:r>
            <a:r>
              <a:rPr lang="ru-RU" sz="1600" b="1" dirty="0">
                <a:solidFill>
                  <a:srgbClr val="C00000"/>
                </a:solidFill>
              </a:rPr>
              <a:t>октября – 06 ноября </a:t>
            </a:r>
            <a:r>
              <a:rPr lang="ru-RU" sz="1600" dirty="0">
                <a:solidFill>
                  <a:schemeClr val="tx1"/>
                </a:solidFill>
              </a:rPr>
              <a:t>проводится голосование, если удаленно – период голосования в интернете больше одного дня,  если голосование во время съезда/форму/совещания (офлайн или онлайн)– голосование один день (см. свои Положения сообществ) </a:t>
            </a:r>
          </a:p>
          <a:p>
            <a:pPr>
              <a:buFont typeface="Wingdings" pitchFamily="2" charset="2"/>
              <a:buChar char="§"/>
            </a:pPr>
            <a:r>
              <a:rPr lang="ru-RU" sz="1600" b="1" dirty="0">
                <a:solidFill>
                  <a:srgbClr val="C00000"/>
                </a:solidFill>
              </a:rPr>
              <a:t>До 16 ноября </a:t>
            </a:r>
            <a:r>
              <a:rPr lang="ru-RU" sz="1600" b="1" dirty="0">
                <a:solidFill>
                  <a:schemeClr val="tx1"/>
                </a:solidFill>
              </a:rPr>
              <a:t>оформить результаты выборов в виде протокола совместно с членами МК и принять участие в совещании с консультантом и Секретариатом по вопросу оформления результатов выборов </a:t>
            </a:r>
            <a:r>
              <a:rPr lang="ru-RU" sz="1600" dirty="0">
                <a:solidFill>
                  <a:schemeClr val="tx1"/>
                </a:solidFill>
              </a:rPr>
              <a:t>(если нужна помощь консультанта по улучшению протокола – заранее можно прислать проект протокола для получения рекомендаций от консультанта)</a:t>
            </a:r>
          </a:p>
          <a:p>
            <a:pPr>
              <a:buFont typeface="Wingdings" pitchFamily="2" charset="2"/>
              <a:buChar char="§"/>
            </a:pPr>
            <a:r>
              <a:rPr lang="ru-RU" sz="1600" b="1" dirty="0">
                <a:solidFill>
                  <a:srgbClr val="C00000"/>
                </a:solidFill>
              </a:rPr>
              <a:t>До </a:t>
            </a:r>
            <a:r>
              <a:rPr lang="ru-RU" sz="1600" b="1">
                <a:solidFill>
                  <a:srgbClr val="C00000"/>
                </a:solidFill>
              </a:rPr>
              <a:t>18 ноября </a:t>
            </a:r>
            <a:r>
              <a:rPr lang="ru-RU" sz="1600" b="1" dirty="0">
                <a:solidFill>
                  <a:srgbClr val="C00000"/>
                </a:solidFill>
              </a:rPr>
              <a:t>до 18 00</a:t>
            </a:r>
            <a:r>
              <a:rPr lang="ru-RU" sz="1600" dirty="0">
                <a:solidFill>
                  <a:srgbClr val="C00000"/>
                </a:solidFill>
              </a:rPr>
              <a:t> </a:t>
            </a:r>
            <a:r>
              <a:rPr lang="ru-RU" sz="1600" dirty="0">
                <a:solidFill>
                  <a:schemeClr val="tx1"/>
                </a:solidFill>
              </a:rPr>
              <a:t>подача выбранных кандидатур в Секретариат (письмо по почте от члена Оргкомитета) с приложением протокола и пакета документов кандидата в члены СКК/альтернаты</a:t>
            </a:r>
            <a:endParaRPr lang="ru-RU" sz="1600" dirty="0"/>
          </a:p>
        </p:txBody>
      </p:sp>
    </p:spTree>
    <p:extLst>
      <p:ext uri="{BB962C8B-B14F-4D97-AF65-F5344CB8AC3E}">
        <p14:creationId xmlns:p14="http://schemas.microsoft.com/office/powerpoint/2010/main" val="1760397332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980C588-0B8C-4243-B750-D2B35837E08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74891" y="2576738"/>
            <a:ext cx="9601200" cy="890337"/>
          </a:xfrm>
        </p:spPr>
        <p:txBody>
          <a:bodyPr/>
          <a:lstStyle/>
          <a:p>
            <a:r>
              <a:rPr lang="ru-RU" dirty="0"/>
              <a:t>Благодарим за внимание!</a:t>
            </a:r>
          </a:p>
        </p:txBody>
      </p:sp>
    </p:spTree>
    <p:extLst>
      <p:ext uri="{BB962C8B-B14F-4D97-AF65-F5344CB8AC3E}">
        <p14:creationId xmlns:p14="http://schemas.microsoft.com/office/powerpoint/2010/main" val="228598757"/>
      </p:ext>
    </p:extLst>
  </p:cSld>
  <p:clrMapOvr>
    <a:masterClrMapping/>
  </p:clrMapOvr>
</p:sld>
</file>

<file path=ppt/theme/theme1.xml><?xml version="1.0" encoding="utf-8"?>
<a:theme xmlns:a="http://schemas.openxmlformats.org/drawingml/2006/main" name="Обрезка">
  <a:themeElements>
    <a:clrScheme name="Crop">
      <a:dk1>
        <a:sysClr val="windowText" lastClr="000000"/>
      </a:dk1>
      <a:lt1>
        <a:sysClr val="window" lastClr="FFFFFF"/>
      </a:lt1>
      <a:dk2>
        <a:srgbClr val="191B0E"/>
      </a:dk2>
      <a:lt2>
        <a:srgbClr val="EFEDE3"/>
      </a:lt2>
      <a:accent1>
        <a:srgbClr val="8C8D86"/>
      </a:accent1>
      <a:accent2>
        <a:srgbClr val="E6C069"/>
      </a:accent2>
      <a:accent3>
        <a:srgbClr val="897B61"/>
      </a:accent3>
      <a:accent4>
        <a:srgbClr val="8DAB8E"/>
      </a:accent4>
      <a:accent5>
        <a:srgbClr val="77A2BB"/>
      </a:accent5>
      <a:accent6>
        <a:srgbClr val="E28394"/>
      </a:accent6>
      <a:hlink>
        <a:srgbClr val="77A2BB"/>
      </a:hlink>
      <a:folHlink>
        <a:srgbClr val="957A99"/>
      </a:folHlink>
    </a:clrScheme>
    <a:fontScheme name="Crop">
      <a:majorFont>
        <a:latin typeface="Franklin Gothic Book" panose="020B0503020102020204"/>
        <a:ea typeface=""/>
        <a:cs typeface=""/>
        <a:font script="Jpan" typeface="メイリオ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Franklin Gothic Book" panose="020B0503020102020204"/>
        <a:ea typeface=""/>
        <a:cs typeface=""/>
        <a:font script="Jpan" typeface="メイリオ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Crop">
      <a:fillStyleLst>
        <a:solidFill>
          <a:schemeClr val="phClr"/>
        </a:solidFill>
        <a:gradFill rotWithShape="1">
          <a:gsLst>
            <a:gs pos="0">
              <a:schemeClr val="phClr">
                <a:tint val="67000"/>
                <a:satMod val="105000"/>
                <a:lumMod val="110000"/>
              </a:schemeClr>
            </a:gs>
            <a:gs pos="50000">
              <a:schemeClr val="phClr">
                <a:tint val="73000"/>
                <a:satMod val="103000"/>
                <a:lumMod val="105000"/>
              </a:schemeClr>
            </a:gs>
            <a:gs pos="100000">
              <a:schemeClr val="phClr">
                <a:tint val="81000"/>
                <a:satMod val="109000"/>
                <a:lumMod val="105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6350" cap="flat" cmpd="sng" algn="in">
          <a:solidFill>
            <a:schemeClr val="phClr"/>
          </a:solidFill>
          <a:prstDash val="solid"/>
        </a:ln>
        <a:ln w="34925" cap="flat" cmpd="sng" algn="in">
          <a:solidFill>
            <a:schemeClr val="phClr"/>
          </a:solidFill>
          <a:prstDash val="solid"/>
        </a:ln>
        <a:ln w="19050" cap="flat" cmpd="sng" algn="in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Crop" id="{EC9488ED-E761-4D60-9AC4-764D1FE2C171}" vid="{CE19780C-D67D-4C13-9DE9-A52BC3BA51B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Обрезка</Template>
  <TotalTime>1792</TotalTime>
  <Words>2479</Words>
  <Application>Microsoft Office PowerPoint</Application>
  <PresentationFormat>Widescreen</PresentationFormat>
  <Paragraphs>176</Paragraphs>
  <Slides>25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25</vt:i4>
      </vt:variant>
    </vt:vector>
  </HeadingPairs>
  <TitlesOfParts>
    <vt:vector size="30" baseType="lpstr">
      <vt:lpstr>Calibri</vt:lpstr>
      <vt:lpstr>Franklin Gothic Book</vt:lpstr>
      <vt:lpstr>Times New Roman</vt:lpstr>
      <vt:lpstr>Wingdings</vt:lpstr>
      <vt:lpstr>Обрезка</vt:lpstr>
      <vt:lpstr> Мандатная комиссия в процессе выборов - 2026   </vt:lpstr>
      <vt:lpstr>Требования ГФ</vt:lpstr>
      <vt:lpstr>Документальное обеспечение</vt:lpstr>
      <vt:lpstr>Формирование Мандатной комиссии (МК)</vt:lpstr>
      <vt:lpstr>Сотрудничество с Оргкомитетом</vt:lpstr>
      <vt:lpstr>Открытость в создании и работе МК</vt:lpstr>
      <vt:lpstr>6 этапов проведения выборов и роль МК</vt:lpstr>
      <vt:lpstr>Подготовка МК к процессу выборов (1) </vt:lpstr>
      <vt:lpstr>Информация в помощь для выполнения этапа 3 </vt:lpstr>
      <vt:lpstr>PowerPoint Presentation</vt:lpstr>
      <vt:lpstr>PowerPoint Presentation</vt:lpstr>
      <vt:lpstr>Пример критериев сообщества ЛЖВ к кандидату</vt:lpstr>
      <vt:lpstr>Пример критериев сообщества ЖЖВ к кандидату</vt:lpstr>
      <vt:lpstr>Регистрация избирателей</vt:lpstr>
      <vt:lpstr>Действия МК при выполнении этапа 3 </vt:lpstr>
      <vt:lpstr>Избиратели: наблюдение регистрации </vt:lpstr>
      <vt:lpstr>Кандидаты: верификация при регистрации </vt:lpstr>
      <vt:lpstr>Фиксация результатов этапа 3  </vt:lpstr>
      <vt:lpstr>Опыт документирования академического сектора </vt:lpstr>
      <vt:lpstr>Информация в помощь для выполнения этапа 5 </vt:lpstr>
      <vt:lpstr>Действия МК при выполнении этапа 5 </vt:lpstr>
      <vt:lpstr>Голосование: действия МК </vt:lpstr>
      <vt:lpstr>Рекомендации составления протокола </vt:lpstr>
      <vt:lpstr>PowerPoint Presentation</vt:lpstr>
      <vt:lpstr>Благодарим за внимание!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Microsoft Office User</dc:creator>
  <cp:lastModifiedBy>Ryssaldy Demeuova</cp:lastModifiedBy>
  <cp:revision>747</cp:revision>
  <cp:lastPrinted>2024-08-28T07:56:02Z</cp:lastPrinted>
  <dcterms:created xsi:type="dcterms:W3CDTF">2021-10-12T11:48:56Z</dcterms:created>
  <dcterms:modified xsi:type="dcterms:W3CDTF">2026-10-23T06:49:35Z</dcterms:modified>
</cp:coreProperties>
</file>